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98ED5AA" w14:textId="57520A3D" w:rsidR="002B5F33" w:rsidRDefault="002B5F33" w:rsidP="002B5F33">
      <w:pPr>
        <w:pStyle w:val="Title"/>
      </w:pPr>
      <w:r>
        <w:rPr>
          <w:noProof/>
        </w:rPr>
        <w:drawing>
          <wp:anchor distT="0" distB="0" distL="114300" distR="114300" simplePos="0" relativeHeight="251658247" behindDoc="1" locked="0" layoutInCell="1" allowOverlap="1" wp14:anchorId="015FB7AE" wp14:editId="327F22F1">
            <wp:simplePos x="0" y="0"/>
            <wp:positionH relativeFrom="column">
              <wp:posOffset>-902970</wp:posOffset>
            </wp:positionH>
            <wp:positionV relativeFrom="paragraph">
              <wp:posOffset>-447357</wp:posOffset>
            </wp:positionV>
            <wp:extent cx="7691514" cy="1322387"/>
            <wp:effectExtent l="0" t="0" r="5080" b="0"/>
            <wp:wrapNone/>
            <wp:docPr id="6" name="Picture 6" descr="NCC-factbanner-cmyk"/>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 descr="NCC-factbanner-cmyk"/>
                    <pic:cNvPicPr>
                      <a:picLocks/>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8003353" cy="1376001"/>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4C0062C" w14:textId="77777777" w:rsidR="002B5F33" w:rsidRDefault="002B5F33" w:rsidP="00CF4637">
      <w:pPr>
        <w:pStyle w:val="Title"/>
        <w:jc w:val="center"/>
      </w:pPr>
    </w:p>
    <w:p w14:paraId="7D29B3D7" w14:textId="77777777" w:rsidR="002B5F33" w:rsidRDefault="002B5F33" w:rsidP="00CF4637">
      <w:pPr>
        <w:pStyle w:val="Title"/>
        <w:jc w:val="center"/>
      </w:pPr>
    </w:p>
    <w:p w14:paraId="4961F1FC" w14:textId="77777777" w:rsidR="002B5F33" w:rsidRDefault="002B5F33" w:rsidP="00CF4637">
      <w:pPr>
        <w:pStyle w:val="Title"/>
        <w:jc w:val="center"/>
      </w:pPr>
    </w:p>
    <w:p w14:paraId="3CAB3D9C" w14:textId="61F7A23C" w:rsidR="002B5F33" w:rsidRDefault="002B5F33" w:rsidP="002B5F33">
      <w:pPr>
        <w:pStyle w:val="Title"/>
        <w:tabs>
          <w:tab w:val="left" w:pos="455"/>
        </w:tabs>
      </w:pPr>
      <w:r>
        <w:tab/>
      </w:r>
    </w:p>
    <w:p w14:paraId="7417B215" w14:textId="4C17CB1C" w:rsidR="002B5F33" w:rsidRDefault="002B5F33" w:rsidP="002B5F33"/>
    <w:p w14:paraId="47D7D833" w14:textId="3E8DED00" w:rsidR="002B5F33" w:rsidRDefault="002B5F33" w:rsidP="002B5F33"/>
    <w:p w14:paraId="7FAB66B8" w14:textId="1C52F2EA" w:rsidR="002B5F33" w:rsidRPr="00DD1004" w:rsidRDefault="00DD7D35" w:rsidP="002B5F33">
      <w:pPr>
        <w:suppressAutoHyphens/>
        <w:autoSpaceDN w:val="0"/>
        <w:spacing w:after="200" w:line="276" w:lineRule="auto"/>
        <w:textAlignment w:val="baseline"/>
        <w:rPr>
          <w:rFonts w:ascii="Arial" w:eastAsia="Calibri" w:hAnsi="Arial" w:cs="Arial"/>
          <w:b/>
          <w:color w:val="5B9BD5"/>
          <w:sz w:val="80"/>
          <w:szCs w:val="80"/>
          <w:u w:val="single"/>
        </w:rPr>
      </w:pPr>
      <w:r w:rsidRPr="00DD1004">
        <w:rPr>
          <w:rFonts w:ascii="Arial" w:eastAsia="Calibri" w:hAnsi="Arial" w:cs="Arial"/>
          <w:b/>
          <w:color w:val="5B9BD5"/>
          <w:sz w:val="80"/>
          <w:szCs w:val="80"/>
        </w:rPr>
        <w:t xml:space="preserve">Best </w:t>
      </w:r>
      <w:r w:rsidR="00DD1004" w:rsidRPr="00DD1004">
        <w:rPr>
          <w:rFonts w:ascii="Arial" w:eastAsia="Calibri" w:hAnsi="Arial" w:cs="Arial"/>
          <w:b/>
          <w:color w:val="5B9BD5"/>
          <w:sz w:val="80"/>
          <w:szCs w:val="80"/>
        </w:rPr>
        <w:t>P</w:t>
      </w:r>
      <w:r w:rsidRPr="00DD1004">
        <w:rPr>
          <w:rFonts w:ascii="Arial" w:eastAsia="Calibri" w:hAnsi="Arial" w:cs="Arial"/>
          <w:b/>
          <w:color w:val="5B9BD5"/>
          <w:sz w:val="80"/>
          <w:szCs w:val="80"/>
        </w:rPr>
        <w:t xml:space="preserve">ractice for </w:t>
      </w:r>
      <w:r w:rsidR="00DD1004" w:rsidRPr="00DD1004">
        <w:rPr>
          <w:rFonts w:ascii="Arial" w:eastAsia="Calibri" w:hAnsi="Arial" w:cs="Arial"/>
          <w:b/>
          <w:color w:val="5B9BD5"/>
          <w:sz w:val="80"/>
          <w:szCs w:val="80"/>
        </w:rPr>
        <w:t>S</w:t>
      </w:r>
      <w:r w:rsidRPr="00DD1004">
        <w:rPr>
          <w:rFonts w:ascii="Arial" w:eastAsia="Calibri" w:hAnsi="Arial" w:cs="Arial"/>
          <w:b/>
          <w:color w:val="5B9BD5"/>
          <w:sz w:val="80"/>
          <w:szCs w:val="80"/>
        </w:rPr>
        <w:t xml:space="preserve">upporting </w:t>
      </w:r>
      <w:r w:rsidR="00DD1004" w:rsidRPr="00DD1004">
        <w:rPr>
          <w:rFonts w:ascii="Arial" w:eastAsia="Calibri" w:hAnsi="Arial" w:cs="Arial"/>
          <w:b/>
          <w:color w:val="5B9BD5"/>
          <w:sz w:val="80"/>
          <w:szCs w:val="80"/>
        </w:rPr>
        <w:t>C</w:t>
      </w:r>
      <w:r w:rsidRPr="00DD1004">
        <w:rPr>
          <w:rFonts w:ascii="Arial" w:eastAsia="Calibri" w:hAnsi="Arial" w:cs="Arial"/>
          <w:b/>
          <w:color w:val="5B9BD5"/>
          <w:sz w:val="80"/>
          <w:szCs w:val="80"/>
        </w:rPr>
        <w:t xml:space="preserve">hildren’s </w:t>
      </w:r>
      <w:r w:rsidR="00DD1004" w:rsidRPr="00DD1004">
        <w:rPr>
          <w:rFonts w:ascii="Arial" w:eastAsia="Calibri" w:hAnsi="Arial" w:cs="Arial"/>
          <w:b/>
          <w:color w:val="5B9BD5"/>
          <w:sz w:val="80"/>
          <w:szCs w:val="80"/>
        </w:rPr>
        <w:t>E</w:t>
      </w:r>
      <w:r w:rsidRPr="00DD1004">
        <w:rPr>
          <w:rFonts w:ascii="Arial" w:eastAsia="Calibri" w:hAnsi="Arial" w:cs="Arial"/>
          <w:b/>
          <w:color w:val="5B9BD5"/>
          <w:sz w:val="80"/>
          <w:szCs w:val="80"/>
        </w:rPr>
        <w:t xml:space="preserve">merging </w:t>
      </w:r>
      <w:r w:rsidR="00DD1004" w:rsidRPr="00DD1004">
        <w:rPr>
          <w:rFonts w:ascii="Arial" w:eastAsia="Calibri" w:hAnsi="Arial" w:cs="Arial"/>
          <w:b/>
          <w:color w:val="5B9BD5"/>
          <w:sz w:val="80"/>
          <w:szCs w:val="80"/>
        </w:rPr>
        <w:t>N</w:t>
      </w:r>
      <w:r w:rsidRPr="00DD1004">
        <w:rPr>
          <w:rFonts w:ascii="Arial" w:eastAsia="Calibri" w:hAnsi="Arial" w:cs="Arial"/>
          <w:b/>
          <w:color w:val="5B9BD5"/>
          <w:sz w:val="80"/>
          <w:szCs w:val="80"/>
        </w:rPr>
        <w:t>eeds</w:t>
      </w:r>
    </w:p>
    <w:p w14:paraId="29963E12" w14:textId="0B91C805" w:rsidR="002B5F33" w:rsidRPr="00836B02" w:rsidRDefault="002B5F33" w:rsidP="00836B02">
      <w:pPr>
        <w:suppressAutoHyphens/>
        <w:autoSpaceDN w:val="0"/>
        <w:spacing w:after="0" w:line="276" w:lineRule="auto"/>
        <w:textAlignment w:val="baseline"/>
        <w:rPr>
          <w:rFonts w:ascii="Arial" w:eastAsia="Calibri" w:hAnsi="Arial" w:cs="Arial"/>
          <w:b/>
          <w:color w:val="5B9BD5"/>
          <w:sz w:val="28"/>
          <w:szCs w:val="28"/>
        </w:rPr>
      </w:pPr>
      <w:r w:rsidRPr="00836B02">
        <w:rPr>
          <w:rFonts w:ascii="Arial" w:eastAsia="Calibri" w:hAnsi="Arial" w:cs="Arial"/>
          <w:b/>
          <w:color w:val="5B9BD5"/>
          <w:sz w:val="28"/>
          <w:szCs w:val="28"/>
        </w:rPr>
        <w:t xml:space="preserve">Early Years Quality </w:t>
      </w:r>
      <w:r w:rsidR="00836B02" w:rsidRPr="00836B02">
        <w:rPr>
          <w:rFonts w:ascii="Arial" w:eastAsia="Calibri" w:hAnsi="Arial" w:cs="Arial"/>
          <w:b/>
          <w:color w:val="5B9BD5"/>
          <w:sz w:val="28"/>
          <w:szCs w:val="28"/>
        </w:rPr>
        <w:t xml:space="preserve">&amp; Attainment Team </w:t>
      </w:r>
    </w:p>
    <w:p w14:paraId="6D90A41E" w14:textId="40C390C9" w:rsidR="002B5F33" w:rsidRPr="002B5F33" w:rsidRDefault="002B5F33" w:rsidP="00836B02">
      <w:pPr>
        <w:suppressAutoHyphens/>
        <w:autoSpaceDN w:val="0"/>
        <w:spacing w:after="0" w:line="276" w:lineRule="auto"/>
        <w:textAlignment w:val="baseline"/>
        <w:rPr>
          <w:rFonts w:ascii="Arial" w:eastAsia="Calibri" w:hAnsi="Arial" w:cs="Arial"/>
          <w:b/>
          <w:color w:val="5B9BD5"/>
          <w:sz w:val="32"/>
          <w:szCs w:val="32"/>
        </w:rPr>
      </w:pPr>
      <w:r w:rsidRPr="00836B02">
        <w:rPr>
          <w:rFonts w:ascii="Arial" w:eastAsia="Calibri" w:hAnsi="Arial" w:cs="Arial"/>
          <w:b/>
          <w:color w:val="5B9BD5"/>
          <w:sz w:val="28"/>
          <w:szCs w:val="28"/>
        </w:rPr>
        <w:t>Early Childhood Services</w:t>
      </w:r>
      <w:r>
        <w:rPr>
          <w:rFonts w:ascii="Arial" w:eastAsia="Calibri" w:hAnsi="Arial" w:cs="Arial"/>
          <w:b/>
          <w:color w:val="5B9BD5"/>
          <w:sz w:val="32"/>
          <w:szCs w:val="32"/>
        </w:rPr>
        <w:t xml:space="preserve"> </w:t>
      </w:r>
    </w:p>
    <w:p w14:paraId="65C9F5FC" w14:textId="77777777" w:rsidR="002B5F33" w:rsidRPr="002B5F33" w:rsidRDefault="002B5F33" w:rsidP="002B5F33"/>
    <w:p w14:paraId="695E8A64" w14:textId="77777777" w:rsidR="002B5F33" w:rsidRDefault="002B5F33" w:rsidP="00CF4637">
      <w:pPr>
        <w:pStyle w:val="Title"/>
        <w:jc w:val="center"/>
      </w:pPr>
    </w:p>
    <w:p w14:paraId="139D34F6" w14:textId="77777777" w:rsidR="002B5F33" w:rsidRDefault="002B5F33" w:rsidP="00CF4637">
      <w:pPr>
        <w:pStyle w:val="Title"/>
        <w:jc w:val="center"/>
      </w:pPr>
    </w:p>
    <w:p w14:paraId="17CDE640" w14:textId="77777777" w:rsidR="002B5F33" w:rsidRDefault="002B5F33" w:rsidP="00CF4637">
      <w:pPr>
        <w:pStyle w:val="Title"/>
        <w:jc w:val="center"/>
      </w:pPr>
    </w:p>
    <w:p w14:paraId="0EDD676F" w14:textId="77777777" w:rsidR="002B5F33" w:rsidRDefault="002B5F33" w:rsidP="00CF4637">
      <w:pPr>
        <w:pStyle w:val="Title"/>
        <w:jc w:val="center"/>
      </w:pPr>
    </w:p>
    <w:p w14:paraId="4C1B2A12" w14:textId="77777777" w:rsidR="002B5F33" w:rsidRDefault="002B5F33" w:rsidP="00CF4637">
      <w:pPr>
        <w:pStyle w:val="Title"/>
        <w:jc w:val="center"/>
      </w:pPr>
    </w:p>
    <w:p w14:paraId="65DED9E3" w14:textId="77777777" w:rsidR="002B5F33" w:rsidRDefault="002B5F33" w:rsidP="00CF4637">
      <w:pPr>
        <w:pStyle w:val="Title"/>
        <w:jc w:val="center"/>
      </w:pPr>
    </w:p>
    <w:p w14:paraId="5E3CCF96" w14:textId="77777777" w:rsidR="002B5F33" w:rsidRDefault="002B5F33" w:rsidP="00CF4637">
      <w:pPr>
        <w:pStyle w:val="Title"/>
        <w:jc w:val="center"/>
      </w:pPr>
    </w:p>
    <w:p w14:paraId="2B7446AD" w14:textId="77777777" w:rsidR="002B5F33" w:rsidRDefault="002B5F33" w:rsidP="00DD1004">
      <w:pPr>
        <w:pStyle w:val="Title"/>
      </w:pPr>
    </w:p>
    <w:p w14:paraId="3AB966F9" w14:textId="71008ADB" w:rsidR="00CF44C3" w:rsidRPr="004E154D" w:rsidRDefault="00D16B2E" w:rsidP="00CF44C3">
      <w:pPr>
        <w:pStyle w:val="Title"/>
        <w:rPr>
          <w:rFonts w:ascii="Arial" w:hAnsi="Arial" w:cs="Arial"/>
          <w:sz w:val="24"/>
          <w:szCs w:val="24"/>
        </w:rPr>
      </w:pPr>
      <w:r>
        <w:rPr>
          <w:rFonts w:ascii="Arial" w:hAnsi="Arial" w:cs="Arial"/>
          <w:sz w:val="24"/>
          <w:szCs w:val="24"/>
        </w:rPr>
        <w:t>February 2026</w:t>
      </w:r>
      <w:r w:rsidR="004E154D" w:rsidRPr="004E154D">
        <w:rPr>
          <w:rFonts w:ascii="Arial" w:hAnsi="Arial" w:cs="Arial"/>
          <w:sz w:val="24"/>
          <w:szCs w:val="24"/>
        </w:rPr>
        <w:t>: Version</w:t>
      </w:r>
      <w:r>
        <w:rPr>
          <w:rFonts w:ascii="Arial" w:hAnsi="Arial" w:cs="Arial"/>
          <w:sz w:val="24"/>
          <w:szCs w:val="24"/>
        </w:rPr>
        <w:t xml:space="preserve"> 2</w:t>
      </w:r>
    </w:p>
    <w:p w14:paraId="7C26FA0B" w14:textId="60F0082C" w:rsidR="00DD120F" w:rsidRDefault="00DD120F" w:rsidP="00CF44C3">
      <w:pPr>
        <w:pStyle w:val="Title"/>
        <w:jc w:val="center"/>
        <w:rPr>
          <w:rFonts w:ascii="Arial" w:hAnsi="Arial" w:cs="Arial"/>
        </w:rPr>
      </w:pPr>
      <w:r w:rsidRPr="00297FF2">
        <w:rPr>
          <w:rFonts w:ascii="Arial" w:hAnsi="Arial" w:cs="Arial"/>
          <w:color w:val="00B0F0"/>
        </w:rPr>
        <w:lastRenderedPageBreak/>
        <w:t>Contents</w:t>
      </w:r>
      <w:r w:rsidRPr="00493821">
        <w:rPr>
          <w:rFonts w:ascii="Arial" w:hAnsi="Arial" w:cs="Arial"/>
        </w:rPr>
        <w:t xml:space="preserve"> </w:t>
      </w:r>
    </w:p>
    <w:p w14:paraId="73767671" w14:textId="77777777" w:rsidR="00B35CF7" w:rsidRPr="00B35CF7" w:rsidRDefault="00B35CF7" w:rsidP="00B35CF7"/>
    <w:p w14:paraId="68D0356F" w14:textId="11C36776" w:rsidR="00DD120F" w:rsidRPr="00297FF2" w:rsidRDefault="00DD120F" w:rsidP="00686D7D">
      <w:pPr>
        <w:pStyle w:val="Title"/>
        <w:rPr>
          <w:rFonts w:ascii="Arial" w:hAnsi="Arial" w:cs="Arial"/>
          <w:b/>
          <w:bCs/>
          <w:color w:val="00B0F0"/>
          <w:sz w:val="44"/>
          <w:szCs w:val="44"/>
        </w:rPr>
      </w:pPr>
      <w:r w:rsidRPr="00297FF2">
        <w:rPr>
          <w:rFonts w:ascii="Arial" w:hAnsi="Arial" w:cs="Arial"/>
          <w:b/>
          <w:bCs/>
          <w:color w:val="00B0F0"/>
          <w:sz w:val="28"/>
          <w:szCs w:val="28"/>
        </w:rPr>
        <w:t>Introduction</w:t>
      </w:r>
      <w:r w:rsidRPr="00297FF2">
        <w:rPr>
          <w:rFonts w:ascii="Arial" w:hAnsi="Arial" w:cs="Arial"/>
          <w:b/>
          <w:bCs/>
          <w:color w:val="00B0F0"/>
          <w:sz w:val="44"/>
          <w:szCs w:val="44"/>
        </w:rPr>
        <w:t xml:space="preserve"> </w:t>
      </w:r>
    </w:p>
    <w:p w14:paraId="63A91BF8" w14:textId="4A9818C1" w:rsidR="00DD120F" w:rsidRPr="007C3646" w:rsidRDefault="00306213" w:rsidP="00DD120F">
      <w:pPr>
        <w:pStyle w:val="ListParagraph"/>
        <w:numPr>
          <w:ilvl w:val="0"/>
          <w:numId w:val="49"/>
        </w:numPr>
        <w:rPr>
          <w:rFonts w:ascii="Arial" w:hAnsi="Arial" w:cs="Arial"/>
          <w:sz w:val="24"/>
          <w:szCs w:val="24"/>
        </w:rPr>
      </w:pPr>
      <w:r w:rsidRPr="007C3646">
        <w:rPr>
          <w:rFonts w:ascii="Arial" w:hAnsi="Arial" w:cs="Arial"/>
          <w:sz w:val="24"/>
          <w:szCs w:val="24"/>
        </w:rPr>
        <w:t xml:space="preserve">Graduated approach </w:t>
      </w:r>
      <w:r w:rsidR="0067340E" w:rsidRPr="007C3646">
        <w:rPr>
          <w:rFonts w:ascii="Arial" w:hAnsi="Arial" w:cs="Arial"/>
          <w:sz w:val="24"/>
          <w:szCs w:val="24"/>
        </w:rPr>
        <w:t xml:space="preserve">  </w:t>
      </w:r>
      <w:r w:rsidR="0067340E">
        <w:rPr>
          <w:rFonts w:ascii="Arial" w:hAnsi="Arial" w:cs="Arial"/>
          <w:sz w:val="24"/>
          <w:szCs w:val="24"/>
        </w:rPr>
        <w:t xml:space="preserve">                                                                          </w:t>
      </w:r>
      <w:r w:rsidR="007C3646">
        <w:rPr>
          <w:rFonts w:ascii="Arial" w:hAnsi="Arial" w:cs="Arial"/>
          <w:sz w:val="24"/>
          <w:szCs w:val="24"/>
        </w:rPr>
        <w:t xml:space="preserve">     </w:t>
      </w:r>
      <w:r w:rsidR="00BC61F1">
        <w:rPr>
          <w:rFonts w:ascii="Arial" w:hAnsi="Arial" w:cs="Arial"/>
          <w:sz w:val="24"/>
          <w:szCs w:val="24"/>
        </w:rPr>
        <w:t xml:space="preserve"> </w:t>
      </w:r>
      <w:r w:rsidR="007C3646">
        <w:rPr>
          <w:rFonts w:ascii="Arial" w:hAnsi="Arial" w:cs="Arial"/>
          <w:sz w:val="24"/>
          <w:szCs w:val="24"/>
        </w:rPr>
        <w:t>3</w:t>
      </w:r>
      <w:r w:rsidR="0067340E" w:rsidRPr="007C3646">
        <w:rPr>
          <w:rFonts w:ascii="Arial" w:hAnsi="Arial" w:cs="Arial"/>
          <w:sz w:val="24"/>
          <w:szCs w:val="24"/>
        </w:rPr>
        <w:t xml:space="preserve">                                                                        </w:t>
      </w:r>
    </w:p>
    <w:p w14:paraId="76977BC9" w14:textId="7E3581C1" w:rsidR="00BC61F1" w:rsidRDefault="00306213" w:rsidP="00306213">
      <w:pPr>
        <w:pStyle w:val="ListParagraph"/>
        <w:numPr>
          <w:ilvl w:val="0"/>
          <w:numId w:val="49"/>
        </w:numPr>
        <w:rPr>
          <w:rFonts w:ascii="Arial" w:hAnsi="Arial" w:cs="Arial"/>
          <w:sz w:val="24"/>
          <w:szCs w:val="24"/>
        </w:rPr>
      </w:pPr>
      <w:r w:rsidRPr="007C3646">
        <w:rPr>
          <w:rFonts w:ascii="Arial" w:hAnsi="Arial" w:cs="Arial"/>
          <w:sz w:val="24"/>
          <w:szCs w:val="24"/>
        </w:rPr>
        <w:t>Roles and responsibilities</w:t>
      </w:r>
      <w:r w:rsidR="00BC61F1">
        <w:rPr>
          <w:rFonts w:ascii="Arial" w:hAnsi="Arial" w:cs="Arial"/>
          <w:sz w:val="24"/>
          <w:szCs w:val="24"/>
        </w:rPr>
        <w:t xml:space="preserve">                                                                           </w:t>
      </w:r>
      <w:r w:rsidR="00297FF2">
        <w:rPr>
          <w:rFonts w:ascii="Arial" w:hAnsi="Arial" w:cs="Arial"/>
          <w:sz w:val="24"/>
          <w:szCs w:val="24"/>
        </w:rPr>
        <w:t>4</w:t>
      </w:r>
    </w:p>
    <w:p w14:paraId="7EA0EAFC" w14:textId="457503F1" w:rsidR="00493821" w:rsidRPr="007C3646" w:rsidRDefault="00BC61F1" w:rsidP="00306213">
      <w:pPr>
        <w:pStyle w:val="ListParagraph"/>
        <w:numPr>
          <w:ilvl w:val="0"/>
          <w:numId w:val="49"/>
        </w:numPr>
        <w:rPr>
          <w:rFonts w:ascii="Arial" w:hAnsi="Arial" w:cs="Arial"/>
          <w:sz w:val="24"/>
          <w:szCs w:val="24"/>
        </w:rPr>
      </w:pPr>
      <w:r>
        <w:rPr>
          <w:rFonts w:ascii="Arial" w:hAnsi="Arial" w:cs="Arial"/>
          <w:sz w:val="24"/>
          <w:szCs w:val="24"/>
        </w:rPr>
        <w:t>Reference to key documents</w:t>
      </w:r>
      <w:r w:rsidR="00306213" w:rsidRPr="007C3646">
        <w:rPr>
          <w:rFonts w:ascii="Arial" w:hAnsi="Arial" w:cs="Arial"/>
          <w:sz w:val="24"/>
          <w:szCs w:val="24"/>
        </w:rPr>
        <w:t xml:space="preserve"> </w:t>
      </w:r>
      <w:r w:rsidR="007C3646">
        <w:rPr>
          <w:rFonts w:ascii="Arial" w:hAnsi="Arial" w:cs="Arial"/>
          <w:sz w:val="24"/>
          <w:szCs w:val="24"/>
        </w:rPr>
        <w:t xml:space="preserve">                                                                     </w:t>
      </w:r>
      <w:r>
        <w:rPr>
          <w:rFonts w:ascii="Arial" w:hAnsi="Arial" w:cs="Arial"/>
          <w:sz w:val="24"/>
          <w:szCs w:val="24"/>
        </w:rPr>
        <w:t>5</w:t>
      </w:r>
    </w:p>
    <w:p w14:paraId="2EF802E1" w14:textId="55EB62D7" w:rsidR="00306213" w:rsidRPr="007C3646" w:rsidRDefault="00306213" w:rsidP="00306213">
      <w:pPr>
        <w:pStyle w:val="ListParagraph"/>
        <w:numPr>
          <w:ilvl w:val="0"/>
          <w:numId w:val="49"/>
        </w:numPr>
        <w:rPr>
          <w:rFonts w:ascii="Arial" w:hAnsi="Arial" w:cs="Arial"/>
          <w:sz w:val="24"/>
          <w:szCs w:val="24"/>
        </w:rPr>
      </w:pPr>
      <w:r w:rsidRPr="007C3646">
        <w:rPr>
          <w:rFonts w:ascii="Arial" w:hAnsi="Arial" w:cs="Arial"/>
          <w:sz w:val="24"/>
          <w:szCs w:val="24"/>
        </w:rPr>
        <w:t>Checklist for use when there are initial concerns about a child</w:t>
      </w:r>
      <w:r w:rsidR="00BE5CBF">
        <w:rPr>
          <w:rFonts w:ascii="Arial" w:hAnsi="Arial" w:cs="Arial"/>
          <w:sz w:val="24"/>
          <w:szCs w:val="24"/>
        </w:rPr>
        <w:t xml:space="preserve">                  </w:t>
      </w:r>
      <w:r w:rsidR="00BC61F1">
        <w:rPr>
          <w:rFonts w:ascii="Arial" w:hAnsi="Arial" w:cs="Arial"/>
          <w:sz w:val="24"/>
          <w:szCs w:val="24"/>
        </w:rPr>
        <w:t>6</w:t>
      </w:r>
    </w:p>
    <w:p w14:paraId="1506F79F" w14:textId="77777777" w:rsidR="002B02CE" w:rsidRPr="007C3646" w:rsidRDefault="002B02CE" w:rsidP="002B02CE">
      <w:pPr>
        <w:pStyle w:val="ListParagraph"/>
        <w:rPr>
          <w:rFonts w:ascii="Arial" w:hAnsi="Arial" w:cs="Arial"/>
          <w:sz w:val="20"/>
          <w:szCs w:val="20"/>
        </w:rPr>
      </w:pPr>
    </w:p>
    <w:p w14:paraId="0633990A" w14:textId="674ACD7F" w:rsidR="005205F8" w:rsidRPr="00297FF2" w:rsidRDefault="00306213" w:rsidP="00306213">
      <w:pPr>
        <w:pStyle w:val="Title"/>
        <w:rPr>
          <w:rFonts w:ascii="Arial" w:hAnsi="Arial" w:cs="Arial"/>
          <w:b/>
          <w:color w:val="00B0F0"/>
          <w:sz w:val="28"/>
          <w:szCs w:val="28"/>
        </w:rPr>
      </w:pPr>
      <w:r w:rsidRPr="00297FF2">
        <w:rPr>
          <w:rFonts w:ascii="Arial" w:hAnsi="Arial" w:cs="Arial"/>
          <w:b/>
          <w:color w:val="00B0F0"/>
          <w:sz w:val="28"/>
          <w:szCs w:val="28"/>
        </w:rPr>
        <w:t xml:space="preserve">Section 1: </w:t>
      </w:r>
      <w:r w:rsidR="00AD646E" w:rsidRPr="00297FF2">
        <w:rPr>
          <w:rFonts w:ascii="Arial" w:hAnsi="Arial" w:cs="Arial"/>
          <w:b/>
          <w:color w:val="00B0F0"/>
          <w:sz w:val="28"/>
          <w:szCs w:val="28"/>
        </w:rPr>
        <w:t xml:space="preserve">                    </w:t>
      </w:r>
    </w:p>
    <w:p w14:paraId="20B5D6FF" w14:textId="50F81865" w:rsidR="00DD120F" w:rsidRPr="007C3646" w:rsidRDefault="00306213" w:rsidP="00306213">
      <w:pPr>
        <w:pStyle w:val="Title"/>
        <w:rPr>
          <w:rFonts w:ascii="Arial" w:hAnsi="Arial" w:cs="Arial"/>
          <w:bCs/>
          <w:sz w:val="28"/>
          <w:szCs w:val="28"/>
        </w:rPr>
      </w:pPr>
      <w:r w:rsidRPr="007C3646">
        <w:rPr>
          <w:rFonts w:ascii="Arial" w:hAnsi="Arial" w:cs="Arial"/>
          <w:bCs/>
          <w:sz w:val="28"/>
          <w:szCs w:val="28"/>
        </w:rPr>
        <w:t>Broad expectations of all settings</w:t>
      </w:r>
      <w:r w:rsidR="00BC61F1">
        <w:rPr>
          <w:rFonts w:ascii="Arial" w:hAnsi="Arial" w:cs="Arial"/>
          <w:bCs/>
          <w:sz w:val="28"/>
          <w:szCs w:val="28"/>
        </w:rPr>
        <w:t xml:space="preserve">                                                                     8                                                             </w:t>
      </w:r>
    </w:p>
    <w:p w14:paraId="4AE6354C" w14:textId="59F4DDCB" w:rsidR="00D25B56" w:rsidRPr="007C3646" w:rsidRDefault="00D25B56" w:rsidP="00D25B56">
      <w:pPr>
        <w:rPr>
          <w:rFonts w:ascii="Arial" w:hAnsi="Arial" w:cs="Arial"/>
          <w:bCs/>
          <w:sz w:val="16"/>
          <w:szCs w:val="16"/>
        </w:rPr>
      </w:pPr>
    </w:p>
    <w:p w14:paraId="2A0417AC" w14:textId="77777777" w:rsidR="005205F8" w:rsidRPr="00297FF2" w:rsidRDefault="00D25B56" w:rsidP="002B02CE">
      <w:pPr>
        <w:rPr>
          <w:rFonts w:ascii="Arial" w:hAnsi="Arial" w:cs="Arial"/>
          <w:b/>
          <w:color w:val="00B0F0"/>
          <w:sz w:val="28"/>
          <w:szCs w:val="28"/>
        </w:rPr>
      </w:pPr>
      <w:r w:rsidRPr="00297FF2">
        <w:rPr>
          <w:rFonts w:ascii="Arial" w:hAnsi="Arial" w:cs="Arial"/>
          <w:b/>
          <w:color w:val="00B0F0"/>
          <w:sz w:val="28"/>
          <w:szCs w:val="28"/>
        </w:rPr>
        <w:t xml:space="preserve">Section 2: </w:t>
      </w:r>
    </w:p>
    <w:p w14:paraId="21EDA511" w14:textId="0B029095" w:rsidR="00D25B56" w:rsidRPr="007C3646" w:rsidRDefault="00D25B56" w:rsidP="002B02CE">
      <w:pPr>
        <w:rPr>
          <w:rFonts w:ascii="Arial" w:hAnsi="Arial" w:cs="Arial"/>
          <w:bCs/>
          <w:sz w:val="28"/>
          <w:szCs w:val="28"/>
        </w:rPr>
      </w:pPr>
      <w:r w:rsidRPr="007C3646">
        <w:rPr>
          <w:rFonts w:ascii="Arial" w:hAnsi="Arial" w:cs="Arial"/>
          <w:bCs/>
          <w:sz w:val="28"/>
          <w:szCs w:val="28"/>
        </w:rPr>
        <w:t xml:space="preserve">The four broad areas of need </w:t>
      </w:r>
      <w:r w:rsidR="00E91A98">
        <w:rPr>
          <w:rFonts w:ascii="Arial" w:hAnsi="Arial" w:cs="Arial"/>
          <w:bCs/>
          <w:sz w:val="28"/>
          <w:szCs w:val="28"/>
        </w:rPr>
        <w:t xml:space="preserve">                                                             </w:t>
      </w:r>
      <w:r w:rsidR="00306FC7">
        <w:rPr>
          <w:rFonts w:ascii="Arial" w:hAnsi="Arial" w:cs="Arial"/>
          <w:bCs/>
          <w:sz w:val="28"/>
          <w:szCs w:val="28"/>
        </w:rPr>
        <w:t>12</w:t>
      </w:r>
    </w:p>
    <w:p w14:paraId="3063D2D0" w14:textId="778B4C78" w:rsidR="00775057" w:rsidRPr="007C3646" w:rsidRDefault="00775057" w:rsidP="002B02CE">
      <w:pPr>
        <w:rPr>
          <w:rFonts w:ascii="Arial" w:hAnsi="Arial" w:cs="Arial"/>
          <w:bCs/>
          <w:sz w:val="24"/>
          <w:szCs w:val="24"/>
        </w:rPr>
      </w:pPr>
      <w:r w:rsidRPr="007C3646">
        <w:rPr>
          <w:rFonts w:ascii="Arial" w:hAnsi="Arial" w:cs="Arial"/>
          <w:bCs/>
          <w:sz w:val="24"/>
          <w:szCs w:val="24"/>
        </w:rPr>
        <w:t xml:space="preserve">Communication and Interaction </w:t>
      </w:r>
      <w:r w:rsidR="00306FC7">
        <w:rPr>
          <w:rFonts w:ascii="Arial" w:hAnsi="Arial" w:cs="Arial"/>
          <w:bCs/>
          <w:sz w:val="24"/>
          <w:szCs w:val="24"/>
        </w:rPr>
        <w:t xml:space="preserve">                                                                            12</w:t>
      </w:r>
      <w:r w:rsidR="00BC61F1">
        <w:rPr>
          <w:rFonts w:ascii="Arial" w:hAnsi="Arial" w:cs="Arial"/>
          <w:bCs/>
          <w:sz w:val="24"/>
          <w:szCs w:val="24"/>
        </w:rPr>
        <w:t xml:space="preserve">                                                                            </w:t>
      </w:r>
    </w:p>
    <w:p w14:paraId="771BBA57" w14:textId="0E4CE274" w:rsidR="00775057" w:rsidRPr="007C3646" w:rsidRDefault="004F09DE" w:rsidP="002B02CE">
      <w:pPr>
        <w:rPr>
          <w:rFonts w:ascii="Arial" w:hAnsi="Arial" w:cs="Arial"/>
          <w:bCs/>
          <w:sz w:val="24"/>
          <w:szCs w:val="24"/>
        </w:rPr>
      </w:pPr>
      <w:r w:rsidRPr="007C3646">
        <w:rPr>
          <w:rFonts w:ascii="Arial" w:hAnsi="Arial" w:cs="Arial"/>
          <w:bCs/>
          <w:sz w:val="24"/>
          <w:szCs w:val="24"/>
        </w:rPr>
        <w:t xml:space="preserve">Cognition and learning </w:t>
      </w:r>
      <w:r w:rsidR="00306FC7">
        <w:rPr>
          <w:rFonts w:ascii="Arial" w:hAnsi="Arial" w:cs="Arial"/>
          <w:bCs/>
          <w:sz w:val="24"/>
          <w:szCs w:val="24"/>
        </w:rPr>
        <w:t xml:space="preserve">                                                                                          </w:t>
      </w:r>
      <w:r w:rsidR="00C958A3">
        <w:rPr>
          <w:rFonts w:ascii="Arial" w:hAnsi="Arial" w:cs="Arial"/>
          <w:bCs/>
          <w:sz w:val="24"/>
          <w:szCs w:val="24"/>
        </w:rPr>
        <w:t>14</w:t>
      </w:r>
    </w:p>
    <w:p w14:paraId="2E6AE812" w14:textId="055FF881" w:rsidR="004F09DE" w:rsidRPr="007C3646" w:rsidRDefault="004F09DE" w:rsidP="002B02CE">
      <w:pPr>
        <w:rPr>
          <w:rFonts w:ascii="Arial" w:hAnsi="Arial" w:cs="Arial"/>
          <w:bCs/>
          <w:sz w:val="24"/>
          <w:szCs w:val="24"/>
        </w:rPr>
      </w:pPr>
      <w:r w:rsidRPr="007C3646">
        <w:rPr>
          <w:rFonts w:ascii="Arial" w:hAnsi="Arial" w:cs="Arial"/>
          <w:bCs/>
          <w:sz w:val="24"/>
          <w:szCs w:val="24"/>
        </w:rPr>
        <w:t xml:space="preserve">Social, emotional and mental health </w:t>
      </w:r>
      <w:r w:rsidR="00AF4C3A" w:rsidRPr="007C3646">
        <w:rPr>
          <w:rFonts w:ascii="Arial" w:hAnsi="Arial" w:cs="Arial"/>
          <w:bCs/>
          <w:sz w:val="24"/>
          <w:szCs w:val="24"/>
        </w:rPr>
        <w:t>difficulties</w:t>
      </w:r>
      <w:r w:rsidR="00AF4C3A">
        <w:rPr>
          <w:rFonts w:ascii="Arial" w:hAnsi="Arial" w:cs="Arial"/>
          <w:bCs/>
          <w:sz w:val="24"/>
          <w:szCs w:val="24"/>
        </w:rPr>
        <w:t xml:space="preserve"> </w:t>
      </w:r>
      <w:r w:rsidR="00C958A3">
        <w:rPr>
          <w:rFonts w:ascii="Arial" w:hAnsi="Arial" w:cs="Arial"/>
          <w:bCs/>
          <w:sz w:val="24"/>
          <w:szCs w:val="24"/>
        </w:rPr>
        <w:t xml:space="preserve">                                                    </w:t>
      </w:r>
      <w:r w:rsidR="00D33438">
        <w:rPr>
          <w:rFonts w:ascii="Arial" w:hAnsi="Arial" w:cs="Arial"/>
          <w:bCs/>
          <w:sz w:val="24"/>
          <w:szCs w:val="24"/>
        </w:rPr>
        <w:t>15</w:t>
      </w:r>
      <w:r w:rsidR="00AF4C3A" w:rsidRPr="007C3646">
        <w:rPr>
          <w:rFonts w:ascii="Arial" w:hAnsi="Arial" w:cs="Arial"/>
          <w:bCs/>
          <w:sz w:val="24"/>
          <w:szCs w:val="24"/>
        </w:rPr>
        <w:t xml:space="preserve"> </w:t>
      </w:r>
    </w:p>
    <w:p w14:paraId="4F17395B" w14:textId="5C49437B" w:rsidR="00AF4C3A" w:rsidRPr="007C3646" w:rsidRDefault="00AF4C3A" w:rsidP="002B02CE">
      <w:pPr>
        <w:rPr>
          <w:rFonts w:ascii="Arial" w:hAnsi="Arial" w:cs="Arial"/>
          <w:bCs/>
          <w:sz w:val="24"/>
          <w:szCs w:val="24"/>
        </w:rPr>
      </w:pPr>
      <w:r w:rsidRPr="007C3646">
        <w:rPr>
          <w:rFonts w:ascii="Arial" w:hAnsi="Arial" w:cs="Arial"/>
          <w:bCs/>
          <w:sz w:val="24"/>
          <w:szCs w:val="24"/>
        </w:rPr>
        <w:t xml:space="preserve">Sensory and / or </w:t>
      </w:r>
      <w:r w:rsidR="005205F8" w:rsidRPr="007C3646">
        <w:rPr>
          <w:rFonts w:ascii="Arial" w:hAnsi="Arial" w:cs="Arial"/>
          <w:bCs/>
          <w:sz w:val="24"/>
          <w:szCs w:val="24"/>
        </w:rPr>
        <w:t xml:space="preserve">physical needs </w:t>
      </w:r>
      <w:r w:rsidR="00D33438">
        <w:rPr>
          <w:rFonts w:ascii="Arial" w:hAnsi="Arial" w:cs="Arial"/>
          <w:bCs/>
          <w:sz w:val="24"/>
          <w:szCs w:val="24"/>
        </w:rPr>
        <w:t xml:space="preserve">                                                                           1</w:t>
      </w:r>
      <w:r w:rsidR="00365692">
        <w:rPr>
          <w:rFonts w:ascii="Arial" w:hAnsi="Arial" w:cs="Arial"/>
          <w:bCs/>
          <w:sz w:val="24"/>
          <w:szCs w:val="24"/>
        </w:rPr>
        <w:t>7</w:t>
      </w:r>
    </w:p>
    <w:p w14:paraId="0229C2E4" w14:textId="20C86E35" w:rsidR="008B2ACC" w:rsidRPr="007C3646" w:rsidRDefault="008B2ACC" w:rsidP="008B2ACC">
      <w:pPr>
        <w:pStyle w:val="ListParagraph"/>
        <w:numPr>
          <w:ilvl w:val="0"/>
          <w:numId w:val="50"/>
        </w:numPr>
        <w:rPr>
          <w:rFonts w:ascii="Arial" w:hAnsi="Arial" w:cs="Arial"/>
          <w:bCs/>
          <w:sz w:val="24"/>
          <w:szCs w:val="24"/>
        </w:rPr>
      </w:pPr>
      <w:r w:rsidRPr="007C3646">
        <w:rPr>
          <w:rFonts w:ascii="Arial" w:hAnsi="Arial" w:cs="Arial"/>
          <w:bCs/>
          <w:sz w:val="24"/>
          <w:szCs w:val="24"/>
        </w:rPr>
        <w:t>Physical needs</w:t>
      </w:r>
      <w:r w:rsidR="00D33438">
        <w:rPr>
          <w:rFonts w:ascii="Arial" w:hAnsi="Arial" w:cs="Arial"/>
          <w:bCs/>
          <w:sz w:val="24"/>
          <w:szCs w:val="24"/>
        </w:rPr>
        <w:t xml:space="preserve">                                                                                            </w:t>
      </w:r>
      <w:r w:rsidR="00DE6499">
        <w:rPr>
          <w:rFonts w:ascii="Arial" w:hAnsi="Arial" w:cs="Arial"/>
          <w:bCs/>
          <w:sz w:val="24"/>
          <w:szCs w:val="24"/>
        </w:rPr>
        <w:t>17</w:t>
      </w:r>
      <w:r w:rsidRPr="007C3646">
        <w:rPr>
          <w:rFonts w:ascii="Arial" w:hAnsi="Arial" w:cs="Arial"/>
          <w:bCs/>
          <w:sz w:val="24"/>
          <w:szCs w:val="24"/>
        </w:rPr>
        <w:t xml:space="preserve"> </w:t>
      </w:r>
    </w:p>
    <w:p w14:paraId="228A0093" w14:textId="65105C7F" w:rsidR="008B2ACC" w:rsidRPr="007C3646" w:rsidRDefault="008B2ACC" w:rsidP="008B2ACC">
      <w:pPr>
        <w:pStyle w:val="ListParagraph"/>
        <w:numPr>
          <w:ilvl w:val="0"/>
          <w:numId w:val="50"/>
        </w:numPr>
        <w:rPr>
          <w:rFonts w:ascii="Arial" w:hAnsi="Arial" w:cs="Arial"/>
          <w:bCs/>
          <w:sz w:val="24"/>
          <w:szCs w:val="24"/>
        </w:rPr>
      </w:pPr>
      <w:r w:rsidRPr="007C3646">
        <w:rPr>
          <w:rFonts w:ascii="Arial" w:hAnsi="Arial" w:cs="Arial"/>
          <w:bCs/>
          <w:sz w:val="24"/>
          <w:szCs w:val="24"/>
        </w:rPr>
        <w:t xml:space="preserve">Sensory needs </w:t>
      </w:r>
      <w:r w:rsidR="00D33438">
        <w:rPr>
          <w:rFonts w:ascii="Arial" w:hAnsi="Arial" w:cs="Arial"/>
          <w:bCs/>
          <w:sz w:val="24"/>
          <w:szCs w:val="24"/>
        </w:rPr>
        <w:t xml:space="preserve">                                                                                           </w:t>
      </w:r>
      <w:r w:rsidR="00DE6499">
        <w:rPr>
          <w:rFonts w:ascii="Arial" w:hAnsi="Arial" w:cs="Arial"/>
          <w:bCs/>
          <w:sz w:val="24"/>
          <w:szCs w:val="24"/>
        </w:rPr>
        <w:t>20</w:t>
      </w:r>
    </w:p>
    <w:p w14:paraId="5117CDB1" w14:textId="632F1FE0" w:rsidR="008B2ACC" w:rsidRPr="007C3646" w:rsidRDefault="008B2ACC" w:rsidP="008B2ACC">
      <w:pPr>
        <w:pStyle w:val="ListParagraph"/>
        <w:numPr>
          <w:ilvl w:val="0"/>
          <w:numId w:val="50"/>
        </w:numPr>
        <w:rPr>
          <w:rFonts w:ascii="Arial" w:hAnsi="Arial" w:cs="Arial"/>
          <w:bCs/>
          <w:sz w:val="24"/>
          <w:szCs w:val="24"/>
        </w:rPr>
      </w:pPr>
      <w:r w:rsidRPr="007C3646">
        <w:rPr>
          <w:rFonts w:ascii="Arial" w:hAnsi="Arial" w:cs="Arial"/>
          <w:bCs/>
          <w:sz w:val="24"/>
          <w:szCs w:val="24"/>
        </w:rPr>
        <w:t xml:space="preserve">Visual </w:t>
      </w:r>
      <w:r w:rsidR="00251F0E" w:rsidRPr="007C3646">
        <w:rPr>
          <w:rFonts w:ascii="Arial" w:hAnsi="Arial" w:cs="Arial"/>
          <w:bCs/>
          <w:sz w:val="24"/>
          <w:szCs w:val="24"/>
        </w:rPr>
        <w:t xml:space="preserve">loss </w:t>
      </w:r>
      <w:r w:rsidR="00D33438">
        <w:rPr>
          <w:rFonts w:ascii="Arial" w:hAnsi="Arial" w:cs="Arial"/>
          <w:bCs/>
          <w:sz w:val="24"/>
          <w:szCs w:val="24"/>
        </w:rPr>
        <w:t xml:space="preserve">                                                                                                  21</w:t>
      </w:r>
    </w:p>
    <w:p w14:paraId="2314F1F3" w14:textId="49F6D597" w:rsidR="00DD120F" w:rsidRPr="007C3646" w:rsidRDefault="00251F0E" w:rsidP="00686D7D">
      <w:pPr>
        <w:pStyle w:val="ListParagraph"/>
        <w:numPr>
          <w:ilvl w:val="0"/>
          <w:numId w:val="50"/>
        </w:numPr>
        <w:rPr>
          <w:rFonts w:ascii="Arial" w:hAnsi="Arial" w:cs="Arial"/>
          <w:bCs/>
          <w:sz w:val="24"/>
          <w:szCs w:val="24"/>
        </w:rPr>
      </w:pPr>
      <w:r w:rsidRPr="007C3646">
        <w:rPr>
          <w:rFonts w:ascii="Arial" w:hAnsi="Arial" w:cs="Arial"/>
          <w:bCs/>
          <w:sz w:val="24"/>
          <w:szCs w:val="24"/>
        </w:rPr>
        <w:t xml:space="preserve">Hearing impairment </w:t>
      </w:r>
      <w:r w:rsidR="00D33438">
        <w:rPr>
          <w:rFonts w:ascii="Arial" w:hAnsi="Arial" w:cs="Arial"/>
          <w:bCs/>
          <w:sz w:val="24"/>
          <w:szCs w:val="24"/>
        </w:rPr>
        <w:t xml:space="preserve">                                                                                    </w:t>
      </w:r>
      <w:r w:rsidR="008301A5">
        <w:rPr>
          <w:rFonts w:ascii="Arial" w:hAnsi="Arial" w:cs="Arial"/>
          <w:bCs/>
          <w:sz w:val="24"/>
          <w:szCs w:val="24"/>
        </w:rPr>
        <w:t>2</w:t>
      </w:r>
      <w:r w:rsidR="00855C6A">
        <w:rPr>
          <w:rFonts w:ascii="Arial" w:hAnsi="Arial" w:cs="Arial"/>
          <w:bCs/>
          <w:sz w:val="24"/>
          <w:szCs w:val="24"/>
        </w:rPr>
        <w:t>4</w:t>
      </w:r>
    </w:p>
    <w:p w14:paraId="7E29B0E5" w14:textId="77777777" w:rsidR="00686D7D" w:rsidRPr="007C3646" w:rsidRDefault="00686D7D" w:rsidP="00E91A98">
      <w:pPr>
        <w:pStyle w:val="ListParagraph"/>
        <w:rPr>
          <w:rFonts w:ascii="Arial" w:hAnsi="Arial" w:cs="Arial"/>
          <w:bCs/>
          <w:sz w:val="24"/>
          <w:szCs w:val="24"/>
        </w:rPr>
      </w:pPr>
    </w:p>
    <w:p w14:paraId="4C4F8FD5" w14:textId="77777777" w:rsidR="00686D7D" w:rsidRPr="00297FF2" w:rsidRDefault="00757347" w:rsidP="00757347">
      <w:pPr>
        <w:rPr>
          <w:rFonts w:ascii="Arial" w:hAnsi="Arial" w:cs="Arial"/>
          <w:b/>
          <w:color w:val="00B0F0"/>
          <w:sz w:val="28"/>
          <w:szCs w:val="28"/>
        </w:rPr>
      </w:pPr>
      <w:r w:rsidRPr="00297FF2">
        <w:rPr>
          <w:rFonts w:ascii="Arial" w:hAnsi="Arial" w:cs="Arial"/>
          <w:b/>
          <w:color w:val="00B0F0"/>
          <w:sz w:val="28"/>
          <w:szCs w:val="28"/>
        </w:rPr>
        <w:t xml:space="preserve">APPENDIX 1: </w:t>
      </w:r>
    </w:p>
    <w:p w14:paraId="30FC286A" w14:textId="3FC7C87F" w:rsidR="00D25B56" w:rsidRPr="00E91A98" w:rsidRDefault="00493821" w:rsidP="00757347">
      <w:pPr>
        <w:rPr>
          <w:rFonts w:ascii="Arial" w:hAnsi="Arial" w:cs="Arial"/>
          <w:bCs/>
          <w:sz w:val="28"/>
          <w:szCs w:val="28"/>
        </w:rPr>
      </w:pPr>
      <w:r w:rsidRPr="007C3646">
        <w:rPr>
          <w:rFonts w:ascii="Arial" w:hAnsi="Arial" w:cs="Arial"/>
          <w:bCs/>
          <w:sz w:val="24"/>
          <w:szCs w:val="24"/>
        </w:rPr>
        <w:t>Working with professionals, sources of support and information</w:t>
      </w:r>
      <w:r w:rsidR="007B1FA7">
        <w:rPr>
          <w:rFonts w:ascii="Arial" w:hAnsi="Arial" w:cs="Arial"/>
          <w:bCs/>
          <w:sz w:val="24"/>
          <w:szCs w:val="24"/>
        </w:rPr>
        <w:t xml:space="preserve">                            </w:t>
      </w:r>
      <w:r w:rsidR="007B1609">
        <w:rPr>
          <w:rFonts w:ascii="Arial" w:hAnsi="Arial" w:cs="Arial"/>
          <w:bCs/>
          <w:sz w:val="24"/>
          <w:szCs w:val="24"/>
        </w:rPr>
        <w:t>2</w:t>
      </w:r>
      <w:r w:rsidR="00EE7777">
        <w:rPr>
          <w:rFonts w:ascii="Arial" w:hAnsi="Arial" w:cs="Arial"/>
          <w:bCs/>
          <w:sz w:val="24"/>
          <w:szCs w:val="24"/>
        </w:rPr>
        <w:t>7</w:t>
      </w:r>
    </w:p>
    <w:p w14:paraId="77817DD2" w14:textId="77777777" w:rsidR="00686D7D" w:rsidRPr="00297FF2" w:rsidRDefault="00D25B56" w:rsidP="00D25B56">
      <w:pPr>
        <w:pStyle w:val="NormalWeb"/>
        <w:rPr>
          <w:rFonts w:ascii="Arial" w:hAnsi="Arial" w:cs="Arial"/>
          <w:b/>
          <w:color w:val="00B0F0"/>
          <w:sz w:val="28"/>
          <w:szCs w:val="28"/>
        </w:rPr>
      </w:pPr>
      <w:r w:rsidRPr="00297FF2">
        <w:rPr>
          <w:rFonts w:ascii="Arial" w:hAnsi="Arial" w:cs="Arial"/>
          <w:b/>
          <w:color w:val="00B0F0"/>
          <w:sz w:val="28"/>
          <w:szCs w:val="28"/>
        </w:rPr>
        <w:t xml:space="preserve">APPENDIX 2: </w:t>
      </w:r>
    </w:p>
    <w:p w14:paraId="76EDE858" w14:textId="7C0BF8AE" w:rsidR="00D25B56" w:rsidRDefault="00493821" w:rsidP="00D25B56">
      <w:pPr>
        <w:pStyle w:val="NormalWeb"/>
        <w:rPr>
          <w:rFonts w:ascii="Arial" w:eastAsiaTheme="minorHAnsi" w:hAnsi="Arial" w:cs="Arial"/>
          <w:bCs/>
        </w:rPr>
      </w:pPr>
      <w:r w:rsidRPr="007C3646">
        <w:rPr>
          <w:rFonts w:ascii="Arial" w:eastAsiaTheme="minorHAnsi" w:hAnsi="Arial" w:cs="Arial"/>
          <w:bCs/>
        </w:rPr>
        <w:t xml:space="preserve">Area </w:t>
      </w:r>
      <w:r w:rsidR="00B35CF7" w:rsidRPr="007C3646">
        <w:rPr>
          <w:rFonts w:ascii="Arial" w:eastAsiaTheme="minorHAnsi" w:hAnsi="Arial" w:cs="Arial"/>
          <w:bCs/>
        </w:rPr>
        <w:t xml:space="preserve">SENDCo </w:t>
      </w:r>
      <w:r w:rsidRPr="007C3646">
        <w:rPr>
          <w:rFonts w:ascii="Arial" w:eastAsiaTheme="minorHAnsi" w:hAnsi="Arial" w:cs="Arial"/>
          <w:bCs/>
        </w:rPr>
        <w:t>contact details</w:t>
      </w:r>
      <w:r w:rsidR="007B1609">
        <w:rPr>
          <w:rFonts w:ascii="Arial" w:eastAsiaTheme="minorHAnsi" w:hAnsi="Arial" w:cs="Arial"/>
          <w:bCs/>
        </w:rPr>
        <w:t xml:space="preserve">                                                                                 </w:t>
      </w:r>
      <w:r w:rsidR="00225A7D">
        <w:rPr>
          <w:rFonts w:ascii="Arial" w:eastAsiaTheme="minorHAnsi" w:hAnsi="Arial" w:cs="Arial"/>
          <w:bCs/>
        </w:rPr>
        <w:t>3</w:t>
      </w:r>
      <w:r w:rsidR="00502F2F">
        <w:rPr>
          <w:rFonts w:ascii="Arial" w:eastAsiaTheme="minorHAnsi" w:hAnsi="Arial" w:cs="Arial"/>
          <w:bCs/>
        </w:rPr>
        <w:t>3</w:t>
      </w:r>
    </w:p>
    <w:p w14:paraId="21085F20" w14:textId="77777777" w:rsidR="0048625C" w:rsidRPr="00297FF2" w:rsidRDefault="0048625C" w:rsidP="0048625C">
      <w:pPr>
        <w:rPr>
          <w:rFonts w:ascii="Arial" w:hAnsi="Arial" w:cs="Arial"/>
          <w:b/>
          <w:color w:val="00B0F0"/>
          <w:sz w:val="28"/>
          <w:szCs w:val="28"/>
        </w:rPr>
      </w:pPr>
      <w:r w:rsidRPr="00297FF2">
        <w:rPr>
          <w:rFonts w:ascii="Arial" w:hAnsi="Arial" w:cs="Arial"/>
          <w:b/>
          <w:color w:val="00B0F0"/>
          <w:sz w:val="28"/>
          <w:szCs w:val="28"/>
        </w:rPr>
        <w:t xml:space="preserve">APPENDIX 3: </w:t>
      </w:r>
    </w:p>
    <w:p w14:paraId="0E03B503" w14:textId="127EA902" w:rsidR="00E91A98" w:rsidRPr="00E91A98" w:rsidRDefault="0048625C" w:rsidP="0048625C">
      <w:pPr>
        <w:rPr>
          <w:rFonts w:ascii="Arial" w:hAnsi="Arial" w:cs="Arial"/>
          <w:bCs/>
          <w:sz w:val="24"/>
          <w:szCs w:val="24"/>
        </w:rPr>
      </w:pPr>
      <w:r w:rsidRPr="00E91A98">
        <w:rPr>
          <w:rFonts w:ascii="Arial" w:hAnsi="Arial" w:cs="Arial"/>
          <w:bCs/>
          <w:sz w:val="24"/>
          <w:szCs w:val="24"/>
        </w:rPr>
        <w:t xml:space="preserve">Links to other documents and assessment tools </w:t>
      </w:r>
      <w:r w:rsidR="00225A7D">
        <w:rPr>
          <w:rFonts w:ascii="Arial" w:hAnsi="Arial" w:cs="Arial"/>
          <w:bCs/>
          <w:sz w:val="24"/>
          <w:szCs w:val="24"/>
        </w:rPr>
        <w:t xml:space="preserve">                                                   </w:t>
      </w:r>
      <w:r w:rsidR="00CC2DBC">
        <w:rPr>
          <w:rFonts w:ascii="Arial" w:hAnsi="Arial" w:cs="Arial"/>
          <w:bCs/>
          <w:sz w:val="24"/>
          <w:szCs w:val="24"/>
        </w:rPr>
        <w:t>33</w:t>
      </w:r>
    </w:p>
    <w:p w14:paraId="71385D46" w14:textId="77777777" w:rsidR="00E91A98" w:rsidRPr="00297FF2" w:rsidRDefault="00E91A98" w:rsidP="00E91A98">
      <w:pPr>
        <w:rPr>
          <w:rFonts w:ascii="Arial" w:hAnsi="Arial" w:cs="Arial"/>
          <w:b/>
          <w:color w:val="00B0F0"/>
          <w:sz w:val="28"/>
          <w:szCs w:val="28"/>
        </w:rPr>
      </w:pPr>
      <w:r w:rsidRPr="00297FF2">
        <w:rPr>
          <w:rFonts w:ascii="Arial" w:hAnsi="Arial" w:cs="Arial"/>
          <w:b/>
          <w:color w:val="00B0F0"/>
          <w:sz w:val="28"/>
          <w:szCs w:val="28"/>
        </w:rPr>
        <w:t xml:space="preserve">APPENDIX 4: </w:t>
      </w:r>
    </w:p>
    <w:p w14:paraId="6295D334" w14:textId="1136B284" w:rsidR="00E91A98" w:rsidRPr="00E91A98" w:rsidRDefault="00E91A98" w:rsidP="00E91A98">
      <w:pPr>
        <w:rPr>
          <w:rFonts w:ascii="Arial" w:hAnsi="Arial" w:cs="Arial"/>
          <w:bCs/>
          <w:sz w:val="24"/>
          <w:szCs w:val="24"/>
        </w:rPr>
      </w:pPr>
      <w:r w:rsidRPr="00E91A98">
        <w:rPr>
          <w:rFonts w:ascii="Arial" w:hAnsi="Arial" w:cs="Arial"/>
          <w:bCs/>
          <w:sz w:val="24"/>
          <w:szCs w:val="24"/>
        </w:rPr>
        <w:t xml:space="preserve">Links to training </w:t>
      </w:r>
      <w:r w:rsidR="00CC2DBC">
        <w:rPr>
          <w:rFonts w:ascii="Arial" w:hAnsi="Arial" w:cs="Arial"/>
          <w:bCs/>
          <w:sz w:val="24"/>
          <w:szCs w:val="24"/>
        </w:rPr>
        <w:t xml:space="preserve">                                                                                                      </w:t>
      </w:r>
      <w:r w:rsidR="00F2726B">
        <w:rPr>
          <w:rFonts w:ascii="Arial" w:hAnsi="Arial" w:cs="Arial"/>
          <w:bCs/>
          <w:sz w:val="24"/>
          <w:szCs w:val="24"/>
        </w:rPr>
        <w:t>3</w:t>
      </w:r>
      <w:r w:rsidR="00502F2F">
        <w:rPr>
          <w:rFonts w:ascii="Arial" w:hAnsi="Arial" w:cs="Arial"/>
          <w:bCs/>
          <w:sz w:val="24"/>
          <w:szCs w:val="24"/>
        </w:rPr>
        <w:t>4</w:t>
      </w:r>
    </w:p>
    <w:p w14:paraId="6F10CB30" w14:textId="36EEAD24" w:rsidR="00E91A98" w:rsidRPr="00297FF2" w:rsidRDefault="00E91A98" w:rsidP="00E91A98">
      <w:pPr>
        <w:rPr>
          <w:rFonts w:ascii="Arial" w:hAnsi="Arial" w:cs="Arial"/>
          <w:b/>
          <w:color w:val="00B0F0"/>
          <w:sz w:val="28"/>
          <w:szCs w:val="28"/>
        </w:rPr>
      </w:pPr>
      <w:r w:rsidRPr="00297FF2">
        <w:rPr>
          <w:rFonts w:ascii="Arial" w:hAnsi="Arial" w:cs="Arial"/>
          <w:b/>
          <w:color w:val="00B0F0"/>
          <w:sz w:val="28"/>
          <w:szCs w:val="28"/>
        </w:rPr>
        <w:t xml:space="preserve">APPENDIX 5: </w:t>
      </w:r>
    </w:p>
    <w:p w14:paraId="39B704E2" w14:textId="39CE1FE0" w:rsidR="00E91A98" w:rsidRPr="00566EC0" w:rsidRDefault="00E91A98" w:rsidP="00E91A98">
      <w:pPr>
        <w:rPr>
          <w:rFonts w:ascii="Arial" w:hAnsi="Arial" w:cs="Arial"/>
          <w:bCs/>
          <w:sz w:val="24"/>
          <w:szCs w:val="24"/>
        </w:rPr>
      </w:pPr>
      <w:r w:rsidRPr="00566EC0">
        <w:rPr>
          <w:rFonts w:ascii="Arial" w:hAnsi="Arial" w:cs="Arial"/>
          <w:bCs/>
          <w:sz w:val="24"/>
          <w:szCs w:val="24"/>
        </w:rPr>
        <w:t xml:space="preserve">Glossary </w:t>
      </w:r>
      <w:r w:rsidR="00F2726B" w:rsidRPr="00566EC0">
        <w:rPr>
          <w:rFonts w:ascii="Arial" w:hAnsi="Arial" w:cs="Arial"/>
          <w:bCs/>
          <w:sz w:val="24"/>
          <w:szCs w:val="24"/>
        </w:rPr>
        <w:t xml:space="preserve">                                                             </w:t>
      </w:r>
      <w:r w:rsidR="00566EC0">
        <w:rPr>
          <w:rFonts w:ascii="Arial" w:hAnsi="Arial" w:cs="Arial"/>
          <w:bCs/>
          <w:sz w:val="24"/>
          <w:szCs w:val="24"/>
        </w:rPr>
        <w:t xml:space="preserve">                  </w:t>
      </w:r>
      <w:r w:rsidR="00F2726B" w:rsidRPr="00566EC0">
        <w:rPr>
          <w:rFonts w:ascii="Arial" w:hAnsi="Arial" w:cs="Arial"/>
          <w:bCs/>
          <w:sz w:val="24"/>
          <w:szCs w:val="24"/>
        </w:rPr>
        <w:t xml:space="preserve">                                  3</w:t>
      </w:r>
      <w:r w:rsidR="00502F2F">
        <w:rPr>
          <w:rFonts w:ascii="Arial" w:hAnsi="Arial" w:cs="Arial"/>
          <w:bCs/>
          <w:sz w:val="24"/>
          <w:szCs w:val="24"/>
        </w:rPr>
        <w:t>5</w:t>
      </w:r>
    </w:p>
    <w:p w14:paraId="1A962969" w14:textId="77777777" w:rsidR="00DD120F" w:rsidRDefault="00DD120F" w:rsidP="00297FF2">
      <w:pPr>
        <w:pStyle w:val="Title"/>
      </w:pPr>
    </w:p>
    <w:p w14:paraId="5FD34891" w14:textId="4D337BAA" w:rsidR="00D81E02" w:rsidRPr="00CB38C7" w:rsidRDefault="00F86BE5" w:rsidP="00CB38C7">
      <w:pPr>
        <w:pStyle w:val="Title"/>
        <w:jc w:val="center"/>
        <w:rPr>
          <w:sz w:val="40"/>
          <w:szCs w:val="40"/>
        </w:rPr>
      </w:pPr>
      <w:r w:rsidRPr="00CB38C7">
        <w:rPr>
          <w:sz w:val="40"/>
          <w:szCs w:val="40"/>
        </w:rPr>
        <w:lastRenderedPageBreak/>
        <w:t>Best Practice for Supporting Children’s Emerging Needs</w:t>
      </w:r>
    </w:p>
    <w:p w14:paraId="1790BE59" w14:textId="77777777" w:rsidR="00CB38C7" w:rsidRDefault="00CB38C7" w:rsidP="008C5E69">
      <w:pPr>
        <w:autoSpaceDE w:val="0"/>
        <w:autoSpaceDN w:val="0"/>
        <w:spacing w:after="0" w:line="240" w:lineRule="auto"/>
        <w:rPr>
          <w:rFonts w:ascii="Arial" w:eastAsia="Calibri" w:hAnsi="Arial" w:cs="Arial"/>
          <w:b/>
          <w:color w:val="000000"/>
          <w:sz w:val="24"/>
          <w:szCs w:val="24"/>
          <w:u w:val="single"/>
        </w:rPr>
      </w:pPr>
    </w:p>
    <w:p w14:paraId="31AB9CB8" w14:textId="5FC4AF95" w:rsidR="008C5E69" w:rsidRPr="00355F3B" w:rsidRDefault="008C5E69" w:rsidP="008C5E69">
      <w:pPr>
        <w:autoSpaceDE w:val="0"/>
        <w:autoSpaceDN w:val="0"/>
        <w:spacing w:after="0" w:line="240" w:lineRule="auto"/>
        <w:rPr>
          <w:rFonts w:ascii="Arial" w:eastAsia="Calibri" w:hAnsi="Arial" w:cs="Arial"/>
          <w:b/>
          <w:color w:val="000000"/>
          <w:sz w:val="24"/>
          <w:szCs w:val="24"/>
          <w:u w:val="single"/>
        </w:rPr>
      </w:pPr>
      <w:r w:rsidRPr="00355F3B">
        <w:rPr>
          <w:rFonts w:ascii="Arial" w:eastAsia="Calibri" w:hAnsi="Arial" w:cs="Arial"/>
          <w:b/>
          <w:color w:val="000000"/>
          <w:sz w:val="24"/>
          <w:szCs w:val="24"/>
          <w:u w:val="single"/>
        </w:rPr>
        <w:t xml:space="preserve">Introduction </w:t>
      </w:r>
    </w:p>
    <w:p w14:paraId="1FA81DC8" w14:textId="77777777" w:rsidR="008C5E69" w:rsidRPr="00355F3B" w:rsidRDefault="008C5E69" w:rsidP="008C5E69">
      <w:pPr>
        <w:autoSpaceDE w:val="0"/>
        <w:autoSpaceDN w:val="0"/>
        <w:spacing w:after="0" w:line="240" w:lineRule="auto"/>
        <w:rPr>
          <w:rFonts w:ascii="Arial" w:eastAsia="Calibri" w:hAnsi="Arial" w:cs="Arial"/>
          <w:b/>
          <w:color w:val="000000"/>
          <w:sz w:val="24"/>
          <w:szCs w:val="24"/>
          <w:u w:val="single"/>
        </w:rPr>
      </w:pPr>
    </w:p>
    <w:p w14:paraId="5CB228C7" w14:textId="238B9B4E" w:rsidR="004F76EC" w:rsidRPr="00355F3B" w:rsidRDefault="008C5E69" w:rsidP="00F567C0">
      <w:pPr>
        <w:autoSpaceDE w:val="0"/>
        <w:autoSpaceDN w:val="0"/>
        <w:spacing w:after="0" w:line="276" w:lineRule="auto"/>
        <w:jc w:val="both"/>
        <w:rPr>
          <w:rFonts w:ascii="Arial" w:eastAsia="Calibri" w:hAnsi="Arial" w:cs="Arial"/>
          <w:strike/>
          <w:sz w:val="24"/>
          <w:szCs w:val="24"/>
        </w:rPr>
      </w:pPr>
      <w:r w:rsidRPr="00355F3B">
        <w:rPr>
          <w:rFonts w:ascii="Arial" w:eastAsia="Calibri" w:hAnsi="Arial" w:cs="Arial"/>
          <w:sz w:val="24"/>
          <w:szCs w:val="24"/>
        </w:rPr>
        <w:t>This guidance document</w:t>
      </w:r>
      <w:r w:rsidR="00FC79F2" w:rsidRPr="00355F3B">
        <w:rPr>
          <w:rFonts w:ascii="Arial" w:eastAsia="Calibri" w:hAnsi="Arial" w:cs="Arial"/>
          <w:sz w:val="24"/>
          <w:szCs w:val="24"/>
        </w:rPr>
        <w:t xml:space="preserve"> sets out</w:t>
      </w:r>
      <w:r w:rsidRPr="00355F3B">
        <w:rPr>
          <w:rFonts w:ascii="Arial" w:eastAsia="Calibri" w:hAnsi="Arial" w:cs="Arial"/>
          <w:sz w:val="24"/>
          <w:szCs w:val="24"/>
        </w:rPr>
        <w:t xml:space="preserve"> </w:t>
      </w:r>
      <w:r w:rsidR="00AA6293" w:rsidRPr="00355F3B">
        <w:rPr>
          <w:rFonts w:ascii="Arial" w:eastAsia="Calibri" w:hAnsi="Arial" w:cs="Arial"/>
          <w:sz w:val="24"/>
          <w:szCs w:val="24"/>
        </w:rPr>
        <w:t>best practice</w:t>
      </w:r>
      <w:r w:rsidR="00565965" w:rsidRPr="00355F3B">
        <w:rPr>
          <w:rFonts w:ascii="Arial" w:eastAsia="Calibri" w:hAnsi="Arial" w:cs="Arial"/>
          <w:sz w:val="24"/>
          <w:szCs w:val="24"/>
        </w:rPr>
        <w:t xml:space="preserve"> in</w:t>
      </w:r>
      <w:r w:rsidR="00984EAB" w:rsidRPr="00355F3B">
        <w:rPr>
          <w:rFonts w:ascii="Arial" w:eastAsia="Calibri" w:hAnsi="Arial" w:cs="Arial"/>
          <w:sz w:val="24"/>
          <w:szCs w:val="24"/>
        </w:rPr>
        <w:t xml:space="preserve"> everyday provision</w:t>
      </w:r>
      <w:r w:rsidR="0060215F" w:rsidRPr="00355F3B">
        <w:rPr>
          <w:rFonts w:ascii="Arial" w:eastAsia="Calibri" w:hAnsi="Arial" w:cs="Arial"/>
          <w:sz w:val="24"/>
          <w:szCs w:val="24"/>
        </w:rPr>
        <w:t xml:space="preserve"> in</w:t>
      </w:r>
      <w:r w:rsidRPr="00355F3B">
        <w:rPr>
          <w:rFonts w:ascii="Arial" w:eastAsia="Calibri" w:hAnsi="Arial" w:cs="Arial"/>
          <w:sz w:val="24"/>
          <w:szCs w:val="24"/>
        </w:rPr>
        <w:t xml:space="preserve"> support</w:t>
      </w:r>
      <w:r w:rsidR="00565965" w:rsidRPr="00355F3B">
        <w:rPr>
          <w:rFonts w:ascii="Arial" w:eastAsia="Calibri" w:hAnsi="Arial" w:cs="Arial"/>
          <w:sz w:val="24"/>
          <w:szCs w:val="24"/>
        </w:rPr>
        <w:t>ing</w:t>
      </w:r>
      <w:r w:rsidRPr="00355F3B">
        <w:rPr>
          <w:rFonts w:ascii="Arial" w:eastAsia="Calibri" w:hAnsi="Arial" w:cs="Arial"/>
          <w:sz w:val="24"/>
          <w:szCs w:val="24"/>
        </w:rPr>
        <w:t xml:space="preserve"> </w:t>
      </w:r>
      <w:r w:rsidR="006D24E7" w:rsidRPr="00355F3B">
        <w:rPr>
          <w:rFonts w:ascii="Arial" w:eastAsia="Calibri" w:hAnsi="Arial" w:cs="Arial"/>
          <w:sz w:val="24"/>
          <w:szCs w:val="24"/>
        </w:rPr>
        <w:t xml:space="preserve">all </w:t>
      </w:r>
      <w:r w:rsidRPr="00355F3B">
        <w:rPr>
          <w:rFonts w:ascii="Arial" w:eastAsia="Calibri" w:hAnsi="Arial" w:cs="Arial"/>
          <w:sz w:val="24"/>
          <w:szCs w:val="24"/>
        </w:rPr>
        <w:t>children</w:t>
      </w:r>
      <w:r w:rsidR="00775321" w:rsidRPr="00355F3B">
        <w:rPr>
          <w:rFonts w:ascii="Arial" w:eastAsia="Calibri" w:hAnsi="Arial" w:cs="Arial"/>
          <w:sz w:val="24"/>
          <w:szCs w:val="24"/>
        </w:rPr>
        <w:t xml:space="preserve"> and particularly those</w:t>
      </w:r>
      <w:r w:rsidRPr="00355F3B">
        <w:rPr>
          <w:rFonts w:ascii="Arial" w:eastAsia="Calibri" w:hAnsi="Arial" w:cs="Arial"/>
          <w:sz w:val="24"/>
          <w:szCs w:val="24"/>
        </w:rPr>
        <w:t xml:space="preserve"> who have</w:t>
      </w:r>
      <w:r w:rsidR="00964B30" w:rsidRPr="00355F3B">
        <w:rPr>
          <w:rFonts w:ascii="Arial" w:eastAsia="Calibri" w:hAnsi="Arial" w:cs="Arial"/>
          <w:sz w:val="24"/>
          <w:szCs w:val="24"/>
        </w:rPr>
        <w:t xml:space="preserve"> </w:t>
      </w:r>
      <w:r w:rsidR="00FE3EFE" w:rsidRPr="00355F3B">
        <w:rPr>
          <w:rFonts w:ascii="Arial" w:eastAsia="Calibri" w:hAnsi="Arial" w:cs="Arial"/>
          <w:sz w:val="24"/>
          <w:szCs w:val="24"/>
        </w:rPr>
        <w:t>emerging</w:t>
      </w:r>
      <w:r w:rsidRPr="00355F3B">
        <w:rPr>
          <w:rFonts w:ascii="Arial" w:eastAsia="Calibri" w:hAnsi="Arial" w:cs="Arial"/>
          <w:sz w:val="24"/>
          <w:szCs w:val="24"/>
        </w:rPr>
        <w:t xml:space="preserve"> Special Educational Needs and/or Disabilities (SEND) in Early Years </w:t>
      </w:r>
      <w:r w:rsidR="00F567C0" w:rsidRPr="00355F3B">
        <w:rPr>
          <w:rFonts w:ascii="Arial" w:eastAsia="Calibri" w:hAnsi="Arial" w:cs="Arial"/>
          <w:sz w:val="24"/>
          <w:szCs w:val="24"/>
        </w:rPr>
        <w:t>settings. Existing</w:t>
      </w:r>
      <w:r w:rsidR="00AE7A2A" w:rsidRPr="00355F3B">
        <w:rPr>
          <w:rFonts w:ascii="Arial" w:eastAsia="Calibri" w:hAnsi="Arial" w:cs="Arial"/>
          <w:sz w:val="24"/>
          <w:szCs w:val="24"/>
        </w:rPr>
        <w:t xml:space="preserve"> planning</w:t>
      </w:r>
      <w:r w:rsidR="001E06FF" w:rsidRPr="00355F3B">
        <w:rPr>
          <w:rFonts w:ascii="Arial" w:eastAsia="Calibri" w:hAnsi="Arial" w:cs="Arial"/>
          <w:sz w:val="24"/>
          <w:szCs w:val="24"/>
        </w:rPr>
        <w:t xml:space="preserve"> documentation can be used to rec</w:t>
      </w:r>
      <w:r w:rsidR="00C20F5A" w:rsidRPr="00355F3B">
        <w:rPr>
          <w:rFonts w:ascii="Arial" w:eastAsia="Calibri" w:hAnsi="Arial" w:cs="Arial"/>
          <w:sz w:val="24"/>
          <w:szCs w:val="24"/>
        </w:rPr>
        <w:t xml:space="preserve">ord </w:t>
      </w:r>
      <w:r w:rsidR="001324EC" w:rsidRPr="00355F3B">
        <w:rPr>
          <w:rFonts w:ascii="Arial" w:eastAsia="Calibri" w:hAnsi="Arial" w:cs="Arial"/>
          <w:sz w:val="24"/>
          <w:szCs w:val="24"/>
        </w:rPr>
        <w:t>actions identified.</w:t>
      </w:r>
    </w:p>
    <w:p w14:paraId="6B4E41D7" w14:textId="6066FA5C" w:rsidR="008C5E69" w:rsidRPr="00355F3B" w:rsidRDefault="008C5E69" w:rsidP="00F567C0">
      <w:pPr>
        <w:autoSpaceDE w:val="0"/>
        <w:autoSpaceDN w:val="0"/>
        <w:spacing w:after="0" w:line="276" w:lineRule="auto"/>
        <w:jc w:val="both"/>
        <w:rPr>
          <w:rFonts w:ascii="Arial" w:eastAsia="Calibri" w:hAnsi="Arial" w:cs="Arial"/>
          <w:sz w:val="24"/>
          <w:szCs w:val="24"/>
        </w:rPr>
      </w:pPr>
      <w:r w:rsidRPr="00355F3B">
        <w:rPr>
          <w:rFonts w:ascii="Arial" w:eastAsia="Calibri" w:hAnsi="Arial" w:cs="Arial"/>
          <w:sz w:val="24"/>
          <w:szCs w:val="24"/>
        </w:rPr>
        <w:t xml:space="preserve">Children and their parents/carers need to be </w:t>
      </w:r>
      <w:r w:rsidR="00295A27">
        <w:rPr>
          <w:rFonts w:ascii="Arial" w:eastAsia="Calibri" w:hAnsi="Arial" w:cs="Arial"/>
          <w:sz w:val="24"/>
          <w:szCs w:val="24"/>
        </w:rPr>
        <w:t>heard</w:t>
      </w:r>
      <w:r w:rsidRPr="00355F3B">
        <w:rPr>
          <w:rFonts w:ascii="Arial" w:eastAsia="Calibri" w:hAnsi="Arial" w:cs="Arial"/>
          <w:sz w:val="24"/>
          <w:szCs w:val="24"/>
        </w:rPr>
        <w:t xml:space="preserve"> and </w:t>
      </w:r>
      <w:r w:rsidR="00295A27">
        <w:rPr>
          <w:rFonts w:ascii="Arial" w:eastAsia="Calibri" w:hAnsi="Arial" w:cs="Arial"/>
          <w:sz w:val="24"/>
          <w:szCs w:val="24"/>
        </w:rPr>
        <w:t xml:space="preserve">to </w:t>
      </w:r>
      <w:r w:rsidRPr="00355F3B">
        <w:rPr>
          <w:rFonts w:ascii="Arial" w:eastAsia="Calibri" w:hAnsi="Arial" w:cs="Arial"/>
          <w:sz w:val="24"/>
          <w:szCs w:val="24"/>
        </w:rPr>
        <w:t>be instrumental in the development of</w:t>
      </w:r>
      <w:r w:rsidR="000C64D7" w:rsidRPr="00355F3B">
        <w:rPr>
          <w:rFonts w:ascii="Arial" w:eastAsia="Calibri" w:hAnsi="Arial" w:cs="Arial"/>
          <w:sz w:val="24"/>
          <w:szCs w:val="24"/>
        </w:rPr>
        <w:t xml:space="preserve"> any</w:t>
      </w:r>
      <w:r w:rsidRPr="00355F3B">
        <w:rPr>
          <w:rFonts w:ascii="Arial" w:eastAsia="Calibri" w:hAnsi="Arial" w:cs="Arial"/>
          <w:sz w:val="24"/>
          <w:szCs w:val="24"/>
        </w:rPr>
        <w:t xml:space="preserve"> </w:t>
      </w:r>
      <w:r w:rsidR="000C64D7" w:rsidRPr="00355F3B">
        <w:rPr>
          <w:rFonts w:ascii="Arial" w:eastAsia="Calibri" w:hAnsi="Arial" w:cs="Arial"/>
          <w:sz w:val="24"/>
          <w:szCs w:val="24"/>
        </w:rPr>
        <w:t>s</w:t>
      </w:r>
      <w:r w:rsidRPr="00355F3B">
        <w:rPr>
          <w:rFonts w:ascii="Arial" w:eastAsia="Calibri" w:hAnsi="Arial" w:cs="Arial"/>
          <w:sz w:val="24"/>
          <w:szCs w:val="24"/>
        </w:rPr>
        <w:t xml:space="preserve">upport regarding their aspirations, desired outcomes and views. </w:t>
      </w:r>
    </w:p>
    <w:p w14:paraId="3440BCCF" w14:textId="0A78C32D" w:rsidR="008C5E69" w:rsidRPr="00355F3B" w:rsidRDefault="008C5E69" w:rsidP="00F567C0">
      <w:pPr>
        <w:autoSpaceDE w:val="0"/>
        <w:autoSpaceDN w:val="0"/>
        <w:spacing w:after="0" w:line="276" w:lineRule="auto"/>
        <w:jc w:val="both"/>
        <w:rPr>
          <w:rFonts w:ascii="Arial" w:eastAsia="Calibri" w:hAnsi="Arial" w:cs="Arial"/>
          <w:sz w:val="24"/>
          <w:szCs w:val="24"/>
        </w:rPr>
      </w:pPr>
      <w:r w:rsidRPr="00355F3B">
        <w:rPr>
          <w:rFonts w:ascii="Arial" w:eastAsia="Calibri" w:hAnsi="Arial" w:cs="Arial"/>
          <w:sz w:val="24"/>
          <w:szCs w:val="24"/>
        </w:rPr>
        <w:t xml:space="preserve">In Early Years Settings it is particularly important that there is no delay in making any necessary </w:t>
      </w:r>
      <w:r w:rsidR="006E6EC7" w:rsidRPr="00355F3B">
        <w:rPr>
          <w:rFonts w:ascii="Arial" w:eastAsia="Calibri" w:hAnsi="Arial" w:cs="Arial"/>
          <w:sz w:val="24"/>
          <w:szCs w:val="24"/>
        </w:rPr>
        <w:t>additional</w:t>
      </w:r>
      <w:r w:rsidRPr="00355F3B">
        <w:rPr>
          <w:rFonts w:ascii="Arial" w:eastAsia="Calibri" w:hAnsi="Arial" w:cs="Arial"/>
          <w:sz w:val="24"/>
          <w:szCs w:val="24"/>
        </w:rPr>
        <w:t xml:space="preserve"> provision</w:t>
      </w:r>
      <w:r w:rsidR="00917402" w:rsidRPr="00355F3B">
        <w:rPr>
          <w:rFonts w:ascii="Arial" w:eastAsia="Calibri" w:hAnsi="Arial" w:cs="Arial"/>
          <w:sz w:val="24"/>
          <w:szCs w:val="24"/>
        </w:rPr>
        <w:t>.</w:t>
      </w:r>
      <w:r w:rsidRPr="00355F3B">
        <w:rPr>
          <w:rFonts w:ascii="Arial" w:eastAsia="Calibri" w:hAnsi="Arial" w:cs="Arial"/>
          <w:sz w:val="24"/>
          <w:szCs w:val="24"/>
        </w:rPr>
        <w:t xml:space="preserve"> </w:t>
      </w:r>
    </w:p>
    <w:p w14:paraId="2ADE8B46" w14:textId="77777777" w:rsidR="007A5448" w:rsidRDefault="008C5E69" w:rsidP="007A5448">
      <w:pPr>
        <w:autoSpaceDE w:val="0"/>
        <w:autoSpaceDN w:val="0"/>
        <w:spacing w:after="0" w:line="276" w:lineRule="auto"/>
        <w:jc w:val="both"/>
        <w:rPr>
          <w:rFonts w:ascii="Arial" w:eastAsia="Calibri" w:hAnsi="Arial" w:cs="Arial"/>
          <w:strike/>
          <w:color w:val="000000"/>
          <w:sz w:val="24"/>
          <w:szCs w:val="24"/>
        </w:rPr>
      </w:pPr>
      <w:r w:rsidRPr="00355F3B">
        <w:rPr>
          <w:rFonts w:ascii="Arial" w:eastAsia="Calibri" w:hAnsi="Arial" w:cs="Arial"/>
          <w:color w:val="000000"/>
          <w:sz w:val="24"/>
          <w:szCs w:val="24"/>
        </w:rPr>
        <w:t>Settings should adopt a graduated approach with four stages of action: Asses</w:t>
      </w:r>
      <w:r w:rsidR="00A1092E" w:rsidRPr="00355F3B">
        <w:rPr>
          <w:rFonts w:ascii="Arial" w:eastAsia="Calibri" w:hAnsi="Arial" w:cs="Arial"/>
          <w:color w:val="000000"/>
          <w:sz w:val="24"/>
          <w:szCs w:val="24"/>
        </w:rPr>
        <w:t>s</w:t>
      </w:r>
      <w:r w:rsidRPr="00355F3B">
        <w:rPr>
          <w:rFonts w:ascii="Arial" w:eastAsia="Calibri" w:hAnsi="Arial" w:cs="Arial"/>
          <w:color w:val="000000"/>
          <w:sz w:val="24"/>
          <w:szCs w:val="24"/>
        </w:rPr>
        <w:t>, Plan, Do and Review</w:t>
      </w:r>
      <w:r w:rsidR="001E5D69" w:rsidRPr="00355F3B">
        <w:rPr>
          <w:rFonts w:ascii="Arial" w:eastAsia="Calibri" w:hAnsi="Arial" w:cs="Arial"/>
          <w:color w:val="000000"/>
          <w:sz w:val="24"/>
          <w:szCs w:val="24"/>
        </w:rPr>
        <w:t xml:space="preserve"> </w:t>
      </w:r>
      <w:r w:rsidR="008B73DB">
        <w:rPr>
          <w:rFonts w:ascii="Arial" w:eastAsia="Calibri" w:hAnsi="Arial" w:cs="Arial"/>
          <w:color w:val="000000"/>
          <w:sz w:val="24"/>
          <w:szCs w:val="24"/>
        </w:rPr>
        <w:t>a</w:t>
      </w:r>
      <w:r w:rsidR="001E5D69" w:rsidRPr="00355F3B">
        <w:rPr>
          <w:rFonts w:ascii="Arial" w:eastAsia="Calibri" w:hAnsi="Arial" w:cs="Arial"/>
          <w:color w:val="000000"/>
          <w:sz w:val="24"/>
          <w:szCs w:val="24"/>
        </w:rPr>
        <w:t>s set out in the</w:t>
      </w:r>
      <w:r w:rsidR="00216F0B" w:rsidRPr="00355F3B">
        <w:rPr>
          <w:rFonts w:ascii="Arial" w:eastAsia="Calibri" w:hAnsi="Arial" w:cs="Arial"/>
          <w:color w:val="000000"/>
          <w:sz w:val="24"/>
          <w:szCs w:val="24"/>
        </w:rPr>
        <w:t xml:space="preserve"> SEND</w:t>
      </w:r>
      <w:r w:rsidR="001E5D69" w:rsidRPr="00355F3B">
        <w:rPr>
          <w:rFonts w:ascii="Arial" w:eastAsia="Calibri" w:hAnsi="Arial" w:cs="Arial"/>
          <w:color w:val="000000"/>
          <w:sz w:val="24"/>
          <w:szCs w:val="24"/>
        </w:rPr>
        <w:t xml:space="preserve"> Code Of Practice</w:t>
      </w:r>
      <w:r w:rsidR="00216F0B" w:rsidRPr="00355F3B">
        <w:rPr>
          <w:rFonts w:ascii="Arial" w:eastAsia="Calibri" w:hAnsi="Arial" w:cs="Arial"/>
          <w:color w:val="000000"/>
          <w:sz w:val="24"/>
          <w:szCs w:val="24"/>
        </w:rPr>
        <w:t xml:space="preserve"> </w:t>
      </w:r>
      <w:hyperlink r:id="rId15" w:history="1">
        <w:r w:rsidR="00216F0B" w:rsidRPr="00355F3B">
          <w:rPr>
            <w:rFonts w:ascii="Arial" w:hAnsi="Arial" w:cs="Arial"/>
            <w:color w:val="0000FF"/>
            <w:sz w:val="24"/>
            <w:szCs w:val="24"/>
            <w:u w:val="single"/>
          </w:rPr>
          <w:t>SEND code of practice: 0 to 25 years - GOV.UK (www.gov.uk)</w:t>
        </w:r>
      </w:hyperlink>
      <w:r w:rsidR="00EA3D3F" w:rsidRPr="00355F3B">
        <w:rPr>
          <w:rFonts w:ascii="Arial" w:eastAsia="Calibri" w:hAnsi="Arial" w:cs="Arial"/>
          <w:sz w:val="24"/>
          <w:szCs w:val="24"/>
        </w:rPr>
        <w:t xml:space="preserve"> </w:t>
      </w:r>
    </w:p>
    <w:p w14:paraId="131B0F26" w14:textId="77777777" w:rsidR="007A5448" w:rsidRDefault="007A5448" w:rsidP="007A5448">
      <w:pPr>
        <w:autoSpaceDE w:val="0"/>
        <w:autoSpaceDN w:val="0"/>
        <w:spacing w:after="0" w:line="276" w:lineRule="auto"/>
        <w:jc w:val="both"/>
        <w:rPr>
          <w:rFonts w:ascii="Arial" w:eastAsia="Calibri" w:hAnsi="Arial" w:cs="Arial"/>
          <w:strike/>
          <w:color w:val="000000"/>
          <w:sz w:val="24"/>
          <w:szCs w:val="24"/>
        </w:rPr>
      </w:pPr>
    </w:p>
    <w:p w14:paraId="0FBD2998" w14:textId="3691D166" w:rsidR="005B0955" w:rsidRPr="007A5448" w:rsidRDefault="00817C6A" w:rsidP="007A5448">
      <w:pPr>
        <w:autoSpaceDE w:val="0"/>
        <w:autoSpaceDN w:val="0"/>
        <w:spacing w:after="0" w:line="276" w:lineRule="auto"/>
        <w:jc w:val="both"/>
        <w:rPr>
          <w:rFonts w:ascii="Arial" w:eastAsia="Calibri" w:hAnsi="Arial" w:cs="Arial"/>
          <w:strike/>
          <w:color w:val="000000"/>
          <w:sz w:val="24"/>
          <w:szCs w:val="24"/>
        </w:rPr>
      </w:pPr>
      <w:r w:rsidRPr="00355F3B">
        <w:rPr>
          <w:rFonts w:ascii="Arial" w:hAnsi="Arial" w:cs="Arial"/>
          <w:b/>
          <w:sz w:val="24"/>
          <w:szCs w:val="24"/>
          <w:u w:val="single"/>
        </w:rPr>
        <w:t xml:space="preserve">The </w:t>
      </w:r>
      <w:r w:rsidR="002309FA" w:rsidRPr="00355F3B">
        <w:rPr>
          <w:rFonts w:ascii="Arial" w:hAnsi="Arial" w:cs="Arial"/>
          <w:b/>
          <w:sz w:val="24"/>
          <w:szCs w:val="24"/>
          <w:u w:val="single"/>
        </w:rPr>
        <w:t xml:space="preserve">Graduated </w:t>
      </w:r>
      <w:r w:rsidR="00A05200" w:rsidRPr="00355F3B">
        <w:rPr>
          <w:rFonts w:ascii="Arial" w:hAnsi="Arial" w:cs="Arial"/>
          <w:b/>
          <w:sz w:val="24"/>
          <w:szCs w:val="24"/>
          <w:u w:val="single"/>
        </w:rPr>
        <w:t xml:space="preserve">Approach </w:t>
      </w:r>
    </w:p>
    <w:p w14:paraId="66F167B6" w14:textId="77777777" w:rsidR="002309FA" w:rsidRPr="00355F3B" w:rsidRDefault="00A05200" w:rsidP="00A05200">
      <w:pPr>
        <w:jc w:val="center"/>
        <w:rPr>
          <w:rFonts w:ascii="Arial" w:hAnsi="Arial" w:cs="Arial"/>
          <w:b/>
          <w:sz w:val="24"/>
          <w:szCs w:val="24"/>
        </w:rPr>
      </w:pPr>
      <w:r w:rsidRPr="00355F3B">
        <w:rPr>
          <w:rFonts w:ascii="Arial" w:hAnsi="Arial" w:cs="Arial"/>
          <w:b/>
          <w:sz w:val="24"/>
          <w:szCs w:val="24"/>
        </w:rPr>
        <w:t xml:space="preserve">The Graduated Approach </w:t>
      </w:r>
      <w:r w:rsidRPr="00355F3B">
        <w:rPr>
          <w:rFonts w:ascii="Arial" w:hAnsi="Arial" w:cs="Arial"/>
          <w:b/>
          <w:sz w:val="24"/>
          <w:szCs w:val="24"/>
        </w:rPr>
        <w:br/>
        <w:t>Assess, Plan, DO, Review</w:t>
      </w:r>
    </w:p>
    <w:p w14:paraId="5624937F" w14:textId="77777777" w:rsidR="002309FA" w:rsidRPr="00355F3B" w:rsidRDefault="005B0955" w:rsidP="00A05200">
      <w:pPr>
        <w:jc w:val="center"/>
        <w:rPr>
          <w:rFonts w:ascii="Arial" w:hAnsi="Arial" w:cs="Arial"/>
          <w:b/>
          <w:sz w:val="24"/>
          <w:szCs w:val="24"/>
        </w:rPr>
      </w:pPr>
      <w:r w:rsidRPr="00355F3B">
        <w:rPr>
          <w:rFonts w:ascii="Arial" w:eastAsia="+mn-ea" w:hAnsi="Arial" w:cs="+mn-cs"/>
          <w:b/>
          <w:bCs/>
          <w:noProof/>
          <w:color w:val="000000"/>
          <w:kern w:val="24"/>
          <w:sz w:val="32"/>
          <w:szCs w:val="32"/>
        </w:rPr>
        <mc:AlternateContent>
          <mc:Choice Requires="wps">
            <w:drawing>
              <wp:anchor distT="45720" distB="45720" distL="114300" distR="114300" simplePos="0" relativeHeight="251658242" behindDoc="1" locked="0" layoutInCell="1" allowOverlap="1" wp14:anchorId="23FB9747" wp14:editId="6456890F">
                <wp:simplePos x="0" y="0"/>
                <wp:positionH relativeFrom="margin">
                  <wp:posOffset>4514850</wp:posOffset>
                </wp:positionH>
                <wp:positionV relativeFrom="page">
                  <wp:posOffset>4392386</wp:posOffset>
                </wp:positionV>
                <wp:extent cx="1200150" cy="2705100"/>
                <wp:effectExtent l="0" t="0" r="19050" b="19050"/>
                <wp:wrapTight wrapText="bothSides">
                  <wp:wrapPolygon edited="0">
                    <wp:start x="0" y="0"/>
                    <wp:lineTo x="0" y="21600"/>
                    <wp:lineTo x="21600" y="21600"/>
                    <wp:lineTo x="21600" y="0"/>
                    <wp:lineTo x="0" y="0"/>
                  </wp:wrapPolygon>
                </wp:wrapTight>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00150" cy="2705100"/>
                        </a:xfrm>
                        <a:prstGeom prst="rect">
                          <a:avLst/>
                        </a:prstGeom>
                        <a:solidFill>
                          <a:srgbClr val="FFFFFF"/>
                        </a:solidFill>
                        <a:ln w="9525">
                          <a:solidFill>
                            <a:schemeClr val="tx1"/>
                          </a:solidFill>
                          <a:miter lim="800000"/>
                          <a:headEnd/>
                          <a:tailEnd/>
                        </a:ln>
                      </wps:spPr>
                      <wps:txbx>
                        <w:txbxContent>
                          <w:p w14:paraId="1A908793" w14:textId="77777777" w:rsidR="003266DB" w:rsidRDefault="003266DB" w:rsidP="00A05200">
                            <w:pPr>
                              <w:rPr>
                                <w:rFonts w:ascii="Arial" w:hAnsi="Arial" w:cs="Arial"/>
                                <w:b/>
                                <w:sz w:val="24"/>
                                <w:szCs w:val="24"/>
                              </w:rPr>
                            </w:pPr>
                            <w:r w:rsidRPr="00A05200">
                              <w:rPr>
                                <w:rFonts w:ascii="Arial" w:hAnsi="Arial" w:cs="Arial"/>
                                <w:b/>
                                <w:sz w:val="24"/>
                                <w:szCs w:val="24"/>
                              </w:rPr>
                              <w:t>Plan</w:t>
                            </w:r>
                          </w:p>
                          <w:p w14:paraId="35ADC85A" w14:textId="77777777" w:rsidR="003266DB" w:rsidRPr="00A05200" w:rsidRDefault="003266DB" w:rsidP="00A05200">
                            <w:pPr>
                              <w:rPr>
                                <w:rFonts w:ascii="Arial" w:hAnsi="Arial" w:cs="Arial"/>
                                <w:sz w:val="24"/>
                                <w:szCs w:val="24"/>
                              </w:rPr>
                            </w:pPr>
                            <w:r>
                              <w:rPr>
                                <w:rFonts w:ascii="Arial" w:hAnsi="Arial" w:cs="Arial"/>
                                <w:sz w:val="24"/>
                                <w:szCs w:val="24"/>
                              </w:rPr>
                              <w:t>H</w:t>
                            </w:r>
                            <w:r w:rsidRPr="00A05200">
                              <w:rPr>
                                <w:rFonts w:ascii="Arial" w:hAnsi="Arial" w:cs="Arial"/>
                                <w:sz w:val="24"/>
                                <w:szCs w:val="24"/>
                              </w:rPr>
                              <w:t>old discussions and meetings with parents, colleagues or any specialists who are involved to plan for what support will be put in place</w:t>
                            </w:r>
                            <w:r>
                              <w:rPr>
                                <w:rFonts w:ascii="Arial" w:hAnsi="Arial" w:cs="Arial"/>
                                <w:b/>
                                <w:sz w:val="24"/>
                                <w:szCs w:val="24"/>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3FB9747" id="_x0000_t202" coordsize="21600,21600" o:spt="202" path="m,l,21600r21600,l21600,xe">
                <v:stroke joinstyle="miter"/>
                <v:path gradientshapeok="t" o:connecttype="rect"/>
              </v:shapetype>
              <v:shape id="Text Box 2" o:spid="_x0000_s1026" type="#_x0000_t202" style="position:absolute;left:0;text-align:left;margin-left:355.5pt;margin-top:345.85pt;width:94.5pt;height:213pt;z-index:-251658238;visibility:visible;mso-wrap-style:square;mso-width-percent:0;mso-height-percent:0;mso-wrap-distance-left:9pt;mso-wrap-distance-top:3.6pt;mso-wrap-distance-right:9pt;mso-wrap-distance-bottom:3.6pt;mso-position-horizontal:absolute;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cibFAIAAB8EAAAOAAAAZHJzL2Uyb0RvYy54bWysU9tu2zAMfR+wfxD0vtgOkrU14hRdugwD&#10;ugvQ7QNkWY6FyaJGKbG7rx8lp2mWvQ3zgyCa1CF5eLi6HXvDDgq9BlvxYpZzpqyERttdxb9/2765&#10;5swHYRthwKqKPynPb9evX60GV6o5dGAahYxArC8HV/EuBFdmmZed6oWfgVOWnC1gLwKZuMsaFAOh&#10;9yab5/nbbABsHIJU3tPf+8nJ1wm/bZUMX9rWq8BMxam2kE5MZx3PbL0S5Q6F67Q8liH+oYpeaEtJ&#10;T1D3Igi2R/0XVK8lgoc2zCT0GbStlir1QN0U+UU3j51wKvVC5Hh3osn/P1j5+fDoviIL4zsYaYCp&#10;Ce8eQP7wzMKmE3an7hBh6JRoKHERKcsG58vj00i1L30EqYdP0NCQxT5AAhpb7CMr1CcjdBrA04l0&#10;NQYmY0oaY7EklyTf/CpfFnkaSybK5+cOffigoGfxUnGkqSZ4cXjwIZYjyueQmM2D0c1WG5MM3NUb&#10;g+wgSAHb9KUOLsKMZUPFb5bz5cTAHxBRjOoEEsaJgwuEXgdSstF9xa/z+E3airS9t03SWRDaTHeq&#10;2Ngjj5G6icQw1iMFRj5raJ6IUYRJsbRhdOkAf3E2kFor7n/uBSrOzEdLU7kpFoso72QslldzMvDc&#10;U597hJUEVfHA2XTdhLQSkS8LdzS9VideXyo51koqTHQfNybK/NxOUS97vf4NAAD//wMAUEsDBBQA&#10;BgAIAAAAIQCXwXgp4AAAAAwBAAAPAAAAZHJzL2Rvd25yZXYueG1sTI/BTsMwDIbvSLxDZCRuLAmH&#10;lXVNJzTUcQJpBQnt5jWmrWiSqsm28vaYExxtf/r9/cVmdoM40xT74A3ohQJBvgm2962B97fq7gFE&#10;TOgtDsGTgW+KsCmvrwrMbbj4PZ3r1AoO8TFHA11KYy5lbDpyGBdhJM+3zzA5TDxOrbQTXjjcDfJe&#10;qaV02Hv+0OFI246ar/rkDDzvmqc6yojVbv8yHrYftrKv1pjbm/lxDSLRnP5g+NVndSjZ6RhO3kYx&#10;GMi05i7JwHKlMxBMrJTizZFRrbMMZFnI/yXKHwAAAP//AwBQSwECLQAUAAYACAAAACEAtoM4kv4A&#10;AADhAQAAEwAAAAAAAAAAAAAAAAAAAAAAW0NvbnRlbnRfVHlwZXNdLnhtbFBLAQItABQABgAIAAAA&#10;IQA4/SH/1gAAAJQBAAALAAAAAAAAAAAAAAAAAC8BAABfcmVscy8ucmVsc1BLAQItABQABgAIAAAA&#10;IQCC/cibFAIAAB8EAAAOAAAAAAAAAAAAAAAAAC4CAABkcnMvZTJvRG9jLnhtbFBLAQItABQABgAI&#10;AAAAIQCXwXgp4AAAAAwBAAAPAAAAAAAAAAAAAAAAAG4EAABkcnMvZG93bnJldi54bWxQSwUGAAAA&#10;AAQABADzAAAAewUAAAAA&#10;" strokecolor="black [3213]">
                <v:textbox>
                  <w:txbxContent>
                    <w:p w14:paraId="1A908793" w14:textId="77777777" w:rsidR="003266DB" w:rsidRDefault="003266DB" w:rsidP="00A05200">
                      <w:pPr>
                        <w:rPr>
                          <w:rFonts w:ascii="Arial" w:hAnsi="Arial" w:cs="Arial"/>
                          <w:b/>
                          <w:sz w:val="24"/>
                          <w:szCs w:val="24"/>
                        </w:rPr>
                      </w:pPr>
                      <w:r w:rsidRPr="00A05200">
                        <w:rPr>
                          <w:rFonts w:ascii="Arial" w:hAnsi="Arial" w:cs="Arial"/>
                          <w:b/>
                          <w:sz w:val="24"/>
                          <w:szCs w:val="24"/>
                        </w:rPr>
                        <w:t>Plan</w:t>
                      </w:r>
                    </w:p>
                    <w:p w14:paraId="35ADC85A" w14:textId="77777777" w:rsidR="003266DB" w:rsidRPr="00A05200" w:rsidRDefault="003266DB" w:rsidP="00A05200">
                      <w:pPr>
                        <w:rPr>
                          <w:rFonts w:ascii="Arial" w:hAnsi="Arial" w:cs="Arial"/>
                          <w:sz w:val="24"/>
                          <w:szCs w:val="24"/>
                        </w:rPr>
                      </w:pPr>
                      <w:r>
                        <w:rPr>
                          <w:rFonts w:ascii="Arial" w:hAnsi="Arial" w:cs="Arial"/>
                          <w:sz w:val="24"/>
                          <w:szCs w:val="24"/>
                        </w:rPr>
                        <w:t>H</w:t>
                      </w:r>
                      <w:r w:rsidRPr="00A05200">
                        <w:rPr>
                          <w:rFonts w:ascii="Arial" w:hAnsi="Arial" w:cs="Arial"/>
                          <w:sz w:val="24"/>
                          <w:szCs w:val="24"/>
                        </w:rPr>
                        <w:t>old discussions and meetings with parents, colleagues or any specialists who are involved to plan for what support will be put in place</w:t>
                      </w:r>
                      <w:r>
                        <w:rPr>
                          <w:rFonts w:ascii="Arial" w:hAnsi="Arial" w:cs="Arial"/>
                          <w:b/>
                          <w:sz w:val="24"/>
                          <w:szCs w:val="24"/>
                        </w:rPr>
                        <w:t>.</w:t>
                      </w:r>
                    </w:p>
                  </w:txbxContent>
                </v:textbox>
                <w10:wrap type="tight" anchorx="margin" anchory="page"/>
              </v:shape>
            </w:pict>
          </mc:Fallback>
        </mc:AlternateContent>
      </w:r>
      <w:r w:rsidRPr="00355F3B">
        <w:rPr>
          <w:rFonts w:ascii="Arial" w:eastAsia="+mn-ea" w:hAnsi="Arial" w:cs="+mn-cs"/>
          <w:b/>
          <w:bCs/>
          <w:noProof/>
          <w:color w:val="000000"/>
          <w:kern w:val="24"/>
          <w:sz w:val="32"/>
          <w:szCs w:val="32"/>
        </w:rPr>
        <mc:AlternateContent>
          <mc:Choice Requires="wps">
            <w:drawing>
              <wp:anchor distT="45720" distB="45720" distL="114300" distR="114300" simplePos="0" relativeHeight="251658240" behindDoc="1" locked="0" layoutInCell="1" allowOverlap="1" wp14:anchorId="72490B55" wp14:editId="14851354">
                <wp:simplePos x="0" y="0"/>
                <wp:positionH relativeFrom="margin">
                  <wp:posOffset>0</wp:posOffset>
                </wp:positionH>
                <wp:positionV relativeFrom="page">
                  <wp:posOffset>4392386</wp:posOffset>
                </wp:positionV>
                <wp:extent cx="1263650" cy="2863850"/>
                <wp:effectExtent l="0" t="0" r="12700" b="12700"/>
                <wp:wrapTight wrapText="bothSides">
                  <wp:wrapPolygon edited="0">
                    <wp:start x="0" y="0"/>
                    <wp:lineTo x="0" y="21552"/>
                    <wp:lineTo x="21491" y="21552"/>
                    <wp:lineTo x="21491" y="0"/>
                    <wp:lineTo x="0" y="0"/>
                  </wp:wrapPolygon>
                </wp:wrapTight>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63650" cy="2863850"/>
                        </a:xfrm>
                        <a:prstGeom prst="rect">
                          <a:avLst/>
                        </a:prstGeom>
                        <a:solidFill>
                          <a:srgbClr val="FFFFFF"/>
                        </a:solidFill>
                        <a:ln w="9525">
                          <a:solidFill>
                            <a:schemeClr val="tx1"/>
                          </a:solidFill>
                          <a:miter lim="800000"/>
                          <a:headEnd/>
                          <a:tailEnd/>
                        </a:ln>
                      </wps:spPr>
                      <wps:txbx>
                        <w:txbxContent>
                          <w:p w14:paraId="6A38190A" w14:textId="77777777" w:rsidR="003266DB" w:rsidRDefault="003266DB">
                            <w:pPr>
                              <w:rPr>
                                <w:rFonts w:ascii="Arial" w:hAnsi="Arial" w:cs="Arial"/>
                                <w:sz w:val="24"/>
                                <w:szCs w:val="24"/>
                              </w:rPr>
                            </w:pPr>
                            <w:r w:rsidRPr="00A05200">
                              <w:rPr>
                                <w:rFonts w:ascii="Arial" w:hAnsi="Arial" w:cs="Arial"/>
                                <w:b/>
                                <w:sz w:val="24"/>
                                <w:szCs w:val="24"/>
                              </w:rPr>
                              <w:t>Assess</w:t>
                            </w:r>
                          </w:p>
                          <w:p w14:paraId="052578F7" w14:textId="67EE453E" w:rsidR="003266DB" w:rsidRPr="00A05200" w:rsidRDefault="003266DB">
                            <w:pPr>
                              <w:rPr>
                                <w:rFonts w:ascii="Arial" w:hAnsi="Arial" w:cs="Arial"/>
                                <w:sz w:val="24"/>
                                <w:szCs w:val="24"/>
                              </w:rPr>
                            </w:pPr>
                            <w:r w:rsidRPr="00A05200">
                              <w:rPr>
                                <w:rFonts w:ascii="Arial" w:hAnsi="Arial" w:cs="Arial"/>
                                <w:sz w:val="24"/>
                                <w:szCs w:val="24"/>
                              </w:rPr>
                              <w:t>Carry out child observations, hold discussions with parents/carers to identify and analyse the child’s needs. Note the child’s strengths and areas for development</w:t>
                            </w:r>
                            <w:r>
                              <w:rPr>
                                <w:rFonts w:ascii="Arial" w:hAnsi="Arial" w:cs="Arial"/>
                                <w:sz w:val="24"/>
                                <w:szCs w:val="24"/>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2490B55" id="_x0000_s1027" type="#_x0000_t202" style="position:absolute;left:0;text-align:left;margin-left:0;margin-top:345.85pt;width:99.5pt;height:225.5pt;z-index:-251658240;visibility:visible;mso-wrap-style:square;mso-width-percent:0;mso-height-percent:0;mso-wrap-distance-left:9pt;mso-wrap-distance-top:3.6pt;mso-wrap-distance-right:9pt;mso-wrap-distance-bottom:3.6pt;mso-position-horizontal:absolute;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sXFwIAACYEAAAOAAAAZHJzL2Uyb0RvYy54bWysU9tu2zAMfR+wfxD0vjhxkyw14hRdugwD&#10;ugvQ7QNkWY6FSaImKbGzry8lu2navQ3zgyCa1CF5eLi+6bUiR+G8BFPS2WRKiTAcamn2Jf35Y/du&#10;RYkPzNRMgRElPQlPbzZv36w7W4gcWlC1cARBjC86W9I2BFtkmeet0MxPwAqDzgacZgFNt89qxzpE&#10;1yrLp9Nl1oGrrQMuvMe/d4OTbhJ+0wgevjWNF4GokmJtIZ0unVU8s82aFXvHbCv5WAb7hyo0kwaT&#10;nqHuWGDk4ORfUFpyBx6aMOGgM2gayUXqAbuZTV9189AyK1IvSI63Z5r8/4PlX48P9rsjof8APQ4w&#10;NeHtPfBfnhjYtszsxa1z0LWC1Zh4FinLOuuL8Wmk2hc+glTdF6hxyOwQIAH1jdORFeyTIDoO4HQm&#10;XfSB8JgyX14tF+ji6MtXy6sVGjEHK56eW+fDJwGaxEtJHU41wbPjvQ9D6FNIzOZByXonlUqG21db&#10;5ciRoQJ26RvRX4QpQ7qSXi/yxcDAC4goRnEGCf3AwatEWgZUspK6pKtp/AZtRdo+mjrpLDCphjs2&#10;p8zIY6RuIDH0VU9kPZIcaa2gPiGxDgbh4qLhpQX3h5IORVtS//vAnKBEfTY4nOvZfB5Vnoz54n2O&#10;hrv0VJceZjhClTRQMly3IW1GpM3ALQ6xkYne50rGklGMaUDj4kS1X9op6nm9N48AAAD//wMAUEsD&#10;BBQABgAIAAAAIQBvm+Wo3gAAAAkBAAAPAAAAZHJzL2Rvd25yZXYueG1sTI9BS8NAEIXvgv9hGcGb&#10;3aRIa2I2RSqpJ4VGQbxNs2NSzM6G7LaN/97pyd5m5j3efK9YTa5XRxrD3rOBdJaAIm683XNr4OO9&#10;unsAFSKyxd4zGfilAKvy+qrA3PoTb+lYx1ZJCIccDXQxDrnWoenIYZj5gVi0bz86jLKOrbYjniTc&#10;9XqeJAvtcM/yocOB1h01P/XBGXjZNM910AGrzfZ1+Fp/2sq+WWNub6anR1CRpvhvhjO+oEMpTDt/&#10;YBtUb0CKRAOLLF2COstZJpedDOn9fAm6LPRlg/IPAAD//wMAUEsBAi0AFAAGAAgAAAAhALaDOJL+&#10;AAAA4QEAABMAAAAAAAAAAAAAAAAAAAAAAFtDb250ZW50X1R5cGVzXS54bWxQSwECLQAUAAYACAAA&#10;ACEAOP0h/9YAAACUAQAACwAAAAAAAAAAAAAAAAAvAQAAX3JlbHMvLnJlbHNQSwECLQAUAAYACAAA&#10;ACEAef/7FxcCAAAmBAAADgAAAAAAAAAAAAAAAAAuAgAAZHJzL2Uyb0RvYy54bWxQSwECLQAUAAYA&#10;CAAAACEAb5vlqN4AAAAJAQAADwAAAAAAAAAAAAAAAABxBAAAZHJzL2Rvd25yZXYueG1sUEsFBgAA&#10;AAAEAAQA8wAAAHwFAAAAAA==&#10;" strokecolor="black [3213]">
                <v:textbox>
                  <w:txbxContent>
                    <w:p w14:paraId="6A38190A" w14:textId="77777777" w:rsidR="003266DB" w:rsidRDefault="003266DB">
                      <w:pPr>
                        <w:rPr>
                          <w:rFonts w:ascii="Arial" w:hAnsi="Arial" w:cs="Arial"/>
                          <w:sz w:val="24"/>
                          <w:szCs w:val="24"/>
                        </w:rPr>
                      </w:pPr>
                      <w:r w:rsidRPr="00A05200">
                        <w:rPr>
                          <w:rFonts w:ascii="Arial" w:hAnsi="Arial" w:cs="Arial"/>
                          <w:b/>
                          <w:sz w:val="24"/>
                          <w:szCs w:val="24"/>
                        </w:rPr>
                        <w:t>Assess</w:t>
                      </w:r>
                    </w:p>
                    <w:p w14:paraId="052578F7" w14:textId="67EE453E" w:rsidR="003266DB" w:rsidRPr="00A05200" w:rsidRDefault="003266DB">
                      <w:pPr>
                        <w:rPr>
                          <w:rFonts w:ascii="Arial" w:hAnsi="Arial" w:cs="Arial"/>
                          <w:sz w:val="24"/>
                          <w:szCs w:val="24"/>
                        </w:rPr>
                      </w:pPr>
                      <w:r w:rsidRPr="00A05200">
                        <w:rPr>
                          <w:rFonts w:ascii="Arial" w:hAnsi="Arial" w:cs="Arial"/>
                          <w:sz w:val="24"/>
                          <w:szCs w:val="24"/>
                        </w:rPr>
                        <w:t>Carry out child observations, hold discussions with parents/carers to identify and analyse the child’s needs. Note the child’s strengths and areas for development</w:t>
                      </w:r>
                      <w:r>
                        <w:rPr>
                          <w:rFonts w:ascii="Arial" w:hAnsi="Arial" w:cs="Arial"/>
                          <w:sz w:val="24"/>
                          <w:szCs w:val="24"/>
                        </w:rPr>
                        <w:t>.</w:t>
                      </w:r>
                    </w:p>
                  </w:txbxContent>
                </v:textbox>
                <w10:wrap type="tight" anchorx="margin" anchory="page"/>
              </v:shape>
            </w:pict>
          </mc:Fallback>
        </mc:AlternateContent>
      </w:r>
    </w:p>
    <w:p w14:paraId="543B5BEF" w14:textId="77777777" w:rsidR="00A05200" w:rsidRPr="00355F3B" w:rsidRDefault="00A05200" w:rsidP="00A05200">
      <w:pPr>
        <w:pStyle w:val="NormalWeb"/>
        <w:spacing w:before="0" w:beforeAutospacing="0" w:after="0" w:afterAutospacing="0"/>
        <w:textAlignment w:val="baseline"/>
        <w:rPr>
          <w:rFonts w:ascii="Arial" w:eastAsia="+mn-ea" w:hAnsi="Arial" w:cs="+mn-cs"/>
          <w:b/>
          <w:bCs/>
          <w:color w:val="000000"/>
          <w:kern w:val="24"/>
          <w:sz w:val="32"/>
          <w:szCs w:val="32"/>
        </w:rPr>
      </w:pPr>
    </w:p>
    <w:p w14:paraId="0442AFC7" w14:textId="77777777" w:rsidR="00A05200" w:rsidRPr="00355F3B" w:rsidRDefault="00A05200" w:rsidP="00A05200">
      <w:pPr>
        <w:pStyle w:val="NormalWeb"/>
        <w:spacing w:before="0" w:beforeAutospacing="0" w:after="0" w:afterAutospacing="0"/>
        <w:textAlignment w:val="baseline"/>
        <w:rPr>
          <w:rFonts w:ascii="Arial" w:eastAsia="+mn-ea" w:hAnsi="Arial" w:cs="+mn-cs"/>
          <w:b/>
          <w:bCs/>
          <w:color w:val="000000"/>
          <w:kern w:val="24"/>
          <w:sz w:val="32"/>
          <w:szCs w:val="32"/>
        </w:rPr>
      </w:pPr>
    </w:p>
    <w:p w14:paraId="0D5E1181" w14:textId="77777777" w:rsidR="00A05200" w:rsidRPr="00355F3B" w:rsidRDefault="00A05200" w:rsidP="00A05200">
      <w:pPr>
        <w:pStyle w:val="NormalWeb"/>
        <w:spacing w:before="0" w:beforeAutospacing="0" w:after="0" w:afterAutospacing="0"/>
        <w:textAlignment w:val="baseline"/>
        <w:rPr>
          <w:rFonts w:ascii="Arial" w:eastAsia="+mn-ea" w:hAnsi="Arial" w:cs="+mn-cs"/>
          <w:b/>
          <w:bCs/>
          <w:color w:val="000000"/>
          <w:kern w:val="24"/>
          <w:sz w:val="32"/>
          <w:szCs w:val="32"/>
        </w:rPr>
      </w:pPr>
    </w:p>
    <w:p w14:paraId="6CD23BC8" w14:textId="77777777" w:rsidR="00A05200" w:rsidRPr="00355F3B" w:rsidRDefault="00A05200" w:rsidP="00E436DB">
      <w:pPr>
        <w:rPr>
          <w:rFonts w:ascii="Arial" w:hAnsi="Arial" w:cs="Arial"/>
          <w:b/>
          <w:sz w:val="24"/>
          <w:szCs w:val="24"/>
          <w:u w:val="single"/>
        </w:rPr>
      </w:pPr>
    </w:p>
    <w:p w14:paraId="584C5127" w14:textId="77777777" w:rsidR="00A05200" w:rsidRPr="00355F3B" w:rsidRDefault="005B0955" w:rsidP="00E436DB">
      <w:pPr>
        <w:rPr>
          <w:rFonts w:ascii="Arial" w:hAnsi="Arial" w:cs="Arial"/>
          <w:b/>
          <w:sz w:val="24"/>
          <w:szCs w:val="24"/>
          <w:u w:val="single"/>
        </w:rPr>
      </w:pPr>
      <w:r w:rsidRPr="00355F3B">
        <w:rPr>
          <w:rFonts w:ascii="Arial" w:hAnsi="Arial" w:cs="Arial"/>
          <w:b/>
          <w:noProof/>
          <w:sz w:val="24"/>
          <w:szCs w:val="24"/>
        </w:rPr>
        <w:drawing>
          <wp:anchor distT="0" distB="0" distL="114300" distR="114300" simplePos="0" relativeHeight="251658241" behindDoc="0" locked="0" layoutInCell="1" allowOverlap="1" wp14:anchorId="69C1FF2F" wp14:editId="3C134256">
            <wp:simplePos x="0" y="0"/>
            <wp:positionH relativeFrom="column">
              <wp:posOffset>1428750</wp:posOffset>
            </wp:positionH>
            <wp:positionV relativeFrom="page">
              <wp:posOffset>5747657</wp:posOffset>
            </wp:positionV>
            <wp:extent cx="2908300" cy="3176905"/>
            <wp:effectExtent l="0" t="0" r="6350" b="4445"/>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2908300" cy="3176905"/>
                    </a:xfrm>
                    <a:prstGeom prst="rect">
                      <a:avLst/>
                    </a:prstGeom>
                    <a:noFill/>
                  </pic:spPr>
                </pic:pic>
              </a:graphicData>
            </a:graphic>
            <wp14:sizeRelH relativeFrom="page">
              <wp14:pctWidth>0</wp14:pctWidth>
            </wp14:sizeRelH>
            <wp14:sizeRelV relativeFrom="page">
              <wp14:pctHeight>0</wp14:pctHeight>
            </wp14:sizeRelV>
          </wp:anchor>
        </w:drawing>
      </w:r>
    </w:p>
    <w:p w14:paraId="02D23BC9" w14:textId="77777777" w:rsidR="00A05200" w:rsidRPr="00355F3B" w:rsidRDefault="00A05200" w:rsidP="00A05200">
      <w:pPr>
        <w:jc w:val="center"/>
        <w:rPr>
          <w:rFonts w:ascii="Arial" w:hAnsi="Arial" w:cs="Arial"/>
          <w:b/>
          <w:sz w:val="24"/>
          <w:szCs w:val="24"/>
          <w:u w:val="single"/>
        </w:rPr>
      </w:pPr>
    </w:p>
    <w:p w14:paraId="564C2FBC" w14:textId="77777777" w:rsidR="00A05200" w:rsidRPr="00355F3B" w:rsidRDefault="00A05200" w:rsidP="00E436DB">
      <w:pPr>
        <w:rPr>
          <w:rFonts w:ascii="Arial" w:hAnsi="Arial" w:cs="Arial"/>
          <w:b/>
          <w:sz w:val="24"/>
          <w:szCs w:val="24"/>
          <w:u w:val="single"/>
        </w:rPr>
      </w:pPr>
    </w:p>
    <w:p w14:paraId="43D03576" w14:textId="4A624D2E" w:rsidR="00A05200" w:rsidRPr="00355F3B" w:rsidRDefault="005B0955" w:rsidP="00A05200">
      <w:pPr>
        <w:jc w:val="center"/>
        <w:rPr>
          <w:rFonts w:ascii="Arial" w:hAnsi="Arial" w:cs="Arial"/>
          <w:b/>
          <w:sz w:val="24"/>
          <w:szCs w:val="24"/>
          <w:u w:val="single"/>
        </w:rPr>
      </w:pPr>
      <w:r w:rsidRPr="00355F3B">
        <w:rPr>
          <w:rFonts w:ascii="Arial" w:eastAsia="+mn-ea" w:hAnsi="Arial" w:cs="+mn-cs"/>
          <w:b/>
          <w:bCs/>
          <w:noProof/>
          <w:color w:val="000000"/>
          <w:kern w:val="24"/>
          <w:sz w:val="32"/>
          <w:szCs w:val="32"/>
        </w:rPr>
        <mc:AlternateContent>
          <mc:Choice Requires="wps">
            <w:drawing>
              <wp:anchor distT="45720" distB="45720" distL="114300" distR="114300" simplePos="0" relativeHeight="251658244" behindDoc="1" locked="0" layoutInCell="1" allowOverlap="1" wp14:anchorId="2CC8DCB1" wp14:editId="4ABDF213">
                <wp:simplePos x="0" y="0"/>
                <wp:positionH relativeFrom="margin">
                  <wp:posOffset>4531179</wp:posOffset>
                </wp:positionH>
                <wp:positionV relativeFrom="page">
                  <wp:posOffset>7502979</wp:posOffset>
                </wp:positionV>
                <wp:extent cx="1181100" cy="2381250"/>
                <wp:effectExtent l="0" t="0" r="19050" b="19050"/>
                <wp:wrapTight wrapText="bothSides">
                  <wp:wrapPolygon edited="0">
                    <wp:start x="0" y="0"/>
                    <wp:lineTo x="0" y="21600"/>
                    <wp:lineTo x="21600" y="21600"/>
                    <wp:lineTo x="21600" y="0"/>
                    <wp:lineTo x="0" y="0"/>
                  </wp:wrapPolygon>
                </wp:wrapTight>
                <wp:docPr id="4"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1100" cy="2381250"/>
                        </a:xfrm>
                        <a:prstGeom prst="rect">
                          <a:avLst/>
                        </a:prstGeom>
                        <a:solidFill>
                          <a:srgbClr val="FFFFFF"/>
                        </a:solidFill>
                        <a:ln w="9525">
                          <a:solidFill>
                            <a:schemeClr val="tx1"/>
                          </a:solidFill>
                          <a:miter lim="800000"/>
                          <a:headEnd/>
                          <a:tailEnd/>
                        </a:ln>
                      </wps:spPr>
                      <wps:txbx>
                        <w:txbxContent>
                          <w:p w14:paraId="21AA0238" w14:textId="77777777" w:rsidR="003266DB" w:rsidRDefault="003266DB" w:rsidP="005B0955">
                            <w:pPr>
                              <w:rPr>
                                <w:rFonts w:ascii="Arial" w:hAnsi="Arial" w:cs="Arial"/>
                                <w:b/>
                                <w:sz w:val="24"/>
                                <w:szCs w:val="24"/>
                              </w:rPr>
                            </w:pPr>
                            <w:r w:rsidRPr="005B0955">
                              <w:rPr>
                                <w:rFonts w:ascii="Arial" w:hAnsi="Arial" w:cs="Arial"/>
                                <w:b/>
                                <w:sz w:val="24"/>
                                <w:szCs w:val="24"/>
                              </w:rPr>
                              <w:t>Do</w:t>
                            </w:r>
                          </w:p>
                          <w:p w14:paraId="1223F065" w14:textId="77777777" w:rsidR="003266DB" w:rsidRPr="005B0955" w:rsidRDefault="003266DB" w:rsidP="005B0955">
                            <w:pPr>
                              <w:rPr>
                                <w:rFonts w:ascii="Arial" w:hAnsi="Arial" w:cs="Arial"/>
                                <w:sz w:val="24"/>
                                <w:szCs w:val="24"/>
                              </w:rPr>
                            </w:pPr>
                            <w:r w:rsidRPr="005B0955">
                              <w:rPr>
                                <w:rFonts w:ascii="Arial" w:hAnsi="Arial" w:cs="Arial"/>
                                <w:sz w:val="24"/>
                                <w:szCs w:val="24"/>
                              </w:rPr>
                              <w:t xml:space="preserve">Implement the support. </w:t>
                            </w:r>
                          </w:p>
                          <w:p w14:paraId="07CA0233" w14:textId="77777777" w:rsidR="003266DB" w:rsidRPr="005B0955" w:rsidRDefault="003266DB" w:rsidP="005B0955">
                            <w:pPr>
                              <w:rPr>
                                <w:rFonts w:ascii="Arial" w:hAnsi="Arial" w:cs="Arial"/>
                                <w:sz w:val="24"/>
                                <w:szCs w:val="24"/>
                              </w:rPr>
                            </w:pPr>
                            <w:r w:rsidRPr="005B0955">
                              <w:rPr>
                                <w:rFonts w:ascii="Arial" w:hAnsi="Arial" w:cs="Arial"/>
                                <w:sz w:val="24"/>
                                <w:szCs w:val="24"/>
                              </w:rPr>
                              <w:t>Continue with observations to see how the child responds to the support</w:t>
                            </w:r>
                            <w:r>
                              <w:rPr>
                                <w:rFonts w:ascii="Arial" w:hAnsi="Arial" w:cs="Arial"/>
                                <w:sz w:val="24"/>
                                <w:szCs w:val="24"/>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CC8DCB1" id="Text Box 4" o:spid="_x0000_s1028" type="#_x0000_t202" style="position:absolute;left:0;text-align:left;margin-left:356.8pt;margin-top:590.8pt;width:93pt;height:187.5pt;z-index:-251658236;visibility:visible;mso-wrap-style:square;mso-width-percent:0;mso-height-percent:0;mso-wrap-distance-left:9pt;mso-wrap-distance-top:3.6pt;mso-wrap-distance-right:9pt;mso-wrap-distance-bottom:3.6pt;mso-position-horizontal:absolute;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Jy5GQIAACYEAAAOAAAAZHJzL2Uyb0RvYy54bWysk9uO2yAQhu8r9R0Q940PTdqsFWe1zTZV&#10;pe1B2vYBMOAYFTMUSOz06TvgbDZN76r6AoEHfma++Vndjr0mB+m8AlPTYpZTIg0Hocyupt+/bV8t&#10;KfGBGcE0GFnTo/T0dv3yxWqwlSyhAy2kIyhifDXYmnYh2CrLPO9kz/wMrDQYbMH1LODS7TLh2IDq&#10;vc7KPH+TDeCEdcCl9/j3fgrSddJvW8nDl7b1MhBdU8wtpNGlsYljtl6xaueY7RQ/pcH+IYueKYOX&#10;nqXuWWBk79RfUr3iDjy0Ycahz6BtFZepBqymyK+qeeyYlakWhOPtGZP/f7L88+HRfnUkjO9gxAam&#10;Irx9AP7DEwObjpmdvHMOhk4ygRcXEVk2WF+djkbUvvJRpBk+gcAms32AJDS2ro9UsE6C6tiA4xm6&#10;HAPh8cpiWRQ5hjjGytfLolyktmSsejpunQ8fJPQkTmrqsKtJnh0efIjpsOppS7zNg1Ziq7ROC7dr&#10;NtqRA0MHbNOXKrjapg0ZanqzKBcTgT8kohnlWSSME4MrhV4FdLJWfU2Xefwmb0Vs741IPgtM6WmO&#10;GWtz4hjRTRDD2IxECcQQz0asDYgjgnUwGRcfGk46cL8oGdC0NfU/98xJSvRHg825Kebz6PK0mC/e&#10;lrhwl5HmMsIMR6maBkqm6SaklxGxGbjDJrYq4X3O5JQymjFRPz2c6PbLddr1/LzXvwEAAP//AwBQ&#10;SwMEFAAGAAgAAAAhABGCRZfhAAAADQEAAA8AAABkcnMvZG93bnJldi54bWxMj0FPwzAMhe9I/IfI&#10;SNxYWtC6rjSdpqGOE5NWkBC3rDFttcapmmwr/x5zYrdnv6fnz/lqsr044+g7RwriWQQCqXamo0bB&#10;x3v5kILwQZPRvSNU8IMeVsXtTa4z4y60x3MVGsEl5DOtoA1hyKT0dYtW+5kbkNj7dqPVgcexkWbU&#10;Fy63vXyMokRa3RFfaPWAmxbrY3WyCl639Uvlpdfldv82fG0+TWl2Rqn7u2n9DCLgFP7D8IfP6FAw&#10;08GdyHjRK1jETwlH2YjTmBVH0uWSxYFX83mSgCxyef1F8QsAAP//AwBQSwECLQAUAAYACAAAACEA&#10;toM4kv4AAADhAQAAEwAAAAAAAAAAAAAAAAAAAAAAW0NvbnRlbnRfVHlwZXNdLnhtbFBLAQItABQA&#10;BgAIAAAAIQA4/SH/1gAAAJQBAAALAAAAAAAAAAAAAAAAAC8BAABfcmVscy8ucmVsc1BLAQItABQA&#10;BgAIAAAAIQDh+Jy5GQIAACYEAAAOAAAAAAAAAAAAAAAAAC4CAABkcnMvZTJvRG9jLnhtbFBLAQIt&#10;ABQABgAIAAAAIQARgkWX4QAAAA0BAAAPAAAAAAAAAAAAAAAAAHMEAABkcnMvZG93bnJldi54bWxQ&#10;SwUGAAAAAAQABADzAAAAgQUAAAAA&#10;" strokecolor="black [3213]">
                <v:textbox>
                  <w:txbxContent>
                    <w:p w14:paraId="21AA0238" w14:textId="77777777" w:rsidR="003266DB" w:rsidRDefault="003266DB" w:rsidP="005B0955">
                      <w:pPr>
                        <w:rPr>
                          <w:rFonts w:ascii="Arial" w:hAnsi="Arial" w:cs="Arial"/>
                          <w:b/>
                          <w:sz w:val="24"/>
                          <w:szCs w:val="24"/>
                        </w:rPr>
                      </w:pPr>
                      <w:r w:rsidRPr="005B0955">
                        <w:rPr>
                          <w:rFonts w:ascii="Arial" w:hAnsi="Arial" w:cs="Arial"/>
                          <w:b/>
                          <w:sz w:val="24"/>
                          <w:szCs w:val="24"/>
                        </w:rPr>
                        <w:t>Do</w:t>
                      </w:r>
                    </w:p>
                    <w:p w14:paraId="1223F065" w14:textId="77777777" w:rsidR="003266DB" w:rsidRPr="005B0955" w:rsidRDefault="003266DB" w:rsidP="005B0955">
                      <w:pPr>
                        <w:rPr>
                          <w:rFonts w:ascii="Arial" w:hAnsi="Arial" w:cs="Arial"/>
                          <w:sz w:val="24"/>
                          <w:szCs w:val="24"/>
                        </w:rPr>
                      </w:pPr>
                      <w:r w:rsidRPr="005B0955">
                        <w:rPr>
                          <w:rFonts w:ascii="Arial" w:hAnsi="Arial" w:cs="Arial"/>
                          <w:sz w:val="24"/>
                          <w:szCs w:val="24"/>
                        </w:rPr>
                        <w:t xml:space="preserve">Implement the support. </w:t>
                      </w:r>
                    </w:p>
                    <w:p w14:paraId="07CA0233" w14:textId="77777777" w:rsidR="003266DB" w:rsidRPr="005B0955" w:rsidRDefault="003266DB" w:rsidP="005B0955">
                      <w:pPr>
                        <w:rPr>
                          <w:rFonts w:ascii="Arial" w:hAnsi="Arial" w:cs="Arial"/>
                          <w:sz w:val="24"/>
                          <w:szCs w:val="24"/>
                        </w:rPr>
                      </w:pPr>
                      <w:r w:rsidRPr="005B0955">
                        <w:rPr>
                          <w:rFonts w:ascii="Arial" w:hAnsi="Arial" w:cs="Arial"/>
                          <w:sz w:val="24"/>
                          <w:szCs w:val="24"/>
                        </w:rPr>
                        <w:t>Continue with observations to see how the child responds to the support</w:t>
                      </w:r>
                      <w:r>
                        <w:rPr>
                          <w:rFonts w:ascii="Arial" w:hAnsi="Arial" w:cs="Arial"/>
                          <w:sz w:val="24"/>
                          <w:szCs w:val="24"/>
                        </w:rPr>
                        <w:t>.</w:t>
                      </w:r>
                    </w:p>
                  </w:txbxContent>
                </v:textbox>
                <w10:wrap type="tight" anchorx="margin" anchory="page"/>
              </v:shape>
            </w:pict>
          </mc:Fallback>
        </mc:AlternateContent>
      </w:r>
    </w:p>
    <w:p w14:paraId="259FCB82" w14:textId="1D98E6FC" w:rsidR="00B82C5A" w:rsidRPr="00355F3B" w:rsidRDefault="00B82C5A" w:rsidP="00B82C5A">
      <w:pPr>
        <w:rPr>
          <w:rFonts w:ascii="Arial" w:hAnsi="Arial" w:cs="Arial"/>
          <w:sz w:val="24"/>
          <w:szCs w:val="24"/>
        </w:rPr>
      </w:pPr>
    </w:p>
    <w:p w14:paraId="7E4EF352" w14:textId="198527C1" w:rsidR="00B82C5A" w:rsidRPr="00355F3B" w:rsidRDefault="00B82C5A" w:rsidP="00B82C5A">
      <w:pPr>
        <w:rPr>
          <w:rFonts w:ascii="Arial" w:hAnsi="Arial" w:cs="Arial"/>
          <w:sz w:val="24"/>
          <w:szCs w:val="24"/>
        </w:rPr>
      </w:pPr>
    </w:p>
    <w:p w14:paraId="35D97A5D" w14:textId="2452D4C8" w:rsidR="00B82C5A" w:rsidRPr="00355F3B" w:rsidRDefault="00CB38C7" w:rsidP="00B82C5A">
      <w:pPr>
        <w:rPr>
          <w:rFonts w:ascii="Arial" w:hAnsi="Arial" w:cs="Arial"/>
          <w:sz w:val="24"/>
          <w:szCs w:val="24"/>
        </w:rPr>
      </w:pPr>
      <w:r w:rsidRPr="00355F3B">
        <w:rPr>
          <w:rFonts w:ascii="Arial" w:eastAsia="+mn-ea" w:hAnsi="Arial" w:cs="+mn-cs"/>
          <w:b/>
          <w:bCs/>
          <w:noProof/>
          <w:color w:val="000000"/>
          <w:kern w:val="24"/>
          <w:sz w:val="32"/>
          <w:szCs w:val="32"/>
        </w:rPr>
        <mc:AlternateContent>
          <mc:Choice Requires="wps">
            <w:drawing>
              <wp:anchor distT="45720" distB="45720" distL="114300" distR="114300" simplePos="0" relativeHeight="251658243" behindDoc="1" locked="0" layoutInCell="1" allowOverlap="1" wp14:anchorId="57D716CF" wp14:editId="0910C421">
                <wp:simplePos x="0" y="0"/>
                <wp:positionH relativeFrom="margin">
                  <wp:posOffset>0</wp:posOffset>
                </wp:positionH>
                <wp:positionV relativeFrom="page">
                  <wp:posOffset>7600950</wp:posOffset>
                </wp:positionV>
                <wp:extent cx="1263650" cy="2263140"/>
                <wp:effectExtent l="0" t="0" r="12700" b="22860"/>
                <wp:wrapTight wrapText="bothSides">
                  <wp:wrapPolygon edited="0">
                    <wp:start x="0" y="0"/>
                    <wp:lineTo x="0" y="21636"/>
                    <wp:lineTo x="21491" y="21636"/>
                    <wp:lineTo x="21491" y="0"/>
                    <wp:lineTo x="0" y="0"/>
                  </wp:wrapPolygon>
                </wp:wrapTight>
                <wp:docPr id="3"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63650" cy="2263140"/>
                        </a:xfrm>
                        <a:prstGeom prst="rect">
                          <a:avLst/>
                        </a:prstGeom>
                        <a:solidFill>
                          <a:srgbClr val="FFFFFF"/>
                        </a:solidFill>
                        <a:ln w="9525">
                          <a:solidFill>
                            <a:schemeClr val="tx1"/>
                          </a:solidFill>
                          <a:miter lim="800000"/>
                          <a:headEnd/>
                          <a:tailEnd/>
                        </a:ln>
                      </wps:spPr>
                      <wps:txbx>
                        <w:txbxContent>
                          <w:p w14:paraId="054EADEE" w14:textId="77777777" w:rsidR="003266DB" w:rsidRDefault="003266DB" w:rsidP="005B0955">
                            <w:pPr>
                              <w:rPr>
                                <w:rFonts w:ascii="Arial" w:hAnsi="Arial" w:cs="Arial"/>
                                <w:b/>
                                <w:sz w:val="24"/>
                                <w:szCs w:val="24"/>
                              </w:rPr>
                            </w:pPr>
                            <w:r w:rsidRPr="005B0955">
                              <w:rPr>
                                <w:rFonts w:ascii="Arial" w:hAnsi="Arial" w:cs="Arial"/>
                                <w:b/>
                                <w:sz w:val="24"/>
                                <w:szCs w:val="24"/>
                              </w:rPr>
                              <w:t>Review</w:t>
                            </w:r>
                          </w:p>
                          <w:p w14:paraId="367337B0" w14:textId="688D8DAE" w:rsidR="003266DB" w:rsidRPr="005B0955" w:rsidRDefault="003266DB" w:rsidP="005B0955">
                            <w:pPr>
                              <w:rPr>
                                <w:rFonts w:ascii="Arial" w:hAnsi="Arial" w:cs="Arial"/>
                                <w:sz w:val="24"/>
                                <w:szCs w:val="24"/>
                              </w:rPr>
                            </w:pPr>
                            <w:r>
                              <w:rPr>
                                <w:rFonts w:ascii="Arial" w:hAnsi="Arial" w:cs="Arial"/>
                                <w:sz w:val="24"/>
                                <w:szCs w:val="24"/>
                              </w:rPr>
                              <w:t>D</w:t>
                            </w:r>
                            <w:r w:rsidRPr="005B0955">
                              <w:rPr>
                                <w:rFonts w:ascii="Arial" w:hAnsi="Arial" w:cs="Arial"/>
                                <w:sz w:val="24"/>
                                <w:szCs w:val="24"/>
                              </w:rPr>
                              <w:t>iscuss with others involved about how effective the support has been and the impact on the child in line with the review</w:t>
                            </w:r>
                            <w:r>
                              <w:rPr>
                                <w:rFonts w:ascii="Arial" w:hAnsi="Arial" w:cs="Arial"/>
                                <w:sz w:val="24"/>
                                <w:szCs w:val="24"/>
                              </w:rPr>
                              <w:t xml:space="preserve"> </w:t>
                            </w:r>
                            <w:r w:rsidRPr="005B0955">
                              <w:rPr>
                                <w:rFonts w:ascii="Arial" w:hAnsi="Arial" w:cs="Arial"/>
                                <w:sz w:val="24"/>
                                <w:szCs w:val="24"/>
                              </w:rPr>
                              <w:t>date</w:t>
                            </w:r>
                            <w:r>
                              <w:rPr>
                                <w:rFonts w:ascii="Arial" w:hAnsi="Arial" w:cs="Arial"/>
                                <w:sz w:val="24"/>
                                <w:szCs w:val="24"/>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7D716CF" id="Text Box 3" o:spid="_x0000_s1029" type="#_x0000_t202" style="position:absolute;margin-left:0;margin-top:598.5pt;width:99.5pt;height:178.2pt;z-index:-251658237;visibility:visible;mso-wrap-style:square;mso-width-percent:0;mso-height-percent:0;mso-wrap-distance-left:9pt;mso-wrap-distance-top:3.6pt;mso-wrap-distance-right:9pt;mso-wrap-distance-bottom:3.6pt;mso-position-horizontal:absolute;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Xxv7GgIAACYEAAAOAAAAZHJzL2Uyb0RvYy54bWysk81u2zAMx+8D9g6C7osTN8laI07Rpcsw&#10;oPsAuj2ALMuxMFnUKCV29/Sj5DTNstswHwTRlP4ifyRXt0Nn2EGh12BLPptMOVNWQq3truTfv23f&#10;XHPmg7C1MGBVyZ+U57fr169WvStUDi2YWiEjEeuL3pW8DcEVWeZlqzrhJ+CUJWcD2IlAJu6yGkVP&#10;6p3J8ul0mfWAtUOQynv6ez86+TrpN42S4UvTeBWYKTnFFtKKaa3imq1XotihcK2WxzDEP0TRCW3p&#10;0ZPUvQiC7VH/JdVpieChCRMJXQZNo6VKOVA2s+lFNo+tcCrlQnC8O2Hy/09Wfj48uq/IwvAOBipg&#10;SsK7B5A/PLOwaYXdqTtE6Fslanp4FpFlvfPF8WpE7QsfRar+E9RUZLEPkISGBrtIhfJkpE4FeDpB&#10;V0NgMj6ZL6+WC3JJ8uVkzOapLJkonq879OGDgo7FTcmRqprkxeHBhxiOKJ6PxNc8GF1vtTHJwF21&#10;McgOgjpgm76UwcUxY1lf8ptFvhgJ/CERm1GdRMIwMrhQ6HSgTja6K/n1NH5jb0Vs722d+iwIbcY9&#10;RWzskWNEN0IMQzUwXZf8Kt6NWCuonwgswti4NGi0aQF/cdZT05bc/9wLVJyZj5aKczObEzwWkjFf&#10;vM3JwHNPde4RVpJUyQNn43YT0mREbBbuqIiNTnhfIjmGTM2YqB8HJ3b7uZ1OvYz3+jcAAAD//wMA&#10;UEsDBBQABgAIAAAAIQDmo9w53gAAAAoBAAAPAAAAZHJzL2Rvd25yZXYueG1sTI9BT8MwDIXvSPyH&#10;yEjcWDpgQEvTCQ11nIa0goS4eY1pKxqnarKt/Hu8E9ye/azn7+XLyfXqQGPoPBuYzxJQxLW3HTcG&#10;3t/KqwdQISJb7D2TgR8KsCzOz3LMrD/ylg5VbJSEcMjQQBvjkGkd6pYchpkfiMX78qPDKOPYaDvi&#10;UcJdr6+T5E477Fg+tDjQqqX6u9o7Ay/r+rkKOmC53m6Gz9WHLe2rNebyYnp6BBVpin/HcMIXdCiE&#10;aef3bIPqDUiRKNt5ei/q5KepiJ2IxeLmFnSR6/8Vil8AAAD//wMAUEsBAi0AFAAGAAgAAAAhALaD&#10;OJL+AAAA4QEAABMAAAAAAAAAAAAAAAAAAAAAAFtDb250ZW50X1R5cGVzXS54bWxQSwECLQAUAAYA&#10;CAAAACEAOP0h/9YAAACUAQAACwAAAAAAAAAAAAAAAAAvAQAAX3JlbHMvLnJlbHNQSwECLQAUAAYA&#10;CAAAACEAaV8b+xoCAAAmBAAADgAAAAAAAAAAAAAAAAAuAgAAZHJzL2Uyb0RvYy54bWxQSwECLQAU&#10;AAYACAAAACEA5qPcOd4AAAAKAQAADwAAAAAAAAAAAAAAAAB0BAAAZHJzL2Rvd25yZXYueG1sUEsF&#10;BgAAAAAEAAQA8wAAAH8FAAAAAA==&#10;" strokecolor="black [3213]">
                <v:textbox>
                  <w:txbxContent>
                    <w:p w14:paraId="054EADEE" w14:textId="77777777" w:rsidR="003266DB" w:rsidRDefault="003266DB" w:rsidP="005B0955">
                      <w:pPr>
                        <w:rPr>
                          <w:rFonts w:ascii="Arial" w:hAnsi="Arial" w:cs="Arial"/>
                          <w:b/>
                          <w:sz w:val="24"/>
                          <w:szCs w:val="24"/>
                        </w:rPr>
                      </w:pPr>
                      <w:r w:rsidRPr="005B0955">
                        <w:rPr>
                          <w:rFonts w:ascii="Arial" w:hAnsi="Arial" w:cs="Arial"/>
                          <w:b/>
                          <w:sz w:val="24"/>
                          <w:szCs w:val="24"/>
                        </w:rPr>
                        <w:t>Review</w:t>
                      </w:r>
                    </w:p>
                    <w:p w14:paraId="367337B0" w14:textId="688D8DAE" w:rsidR="003266DB" w:rsidRPr="005B0955" w:rsidRDefault="003266DB" w:rsidP="005B0955">
                      <w:pPr>
                        <w:rPr>
                          <w:rFonts w:ascii="Arial" w:hAnsi="Arial" w:cs="Arial"/>
                          <w:sz w:val="24"/>
                          <w:szCs w:val="24"/>
                        </w:rPr>
                      </w:pPr>
                      <w:r>
                        <w:rPr>
                          <w:rFonts w:ascii="Arial" w:hAnsi="Arial" w:cs="Arial"/>
                          <w:sz w:val="24"/>
                          <w:szCs w:val="24"/>
                        </w:rPr>
                        <w:t>D</w:t>
                      </w:r>
                      <w:r w:rsidRPr="005B0955">
                        <w:rPr>
                          <w:rFonts w:ascii="Arial" w:hAnsi="Arial" w:cs="Arial"/>
                          <w:sz w:val="24"/>
                          <w:szCs w:val="24"/>
                        </w:rPr>
                        <w:t>iscuss with others involved about how effective the support has been and the impact on the child in line with the review</w:t>
                      </w:r>
                      <w:r>
                        <w:rPr>
                          <w:rFonts w:ascii="Arial" w:hAnsi="Arial" w:cs="Arial"/>
                          <w:sz w:val="24"/>
                          <w:szCs w:val="24"/>
                        </w:rPr>
                        <w:t xml:space="preserve"> </w:t>
                      </w:r>
                      <w:r w:rsidRPr="005B0955">
                        <w:rPr>
                          <w:rFonts w:ascii="Arial" w:hAnsi="Arial" w:cs="Arial"/>
                          <w:sz w:val="24"/>
                          <w:szCs w:val="24"/>
                        </w:rPr>
                        <w:t>date</w:t>
                      </w:r>
                      <w:r>
                        <w:rPr>
                          <w:rFonts w:ascii="Arial" w:hAnsi="Arial" w:cs="Arial"/>
                          <w:sz w:val="24"/>
                          <w:szCs w:val="24"/>
                        </w:rPr>
                        <w:t>.</w:t>
                      </w:r>
                    </w:p>
                  </w:txbxContent>
                </v:textbox>
                <w10:wrap type="tight" anchorx="margin" anchory="page"/>
              </v:shape>
            </w:pict>
          </mc:Fallback>
        </mc:AlternateContent>
      </w:r>
    </w:p>
    <w:p w14:paraId="73381913" w14:textId="77777777" w:rsidR="00B82C5A" w:rsidRPr="00355F3B" w:rsidRDefault="00B82C5A" w:rsidP="00B82C5A">
      <w:pPr>
        <w:rPr>
          <w:rFonts w:ascii="Arial" w:hAnsi="Arial" w:cs="Arial"/>
          <w:sz w:val="24"/>
          <w:szCs w:val="24"/>
        </w:rPr>
      </w:pPr>
    </w:p>
    <w:p w14:paraId="4A26DF32" w14:textId="77777777" w:rsidR="00B82C5A" w:rsidRPr="00355F3B" w:rsidRDefault="00B82C5A" w:rsidP="00B82C5A">
      <w:pPr>
        <w:rPr>
          <w:rFonts w:ascii="Arial" w:hAnsi="Arial" w:cs="Arial"/>
          <w:sz w:val="24"/>
          <w:szCs w:val="24"/>
        </w:rPr>
      </w:pPr>
    </w:p>
    <w:p w14:paraId="504D4D37" w14:textId="77777777" w:rsidR="00B82C5A" w:rsidRPr="00355F3B" w:rsidRDefault="00B82C5A" w:rsidP="00B82C5A">
      <w:pPr>
        <w:rPr>
          <w:rFonts w:ascii="Arial" w:hAnsi="Arial" w:cs="Arial"/>
          <w:sz w:val="24"/>
          <w:szCs w:val="24"/>
        </w:rPr>
      </w:pPr>
    </w:p>
    <w:p w14:paraId="40981ED5" w14:textId="77777777" w:rsidR="00B82C5A" w:rsidRPr="00355F3B" w:rsidRDefault="00B82C5A" w:rsidP="00B82C5A">
      <w:pPr>
        <w:rPr>
          <w:rFonts w:ascii="Arial" w:hAnsi="Arial" w:cs="Arial"/>
          <w:sz w:val="24"/>
          <w:szCs w:val="24"/>
        </w:rPr>
      </w:pPr>
    </w:p>
    <w:p w14:paraId="26E3A1C7" w14:textId="77777777" w:rsidR="00B82C5A" w:rsidRPr="00355F3B" w:rsidRDefault="00B82C5A" w:rsidP="00B82C5A">
      <w:pPr>
        <w:rPr>
          <w:rFonts w:ascii="Arial" w:hAnsi="Arial" w:cs="Arial"/>
          <w:sz w:val="24"/>
          <w:szCs w:val="24"/>
        </w:rPr>
      </w:pPr>
    </w:p>
    <w:p w14:paraId="15FBDA26" w14:textId="77777777" w:rsidR="00B82C5A" w:rsidRPr="00355F3B" w:rsidRDefault="00B82C5A" w:rsidP="00B82C5A">
      <w:pPr>
        <w:rPr>
          <w:rFonts w:ascii="Arial" w:hAnsi="Arial" w:cs="Arial"/>
          <w:sz w:val="24"/>
          <w:szCs w:val="24"/>
        </w:rPr>
      </w:pPr>
    </w:p>
    <w:p w14:paraId="79EC9EEB" w14:textId="77777777" w:rsidR="00B82C5A" w:rsidRPr="00355F3B" w:rsidRDefault="00B82C5A" w:rsidP="00B82C5A">
      <w:pPr>
        <w:rPr>
          <w:rFonts w:ascii="Arial" w:hAnsi="Arial" w:cs="Arial"/>
          <w:sz w:val="24"/>
          <w:szCs w:val="24"/>
        </w:rPr>
      </w:pPr>
    </w:p>
    <w:p w14:paraId="0599A9A4" w14:textId="77777777" w:rsidR="00B82C5A" w:rsidRPr="00355F3B" w:rsidRDefault="00B82C5A" w:rsidP="00B82C5A">
      <w:pPr>
        <w:pStyle w:val="chapterheading"/>
        <w:jc w:val="center"/>
        <w:rPr>
          <w:rFonts w:asciiTheme="minorHAnsi" w:hAnsiTheme="minorHAnsi"/>
          <w:sz w:val="40"/>
          <w:szCs w:val="40"/>
        </w:rPr>
      </w:pPr>
      <w:r w:rsidRPr="00355F3B">
        <w:rPr>
          <w:rFonts w:asciiTheme="minorHAnsi" w:hAnsiTheme="minorHAnsi"/>
          <w:sz w:val="40"/>
          <w:szCs w:val="40"/>
        </w:rPr>
        <w:lastRenderedPageBreak/>
        <w:t xml:space="preserve">‘… a four-part cycle through which earlier decisions and actions are </w:t>
      </w:r>
      <w:r w:rsidRPr="00355F3B">
        <w:rPr>
          <w:rFonts w:asciiTheme="minorHAnsi" w:hAnsiTheme="minorHAnsi"/>
          <w:color w:val="0EA6A2"/>
          <w:sz w:val="40"/>
          <w:szCs w:val="40"/>
        </w:rPr>
        <w:t>revisited</w:t>
      </w:r>
      <w:r w:rsidRPr="00355F3B">
        <w:rPr>
          <w:rFonts w:asciiTheme="minorHAnsi" w:hAnsiTheme="minorHAnsi"/>
          <w:sz w:val="40"/>
          <w:szCs w:val="40"/>
        </w:rPr>
        <w:t xml:space="preserve">, </w:t>
      </w:r>
      <w:r w:rsidRPr="00355F3B">
        <w:rPr>
          <w:rFonts w:asciiTheme="minorHAnsi" w:hAnsiTheme="minorHAnsi"/>
          <w:color w:val="0EA6A2"/>
          <w:sz w:val="40"/>
          <w:szCs w:val="40"/>
        </w:rPr>
        <w:t xml:space="preserve">refined </w:t>
      </w:r>
      <w:r w:rsidRPr="00355F3B">
        <w:rPr>
          <w:rFonts w:asciiTheme="minorHAnsi" w:hAnsiTheme="minorHAnsi"/>
          <w:sz w:val="40"/>
          <w:szCs w:val="40"/>
        </w:rPr>
        <w:t xml:space="preserve">and </w:t>
      </w:r>
      <w:r w:rsidRPr="00355F3B">
        <w:rPr>
          <w:rFonts w:asciiTheme="minorHAnsi" w:hAnsiTheme="minorHAnsi"/>
          <w:color w:val="0EA6A2"/>
          <w:sz w:val="40"/>
          <w:szCs w:val="40"/>
        </w:rPr>
        <w:t xml:space="preserve">revised </w:t>
      </w:r>
      <w:r w:rsidRPr="00355F3B">
        <w:rPr>
          <w:rFonts w:asciiTheme="minorHAnsi" w:hAnsiTheme="minorHAnsi"/>
          <w:sz w:val="40"/>
          <w:szCs w:val="40"/>
        </w:rPr>
        <w:t xml:space="preserve">with a growing understanding of the </w:t>
      </w:r>
      <w:r w:rsidRPr="008B73DB">
        <w:rPr>
          <w:rFonts w:asciiTheme="minorHAnsi" w:hAnsiTheme="minorHAnsi"/>
          <w:sz w:val="40"/>
          <w:szCs w:val="40"/>
        </w:rPr>
        <w:t>pupil’s</w:t>
      </w:r>
      <w:r w:rsidRPr="00355F3B">
        <w:rPr>
          <w:rFonts w:asciiTheme="minorHAnsi" w:hAnsiTheme="minorHAnsi"/>
          <w:sz w:val="40"/>
          <w:szCs w:val="40"/>
        </w:rPr>
        <w:t xml:space="preserve"> needs and of what supports the </w:t>
      </w:r>
      <w:r w:rsidRPr="008B73DB">
        <w:rPr>
          <w:rFonts w:asciiTheme="minorHAnsi" w:hAnsiTheme="minorHAnsi"/>
          <w:sz w:val="40"/>
          <w:szCs w:val="40"/>
        </w:rPr>
        <w:t>pupil</w:t>
      </w:r>
      <w:r w:rsidRPr="00355F3B">
        <w:rPr>
          <w:rFonts w:asciiTheme="minorHAnsi" w:hAnsiTheme="minorHAnsi"/>
          <w:sz w:val="40"/>
          <w:szCs w:val="40"/>
        </w:rPr>
        <w:t xml:space="preserve"> in making </w:t>
      </w:r>
      <w:r w:rsidRPr="00355F3B">
        <w:rPr>
          <w:rFonts w:asciiTheme="minorHAnsi" w:hAnsiTheme="minorHAnsi"/>
          <w:color w:val="0EA6A2"/>
          <w:sz w:val="40"/>
          <w:szCs w:val="40"/>
        </w:rPr>
        <w:t>good progress and securing good outcomes.</w:t>
      </w:r>
      <w:r w:rsidRPr="00355F3B">
        <w:rPr>
          <w:rFonts w:asciiTheme="minorHAnsi" w:hAnsiTheme="minorHAnsi"/>
          <w:sz w:val="40"/>
          <w:szCs w:val="40"/>
        </w:rPr>
        <w:t>’</w:t>
      </w:r>
    </w:p>
    <w:p w14:paraId="3F09593A" w14:textId="06E2CE81" w:rsidR="00E0167F" w:rsidRPr="00355F3B" w:rsidRDefault="00B82C5A" w:rsidP="003A5B48">
      <w:pPr>
        <w:jc w:val="right"/>
      </w:pPr>
      <w:r w:rsidRPr="00355F3B">
        <w:t>(SEND code of practice)</w:t>
      </w:r>
      <w:bookmarkStart w:id="0" w:name="_Hlk78896239"/>
    </w:p>
    <w:p w14:paraId="66B59FCA" w14:textId="77777777" w:rsidR="00D21AA2" w:rsidRPr="00355F3B" w:rsidRDefault="00D21AA2" w:rsidP="00D21AA2"/>
    <w:bookmarkEnd w:id="0"/>
    <w:p w14:paraId="74D80BB6" w14:textId="03221E33" w:rsidR="00D21AA2" w:rsidRPr="00355F3B" w:rsidRDefault="00D21AA2" w:rsidP="00D21AA2">
      <w:pPr>
        <w:autoSpaceDE w:val="0"/>
        <w:autoSpaceDN w:val="0"/>
        <w:spacing w:after="0" w:line="240" w:lineRule="auto"/>
        <w:rPr>
          <w:rFonts w:ascii="Arial" w:eastAsia="Calibri" w:hAnsi="Arial" w:cs="Arial"/>
          <w:b/>
          <w:color w:val="000000"/>
          <w:sz w:val="24"/>
          <w:szCs w:val="24"/>
          <w:u w:val="single"/>
        </w:rPr>
      </w:pPr>
      <w:r w:rsidRPr="00355F3B">
        <w:rPr>
          <w:rFonts w:ascii="Arial" w:eastAsia="Calibri" w:hAnsi="Arial" w:cs="Arial"/>
          <w:b/>
          <w:color w:val="000000"/>
          <w:sz w:val="24"/>
          <w:szCs w:val="24"/>
          <w:u w:val="single"/>
        </w:rPr>
        <w:t>Roles</w:t>
      </w:r>
    </w:p>
    <w:p w14:paraId="4EED3084" w14:textId="77777777" w:rsidR="00D21AA2" w:rsidRPr="00355F3B" w:rsidRDefault="00D21AA2" w:rsidP="00D21AA2">
      <w:pPr>
        <w:autoSpaceDE w:val="0"/>
        <w:autoSpaceDN w:val="0"/>
        <w:spacing w:after="0" w:line="240" w:lineRule="auto"/>
        <w:rPr>
          <w:rFonts w:ascii="Arial" w:eastAsia="Calibri" w:hAnsi="Arial" w:cs="Arial"/>
          <w:b/>
          <w:color w:val="000000"/>
          <w:sz w:val="24"/>
          <w:szCs w:val="24"/>
          <w:u w:val="single"/>
        </w:rPr>
      </w:pPr>
    </w:p>
    <w:p w14:paraId="1F464732" w14:textId="77777777" w:rsidR="00D21AA2" w:rsidRPr="00355F3B" w:rsidRDefault="00D21AA2" w:rsidP="00D21AA2">
      <w:pPr>
        <w:autoSpaceDE w:val="0"/>
        <w:autoSpaceDN w:val="0"/>
        <w:spacing w:after="0" w:line="240" w:lineRule="auto"/>
        <w:rPr>
          <w:rFonts w:ascii="Arial" w:eastAsia="Calibri" w:hAnsi="Arial" w:cs="Arial"/>
          <w:b/>
          <w:color w:val="000000"/>
          <w:sz w:val="24"/>
          <w:szCs w:val="24"/>
          <w:u w:val="single"/>
        </w:rPr>
      </w:pPr>
      <w:r w:rsidRPr="00355F3B">
        <w:rPr>
          <w:rFonts w:ascii="Arial" w:eastAsia="Calibri" w:hAnsi="Arial" w:cs="Arial"/>
          <w:b/>
          <w:color w:val="000000"/>
          <w:sz w:val="24"/>
          <w:szCs w:val="24"/>
          <w:u w:val="single"/>
        </w:rPr>
        <w:t>Setting SENCO (including childminders)</w:t>
      </w:r>
    </w:p>
    <w:p w14:paraId="6626093A" w14:textId="77777777" w:rsidR="00D21AA2" w:rsidRPr="00355F3B" w:rsidRDefault="00D21AA2" w:rsidP="00EA3D3F">
      <w:pPr>
        <w:numPr>
          <w:ilvl w:val="0"/>
          <w:numId w:val="2"/>
        </w:numPr>
        <w:suppressAutoHyphens/>
        <w:autoSpaceDE w:val="0"/>
        <w:autoSpaceDN w:val="0"/>
        <w:spacing w:after="0" w:line="240" w:lineRule="auto"/>
        <w:textAlignment w:val="baseline"/>
        <w:rPr>
          <w:rFonts w:ascii="Arial" w:eastAsia="Calibri" w:hAnsi="Arial" w:cs="Arial"/>
          <w:bCs/>
          <w:sz w:val="24"/>
          <w:szCs w:val="24"/>
        </w:rPr>
      </w:pPr>
      <w:r w:rsidRPr="00355F3B">
        <w:rPr>
          <w:rFonts w:ascii="Arial" w:eastAsia="Calibri" w:hAnsi="Arial" w:cs="Arial"/>
          <w:bCs/>
          <w:sz w:val="24"/>
          <w:szCs w:val="24"/>
        </w:rPr>
        <w:t>Ensuring all practitioners in the setting understand their roles and responsibilities towards children with Special Educational Needs and Disabilities</w:t>
      </w:r>
    </w:p>
    <w:p w14:paraId="5C3CDB86" w14:textId="77777777" w:rsidR="00D21AA2" w:rsidRPr="00355F3B" w:rsidRDefault="00D21AA2" w:rsidP="00EA3D3F">
      <w:pPr>
        <w:numPr>
          <w:ilvl w:val="0"/>
          <w:numId w:val="2"/>
        </w:numPr>
        <w:suppressAutoHyphens/>
        <w:autoSpaceDE w:val="0"/>
        <w:autoSpaceDN w:val="0"/>
        <w:spacing w:after="0" w:line="240" w:lineRule="auto"/>
        <w:textAlignment w:val="baseline"/>
        <w:rPr>
          <w:rFonts w:ascii="Arial" w:eastAsia="Calibri" w:hAnsi="Arial" w:cs="Arial"/>
          <w:bCs/>
          <w:sz w:val="24"/>
          <w:szCs w:val="24"/>
        </w:rPr>
      </w:pPr>
      <w:r w:rsidRPr="00355F3B">
        <w:rPr>
          <w:rFonts w:ascii="Arial" w:eastAsia="Calibri" w:hAnsi="Arial" w:cs="Arial"/>
          <w:bCs/>
          <w:sz w:val="24"/>
          <w:szCs w:val="24"/>
        </w:rPr>
        <w:t>Ensuring all practitioners understand their setting’s approach to identifying and meeting the needs of young children with Special Educational Needs and Disabilities</w:t>
      </w:r>
    </w:p>
    <w:p w14:paraId="25BE7B46" w14:textId="77777777" w:rsidR="00D21AA2" w:rsidRPr="00355F3B" w:rsidRDefault="00D21AA2" w:rsidP="00EA3D3F">
      <w:pPr>
        <w:numPr>
          <w:ilvl w:val="0"/>
          <w:numId w:val="2"/>
        </w:numPr>
        <w:suppressAutoHyphens/>
        <w:autoSpaceDE w:val="0"/>
        <w:autoSpaceDN w:val="0"/>
        <w:spacing w:after="0" w:line="240" w:lineRule="auto"/>
        <w:textAlignment w:val="baseline"/>
        <w:rPr>
          <w:rFonts w:ascii="Arial" w:eastAsia="Calibri" w:hAnsi="Arial" w:cs="Arial"/>
          <w:bCs/>
          <w:sz w:val="24"/>
          <w:szCs w:val="24"/>
        </w:rPr>
      </w:pPr>
      <w:r w:rsidRPr="00355F3B">
        <w:rPr>
          <w:rFonts w:ascii="Arial" w:eastAsia="Calibri" w:hAnsi="Arial" w:cs="Arial"/>
          <w:bCs/>
          <w:sz w:val="24"/>
          <w:szCs w:val="24"/>
        </w:rPr>
        <w:t>Advising and supporting colleagues</w:t>
      </w:r>
    </w:p>
    <w:p w14:paraId="178BECDF" w14:textId="77777777" w:rsidR="00D21AA2" w:rsidRPr="00355F3B" w:rsidRDefault="00D21AA2" w:rsidP="00EA3D3F">
      <w:pPr>
        <w:numPr>
          <w:ilvl w:val="0"/>
          <w:numId w:val="2"/>
        </w:numPr>
        <w:suppressAutoHyphens/>
        <w:autoSpaceDE w:val="0"/>
        <w:autoSpaceDN w:val="0"/>
        <w:spacing w:after="0" w:line="240" w:lineRule="auto"/>
        <w:textAlignment w:val="baseline"/>
        <w:rPr>
          <w:rFonts w:ascii="Arial" w:eastAsia="Calibri" w:hAnsi="Arial" w:cs="Arial"/>
          <w:bCs/>
          <w:sz w:val="24"/>
          <w:szCs w:val="24"/>
        </w:rPr>
      </w:pPr>
      <w:r w:rsidRPr="00355F3B">
        <w:rPr>
          <w:rFonts w:ascii="Arial" w:eastAsia="Calibri" w:hAnsi="Arial" w:cs="Arial"/>
          <w:bCs/>
          <w:sz w:val="24"/>
          <w:szCs w:val="24"/>
        </w:rPr>
        <w:t>Ensuring the close and continuing involvement of parents, and that their views inform action taken by the setting</w:t>
      </w:r>
    </w:p>
    <w:p w14:paraId="6E0AE294" w14:textId="77777777" w:rsidR="00D21AA2" w:rsidRPr="00355F3B" w:rsidRDefault="00D21AA2" w:rsidP="00EA3D3F">
      <w:pPr>
        <w:numPr>
          <w:ilvl w:val="0"/>
          <w:numId w:val="2"/>
        </w:numPr>
        <w:suppressAutoHyphens/>
        <w:autoSpaceDE w:val="0"/>
        <w:autoSpaceDN w:val="0"/>
        <w:spacing w:after="0" w:line="240" w:lineRule="auto"/>
        <w:textAlignment w:val="baseline"/>
        <w:rPr>
          <w:rFonts w:ascii="Arial" w:eastAsia="Calibri" w:hAnsi="Arial" w:cs="Arial"/>
          <w:bCs/>
          <w:color w:val="000000"/>
          <w:sz w:val="24"/>
          <w:szCs w:val="24"/>
        </w:rPr>
      </w:pPr>
      <w:r w:rsidRPr="00355F3B">
        <w:rPr>
          <w:rFonts w:ascii="Arial" w:eastAsia="Calibri" w:hAnsi="Arial" w:cs="Arial"/>
          <w:bCs/>
          <w:color w:val="000000"/>
          <w:sz w:val="24"/>
          <w:szCs w:val="24"/>
        </w:rPr>
        <w:t>Liaising with external professionals</w:t>
      </w:r>
    </w:p>
    <w:p w14:paraId="71EFE287" w14:textId="77777777" w:rsidR="00D21AA2" w:rsidRPr="00355F3B" w:rsidRDefault="00D21AA2" w:rsidP="00D21AA2">
      <w:pPr>
        <w:autoSpaceDE w:val="0"/>
        <w:autoSpaceDN w:val="0"/>
        <w:spacing w:after="0" w:line="240" w:lineRule="auto"/>
        <w:rPr>
          <w:rFonts w:ascii="Arial" w:eastAsia="Calibri" w:hAnsi="Arial" w:cs="Arial"/>
          <w:b/>
          <w:color w:val="000000"/>
          <w:sz w:val="28"/>
          <w:szCs w:val="28"/>
          <w:u w:val="single"/>
        </w:rPr>
      </w:pPr>
    </w:p>
    <w:p w14:paraId="4C53BDAE" w14:textId="77777777" w:rsidR="00D21AA2" w:rsidRPr="00355F3B" w:rsidRDefault="00D21AA2" w:rsidP="00D21AA2">
      <w:pPr>
        <w:autoSpaceDE w:val="0"/>
        <w:autoSpaceDN w:val="0"/>
        <w:spacing w:after="0" w:line="240" w:lineRule="auto"/>
        <w:rPr>
          <w:rFonts w:ascii="Arial" w:eastAsia="Calibri" w:hAnsi="Arial" w:cs="Arial"/>
          <w:b/>
          <w:sz w:val="24"/>
          <w:szCs w:val="24"/>
          <w:u w:val="single"/>
        </w:rPr>
      </w:pPr>
      <w:r w:rsidRPr="00355F3B">
        <w:rPr>
          <w:rFonts w:ascii="Arial" w:eastAsia="Calibri" w:hAnsi="Arial" w:cs="Arial"/>
          <w:b/>
          <w:color w:val="000000"/>
          <w:sz w:val="24"/>
          <w:szCs w:val="24"/>
          <w:u w:val="single"/>
        </w:rPr>
        <w:t xml:space="preserve">Key </w:t>
      </w:r>
      <w:r w:rsidRPr="00355F3B">
        <w:rPr>
          <w:rFonts w:ascii="Arial" w:eastAsia="Calibri" w:hAnsi="Arial" w:cs="Arial"/>
          <w:b/>
          <w:sz w:val="24"/>
          <w:szCs w:val="24"/>
          <w:u w:val="single"/>
        </w:rPr>
        <w:t>person</w:t>
      </w:r>
    </w:p>
    <w:p w14:paraId="43A0A962" w14:textId="77777777" w:rsidR="00D21AA2" w:rsidRPr="00355F3B" w:rsidRDefault="00D21AA2" w:rsidP="00EA3D3F">
      <w:pPr>
        <w:numPr>
          <w:ilvl w:val="0"/>
          <w:numId w:val="3"/>
        </w:numPr>
        <w:suppressAutoHyphens/>
        <w:autoSpaceDE w:val="0"/>
        <w:autoSpaceDN w:val="0"/>
        <w:spacing w:after="0" w:line="240" w:lineRule="auto"/>
        <w:textAlignment w:val="baseline"/>
        <w:rPr>
          <w:rFonts w:ascii="Arial" w:eastAsia="Calibri" w:hAnsi="Arial" w:cs="Arial"/>
          <w:bCs/>
          <w:sz w:val="24"/>
          <w:szCs w:val="24"/>
        </w:rPr>
      </w:pPr>
      <w:r w:rsidRPr="00355F3B">
        <w:rPr>
          <w:rFonts w:ascii="Arial" w:eastAsia="Calibri" w:hAnsi="Arial" w:cs="Arial"/>
          <w:bCs/>
          <w:sz w:val="24"/>
          <w:szCs w:val="24"/>
        </w:rPr>
        <w:t>Ensuring that every child’s care is tailored to meet their individual needs and interests</w:t>
      </w:r>
    </w:p>
    <w:p w14:paraId="058EE108" w14:textId="77777777" w:rsidR="00D21AA2" w:rsidRPr="00355F3B" w:rsidRDefault="00D21AA2" w:rsidP="00EA3D3F">
      <w:pPr>
        <w:numPr>
          <w:ilvl w:val="0"/>
          <w:numId w:val="3"/>
        </w:numPr>
        <w:suppressAutoHyphens/>
        <w:autoSpaceDE w:val="0"/>
        <w:autoSpaceDN w:val="0"/>
        <w:spacing w:after="0" w:line="240" w:lineRule="auto"/>
        <w:textAlignment w:val="baseline"/>
        <w:rPr>
          <w:rFonts w:ascii="Arial" w:eastAsia="Calibri" w:hAnsi="Arial" w:cs="Arial"/>
          <w:bCs/>
          <w:sz w:val="24"/>
          <w:szCs w:val="24"/>
        </w:rPr>
      </w:pPr>
      <w:r w:rsidRPr="00355F3B">
        <w:rPr>
          <w:rFonts w:ascii="Arial" w:eastAsia="Calibri" w:hAnsi="Arial" w:cs="Arial"/>
          <w:bCs/>
          <w:sz w:val="24"/>
          <w:szCs w:val="24"/>
        </w:rPr>
        <w:t>To help the child become familiar with the setting</w:t>
      </w:r>
    </w:p>
    <w:p w14:paraId="555BADDF" w14:textId="77777777" w:rsidR="00D21AA2" w:rsidRPr="00355F3B" w:rsidRDefault="00D21AA2" w:rsidP="00EA3D3F">
      <w:pPr>
        <w:numPr>
          <w:ilvl w:val="0"/>
          <w:numId w:val="3"/>
        </w:numPr>
        <w:suppressAutoHyphens/>
        <w:autoSpaceDE w:val="0"/>
        <w:autoSpaceDN w:val="0"/>
        <w:spacing w:after="0" w:line="240" w:lineRule="auto"/>
        <w:textAlignment w:val="baseline"/>
        <w:rPr>
          <w:rFonts w:ascii="Arial" w:eastAsia="Calibri" w:hAnsi="Arial" w:cs="Arial"/>
          <w:bCs/>
          <w:sz w:val="24"/>
          <w:szCs w:val="24"/>
        </w:rPr>
      </w:pPr>
      <w:r w:rsidRPr="00355F3B">
        <w:rPr>
          <w:rFonts w:ascii="Arial" w:eastAsia="Calibri" w:hAnsi="Arial" w:cs="Arial"/>
          <w:bCs/>
          <w:sz w:val="24"/>
          <w:szCs w:val="24"/>
        </w:rPr>
        <w:t>Offer a settled relationship with the child</w:t>
      </w:r>
    </w:p>
    <w:p w14:paraId="392A262B" w14:textId="77777777" w:rsidR="00D21AA2" w:rsidRPr="00355F3B" w:rsidRDefault="00D21AA2" w:rsidP="00EA3D3F">
      <w:pPr>
        <w:numPr>
          <w:ilvl w:val="0"/>
          <w:numId w:val="3"/>
        </w:numPr>
        <w:suppressAutoHyphens/>
        <w:autoSpaceDE w:val="0"/>
        <w:autoSpaceDN w:val="0"/>
        <w:spacing w:after="0" w:line="240" w:lineRule="auto"/>
        <w:textAlignment w:val="baseline"/>
        <w:rPr>
          <w:rFonts w:ascii="Arial" w:eastAsia="Calibri" w:hAnsi="Arial" w:cs="Arial"/>
          <w:bCs/>
          <w:sz w:val="24"/>
          <w:szCs w:val="24"/>
        </w:rPr>
      </w:pPr>
      <w:r w:rsidRPr="00355F3B">
        <w:rPr>
          <w:rFonts w:ascii="Arial" w:eastAsia="Calibri" w:hAnsi="Arial" w:cs="Arial"/>
          <w:bCs/>
          <w:sz w:val="24"/>
          <w:szCs w:val="24"/>
        </w:rPr>
        <w:t>Build a relationship with the parents</w:t>
      </w:r>
    </w:p>
    <w:p w14:paraId="51BFE0C1" w14:textId="77777777" w:rsidR="00D21AA2" w:rsidRPr="00355F3B" w:rsidRDefault="00D21AA2" w:rsidP="00D21AA2">
      <w:pPr>
        <w:autoSpaceDE w:val="0"/>
        <w:autoSpaceDN w:val="0"/>
        <w:spacing w:after="0" w:line="240" w:lineRule="auto"/>
        <w:rPr>
          <w:rFonts w:ascii="Arial" w:eastAsia="Calibri" w:hAnsi="Arial" w:cs="Arial"/>
          <w:b/>
          <w:color w:val="000000"/>
          <w:sz w:val="28"/>
          <w:szCs w:val="28"/>
          <w:u w:val="single"/>
        </w:rPr>
      </w:pPr>
    </w:p>
    <w:p w14:paraId="1C16E75E" w14:textId="77777777" w:rsidR="00D21AA2" w:rsidRPr="00355F3B" w:rsidRDefault="00D21AA2" w:rsidP="00D21AA2">
      <w:pPr>
        <w:autoSpaceDE w:val="0"/>
        <w:autoSpaceDN w:val="0"/>
        <w:spacing w:after="0" w:line="240" w:lineRule="auto"/>
        <w:rPr>
          <w:rFonts w:ascii="Arial" w:eastAsia="Calibri" w:hAnsi="Arial" w:cs="Arial"/>
          <w:b/>
          <w:color w:val="000000"/>
          <w:sz w:val="24"/>
          <w:szCs w:val="24"/>
          <w:u w:val="single"/>
        </w:rPr>
      </w:pPr>
      <w:r w:rsidRPr="00355F3B">
        <w:rPr>
          <w:rFonts w:ascii="Arial" w:eastAsia="Calibri" w:hAnsi="Arial" w:cs="Arial"/>
          <w:b/>
          <w:color w:val="000000"/>
          <w:sz w:val="24"/>
          <w:szCs w:val="24"/>
          <w:u w:val="single"/>
        </w:rPr>
        <w:t xml:space="preserve">Area SENCO / Early Years Specialist Teacher (EYST) </w:t>
      </w:r>
    </w:p>
    <w:p w14:paraId="35B6C5A2" w14:textId="77777777" w:rsidR="00D21AA2" w:rsidRPr="00355F3B" w:rsidRDefault="00D21AA2" w:rsidP="00EA3D3F">
      <w:pPr>
        <w:numPr>
          <w:ilvl w:val="0"/>
          <w:numId w:val="1"/>
        </w:numPr>
        <w:suppressAutoHyphens/>
        <w:autoSpaceDE w:val="0"/>
        <w:autoSpaceDN w:val="0"/>
        <w:spacing w:after="0" w:line="240" w:lineRule="auto"/>
        <w:textAlignment w:val="baseline"/>
        <w:rPr>
          <w:rFonts w:ascii="Arial" w:eastAsia="Calibri" w:hAnsi="Arial" w:cs="Arial"/>
          <w:color w:val="000000"/>
          <w:sz w:val="24"/>
          <w:szCs w:val="24"/>
        </w:rPr>
      </w:pPr>
      <w:r w:rsidRPr="00355F3B">
        <w:rPr>
          <w:rFonts w:ascii="Arial" w:eastAsia="Calibri" w:hAnsi="Arial" w:cs="Arial"/>
          <w:color w:val="000000"/>
          <w:sz w:val="24"/>
          <w:szCs w:val="24"/>
        </w:rPr>
        <w:t>Support for setting-based SENCOs in ensuring arrangements are in place to support children with or possibly with Special Educational Needs and Disabilities.</w:t>
      </w:r>
    </w:p>
    <w:p w14:paraId="3FC8B271" w14:textId="1355A14A" w:rsidR="00D21AA2" w:rsidRPr="00355F3B" w:rsidRDefault="00D21AA2" w:rsidP="00EA3D3F">
      <w:pPr>
        <w:numPr>
          <w:ilvl w:val="0"/>
          <w:numId w:val="1"/>
        </w:numPr>
        <w:suppressAutoHyphens/>
        <w:autoSpaceDE w:val="0"/>
        <w:autoSpaceDN w:val="0"/>
        <w:spacing w:after="0" w:line="240" w:lineRule="auto"/>
        <w:textAlignment w:val="baseline"/>
        <w:rPr>
          <w:rFonts w:ascii="Arial" w:eastAsia="Calibri" w:hAnsi="Arial" w:cs="Arial"/>
          <w:color w:val="000000"/>
          <w:sz w:val="24"/>
          <w:szCs w:val="24"/>
        </w:rPr>
      </w:pPr>
      <w:r w:rsidRPr="00355F3B">
        <w:rPr>
          <w:rFonts w:ascii="Arial" w:eastAsia="Calibri" w:hAnsi="Arial" w:cs="Arial"/>
          <w:color w:val="000000"/>
          <w:sz w:val="24"/>
          <w:szCs w:val="24"/>
        </w:rPr>
        <w:t xml:space="preserve">Advice and practical support to early years providers about approaches to identification, assessment and intervention. </w:t>
      </w:r>
    </w:p>
    <w:p w14:paraId="117263AF" w14:textId="77777777" w:rsidR="00D21AA2" w:rsidRPr="00355F3B" w:rsidRDefault="00D21AA2" w:rsidP="00EA3D3F">
      <w:pPr>
        <w:numPr>
          <w:ilvl w:val="0"/>
          <w:numId w:val="1"/>
        </w:numPr>
        <w:suppressAutoHyphens/>
        <w:autoSpaceDE w:val="0"/>
        <w:autoSpaceDN w:val="0"/>
        <w:spacing w:after="0" w:line="240" w:lineRule="auto"/>
        <w:textAlignment w:val="baseline"/>
        <w:rPr>
          <w:rFonts w:ascii="Arial" w:eastAsia="Calibri" w:hAnsi="Arial" w:cs="Arial"/>
          <w:color w:val="000000"/>
          <w:sz w:val="24"/>
          <w:szCs w:val="24"/>
        </w:rPr>
      </w:pPr>
      <w:r w:rsidRPr="00355F3B">
        <w:rPr>
          <w:rFonts w:ascii="Arial" w:eastAsia="Calibri" w:hAnsi="Arial" w:cs="Arial"/>
          <w:color w:val="000000"/>
          <w:sz w:val="24"/>
          <w:szCs w:val="24"/>
        </w:rPr>
        <w:t>Support to develop an inclusive early year’s environment.</w:t>
      </w:r>
    </w:p>
    <w:p w14:paraId="6C66E0C0" w14:textId="77777777" w:rsidR="00D21AA2" w:rsidRPr="00355F3B" w:rsidRDefault="00D21AA2" w:rsidP="00EA3D3F">
      <w:pPr>
        <w:numPr>
          <w:ilvl w:val="0"/>
          <w:numId w:val="1"/>
        </w:numPr>
        <w:suppressAutoHyphens/>
        <w:autoSpaceDE w:val="0"/>
        <w:autoSpaceDN w:val="0"/>
        <w:spacing w:after="0" w:line="240" w:lineRule="auto"/>
        <w:textAlignment w:val="baseline"/>
        <w:rPr>
          <w:rFonts w:ascii="Arial" w:eastAsia="Calibri" w:hAnsi="Arial" w:cs="Arial"/>
          <w:color w:val="000000"/>
          <w:sz w:val="24"/>
          <w:szCs w:val="24"/>
        </w:rPr>
      </w:pPr>
      <w:r w:rsidRPr="00355F3B">
        <w:rPr>
          <w:rFonts w:ascii="Arial" w:eastAsia="Calibri" w:hAnsi="Arial" w:cs="Arial"/>
          <w:color w:val="000000"/>
          <w:sz w:val="24"/>
          <w:szCs w:val="24"/>
        </w:rPr>
        <w:t>Advice around referrals to specialist services.</w:t>
      </w:r>
    </w:p>
    <w:p w14:paraId="41C91E16" w14:textId="77777777" w:rsidR="00D21AA2" w:rsidRPr="00355F3B" w:rsidRDefault="00D21AA2" w:rsidP="00EA3D3F">
      <w:pPr>
        <w:numPr>
          <w:ilvl w:val="0"/>
          <w:numId w:val="1"/>
        </w:numPr>
        <w:suppressAutoHyphens/>
        <w:autoSpaceDE w:val="0"/>
        <w:autoSpaceDN w:val="0"/>
        <w:spacing w:after="0" w:line="240" w:lineRule="auto"/>
        <w:textAlignment w:val="baseline"/>
        <w:rPr>
          <w:rFonts w:ascii="Arial" w:eastAsia="Calibri" w:hAnsi="Arial" w:cs="Arial"/>
          <w:color w:val="000000"/>
          <w:sz w:val="24"/>
          <w:szCs w:val="24"/>
        </w:rPr>
      </w:pPr>
      <w:r w:rsidRPr="00355F3B">
        <w:rPr>
          <w:rFonts w:ascii="Arial" w:eastAsia="Calibri" w:hAnsi="Arial" w:cs="Arial"/>
          <w:color w:val="000000"/>
          <w:sz w:val="24"/>
          <w:szCs w:val="24"/>
        </w:rPr>
        <w:t>Support to access and effectively use Early Years Inclusion Funding if required.</w:t>
      </w:r>
    </w:p>
    <w:p w14:paraId="5B94010A" w14:textId="77777777" w:rsidR="00D21AA2" w:rsidRPr="00355F3B" w:rsidRDefault="00D21AA2" w:rsidP="00EA3D3F">
      <w:pPr>
        <w:numPr>
          <w:ilvl w:val="0"/>
          <w:numId w:val="1"/>
        </w:numPr>
        <w:suppressAutoHyphens/>
        <w:autoSpaceDE w:val="0"/>
        <w:autoSpaceDN w:val="0"/>
        <w:spacing w:after="0" w:line="240" w:lineRule="auto"/>
        <w:textAlignment w:val="baseline"/>
        <w:rPr>
          <w:rFonts w:ascii="Arial" w:eastAsia="Calibri" w:hAnsi="Arial" w:cs="Arial"/>
          <w:color w:val="000000"/>
          <w:sz w:val="24"/>
          <w:szCs w:val="24"/>
        </w:rPr>
      </w:pPr>
      <w:r w:rsidRPr="00355F3B">
        <w:rPr>
          <w:rFonts w:ascii="Arial" w:eastAsia="Calibri" w:hAnsi="Arial" w:cs="Arial"/>
          <w:color w:val="000000"/>
          <w:sz w:val="24"/>
          <w:szCs w:val="24"/>
        </w:rPr>
        <w:t xml:space="preserve">Support to strengthen the links between settings, parents, schools, social care and health services. </w:t>
      </w:r>
    </w:p>
    <w:p w14:paraId="57F8CEAC" w14:textId="77777777" w:rsidR="00D21AA2" w:rsidRPr="00355F3B" w:rsidRDefault="00D21AA2" w:rsidP="00EA3D3F">
      <w:pPr>
        <w:numPr>
          <w:ilvl w:val="0"/>
          <w:numId w:val="1"/>
        </w:numPr>
        <w:suppressAutoHyphens/>
        <w:autoSpaceDE w:val="0"/>
        <w:autoSpaceDN w:val="0"/>
        <w:spacing w:after="0" w:line="240" w:lineRule="auto"/>
        <w:textAlignment w:val="baseline"/>
        <w:rPr>
          <w:rFonts w:ascii="Arial" w:eastAsia="Calibri" w:hAnsi="Arial" w:cs="Arial"/>
          <w:color w:val="000000"/>
          <w:sz w:val="24"/>
          <w:szCs w:val="24"/>
        </w:rPr>
      </w:pPr>
      <w:r w:rsidRPr="00355F3B">
        <w:rPr>
          <w:rFonts w:ascii="Arial" w:eastAsia="Calibri" w:hAnsi="Arial" w:cs="Arial"/>
          <w:color w:val="000000"/>
          <w:sz w:val="24"/>
          <w:szCs w:val="24"/>
        </w:rPr>
        <w:t xml:space="preserve">Support the development and delivery of training both for individual settings and on a county wide basis. </w:t>
      </w:r>
    </w:p>
    <w:p w14:paraId="7F1D87DA" w14:textId="77777777" w:rsidR="00D21AA2" w:rsidRPr="00355F3B" w:rsidRDefault="00D21AA2" w:rsidP="00EA3D3F">
      <w:pPr>
        <w:numPr>
          <w:ilvl w:val="0"/>
          <w:numId w:val="1"/>
        </w:numPr>
        <w:suppressAutoHyphens/>
        <w:autoSpaceDE w:val="0"/>
        <w:autoSpaceDN w:val="0"/>
        <w:spacing w:after="0" w:line="240" w:lineRule="auto"/>
        <w:textAlignment w:val="baseline"/>
        <w:rPr>
          <w:rFonts w:ascii="Arial" w:eastAsia="Calibri" w:hAnsi="Arial" w:cs="Arial"/>
          <w:color w:val="000000"/>
          <w:sz w:val="24"/>
          <w:szCs w:val="24"/>
        </w:rPr>
      </w:pPr>
      <w:r w:rsidRPr="00355F3B">
        <w:rPr>
          <w:rFonts w:ascii="Arial" w:eastAsia="Calibri" w:hAnsi="Arial" w:cs="Arial"/>
          <w:color w:val="000000"/>
          <w:sz w:val="24"/>
          <w:szCs w:val="24"/>
        </w:rPr>
        <w:t>Offering local networks to develop and disseminate good practice</w:t>
      </w:r>
    </w:p>
    <w:p w14:paraId="2AF1C190" w14:textId="77777777" w:rsidR="00D21AA2" w:rsidRPr="00355F3B" w:rsidRDefault="00D21AA2" w:rsidP="00D21AA2">
      <w:pPr>
        <w:autoSpaceDE w:val="0"/>
        <w:autoSpaceDN w:val="0"/>
        <w:spacing w:after="0" w:line="240" w:lineRule="auto"/>
        <w:ind w:left="720"/>
        <w:rPr>
          <w:rFonts w:ascii="Arial" w:eastAsia="Calibri" w:hAnsi="Arial" w:cs="Arial"/>
          <w:color w:val="000000"/>
          <w:sz w:val="24"/>
          <w:szCs w:val="24"/>
        </w:rPr>
      </w:pPr>
    </w:p>
    <w:p w14:paraId="140B6E9B" w14:textId="5FA19103" w:rsidR="00D21AA2" w:rsidRPr="00355F3B" w:rsidRDefault="00D21AA2" w:rsidP="004F4B1B">
      <w:pPr>
        <w:autoSpaceDE w:val="0"/>
        <w:autoSpaceDN w:val="0"/>
        <w:spacing w:after="0" w:line="240" w:lineRule="auto"/>
        <w:rPr>
          <w:rFonts w:ascii="Arial" w:eastAsia="Calibri" w:hAnsi="Arial" w:cs="Arial"/>
          <w:color w:val="000000"/>
          <w:sz w:val="24"/>
          <w:szCs w:val="24"/>
        </w:rPr>
      </w:pPr>
      <w:r w:rsidRPr="00355F3B">
        <w:rPr>
          <w:rFonts w:ascii="Arial" w:eastAsia="Calibri" w:hAnsi="Arial" w:cs="Arial"/>
          <w:color w:val="000000"/>
          <w:sz w:val="24"/>
          <w:szCs w:val="24"/>
        </w:rPr>
        <w:t xml:space="preserve">To </w:t>
      </w:r>
      <w:r w:rsidR="004F4B1B">
        <w:rPr>
          <w:rFonts w:ascii="Arial" w:eastAsia="Calibri" w:hAnsi="Arial" w:cs="Arial"/>
          <w:color w:val="000000"/>
          <w:sz w:val="24"/>
          <w:szCs w:val="24"/>
        </w:rPr>
        <w:t>learn</w:t>
      </w:r>
      <w:r w:rsidRPr="00355F3B">
        <w:rPr>
          <w:rFonts w:ascii="Arial" w:eastAsia="Calibri" w:hAnsi="Arial" w:cs="Arial"/>
          <w:color w:val="000000"/>
          <w:sz w:val="24"/>
          <w:szCs w:val="24"/>
        </w:rPr>
        <w:t xml:space="preserve"> who is your designated Area SENCO / EYST </w:t>
      </w:r>
      <w:r w:rsidR="004F4B1B">
        <w:rPr>
          <w:rFonts w:ascii="Arial" w:eastAsia="Calibri" w:hAnsi="Arial" w:cs="Arial"/>
          <w:color w:val="000000"/>
          <w:sz w:val="24"/>
          <w:szCs w:val="24"/>
        </w:rPr>
        <w:t>refer to appendix 2.</w:t>
      </w:r>
    </w:p>
    <w:p w14:paraId="6880A27E" w14:textId="56E16100" w:rsidR="00831712" w:rsidRPr="00355F3B" w:rsidRDefault="00831712">
      <w:pPr>
        <w:rPr>
          <w:rFonts w:ascii="Arial" w:hAnsi="Arial" w:cs="Arial"/>
          <w:b/>
          <w:sz w:val="24"/>
          <w:szCs w:val="24"/>
          <w:u w:val="single"/>
        </w:rPr>
      </w:pPr>
    </w:p>
    <w:p w14:paraId="1F531FD5" w14:textId="77777777" w:rsidR="00C97FB8" w:rsidRPr="00355F3B" w:rsidRDefault="00C97FB8">
      <w:pPr>
        <w:rPr>
          <w:rFonts w:ascii="Arial" w:hAnsi="Arial" w:cs="Arial"/>
          <w:b/>
          <w:sz w:val="24"/>
          <w:szCs w:val="24"/>
          <w:u w:val="single"/>
        </w:rPr>
      </w:pPr>
    </w:p>
    <w:p w14:paraId="302D4351" w14:textId="7E1AE2ED" w:rsidR="00D21AA2" w:rsidRPr="00355F3B" w:rsidRDefault="00D21AA2" w:rsidP="00D21AA2">
      <w:pPr>
        <w:rPr>
          <w:rFonts w:ascii="Arial" w:hAnsi="Arial" w:cs="Arial"/>
          <w:b/>
          <w:sz w:val="24"/>
          <w:szCs w:val="24"/>
          <w:u w:val="single"/>
        </w:rPr>
      </w:pPr>
      <w:r w:rsidRPr="00355F3B">
        <w:rPr>
          <w:rFonts w:ascii="Arial" w:hAnsi="Arial" w:cs="Arial"/>
          <w:b/>
          <w:sz w:val="24"/>
          <w:szCs w:val="24"/>
          <w:u w:val="single"/>
        </w:rPr>
        <w:t xml:space="preserve">Reference to key documents </w:t>
      </w:r>
    </w:p>
    <w:p w14:paraId="1610644F" w14:textId="44095802" w:rsidR="004501CF" w:rsidRPr="00355F3B" w:rsidRDefault="00D21AA2" w:rsidP="00D21AA2">
      <w:pPr>
        <w:rPr>
          <w:rFonts w:ascii="Arial" w:hAnsi="Arial" w:cs="Arial"/>
          <w:sz w:val="24"/>
          <w:szCs w:val="24"/>
        </w:rPr>
      </w:pPr>
      <w:hyperlink r:id="rId17" w:history="1">
        <w:r w:rsidRPr="00355F3B">
          <w:rPr>
            <w:rStyle w:val="Hyperlink"/>
            <w:rFonts w:ascii="Arial" w:hAnsi="Arial" w:cs="Arial"/>
            <w:sz w:val="24"/>
            <w:szCs w:val="24"/>
          </w:rPr>
          <w:t>Special educational needs and disability code of practice:</w:t>
        </w:r>
        <w:r w:rsidR="00EA3D3F" w:rsidRPr="00355F3B">
          <w:rPr>
            <w:rStyle w:val="Hyperlink"/>
            <w:rFonts w:ascii="Arial" w:hAnsi="Arial" w:cs="Arial"/>
            <w:color w:val="auto"/>
            <w:sz w:val="24"/>
            <w:szCs w:val="24"/>
          </w:rPr>
          <w:t xml:space="preserve"> </w:t>
        </w:r>
        <w:r w:rsidRPr="00355F3B">
          <w:rPr>
            <w:rStyle w:val="Hyperlink"/>
            <w:rFonts w:ascii="Arial" w:hAnsi="Arial" w:cs="Arial"/>
            <w:sz w:val="24"/>
            <w:szCs w:val="24"/>
          </w:rPr>
          <w:t>0 to 25 years (2015)</w:t>
        </w:r>
      </w:hyperlink>
    </w:p>
    <w:p w14:paraId="6243D730" w14:textId="77777777" w:rsidR="00D21AA2" w:rsidRDefault="00D21AA2" w:rsidP="00D21AA2">
      <w:hyperlink r:id="rId18" w:history="1">
        <w:r w:rsidRPr="00355F3B">
          <w:rPr>
            <w:rStyle w:val="Hyperlink"/>
            <w:rFonts w:ascii="Arial" w:hAnsi="Arial" w:cs="Arial"/>
            <w:sz w:val="24"/>
            <w:szCs w:val="24"/>
          </w:rPr>
          <w:t>Equality Act 2010</w:t>
        </w:r>
      </w:hyperlink>
    </w:p>
    <w:p w14:paraId="13EA2E55" w14:textId="51480443" w:rsidR="00D806E5" w:rsidRPr="00355F3B" w:rsidRDefault="00D806E5" w:rsidP="00D21AA2">
      <w:pPr>
        <w:rPr>
          <w:rFonts w:ascii="Arial" w:hAnsi="Arial" w:cs="Arial"/>
          <w:sz w:val="24"/>
          <w:szCs w:val="24"/>
        </w:rPr>
      </w:pPr>
      <w:hyperlink r:id="rId19" w:history="1">
        <w:r w:rsidRPr="00D806E5">
          <w:rPr>
            <w:rStyle w:val="Hyperlink"/>
            <w:rFonts w:ascii="Arial" w:hAnsi="Arial" w:cs="Arial"/>
            <w:sz w:val="24"/>
            <w:szCs w:val="24"/>
          </w:rPr>
          <w:t>Disabled Children and the Equality Act 2010 What Early Years providers need to know and do.pdf</w:t>
        </w:r>
      </w:hyperlink>
    </w:p>
    <w:p w14:paraId="5FA3247A" w14:textId="77777777" w:rsidR="00D21AA2" w:rsidRPr="0042586B" w:rsidRDefault="00D21AA2" w:rsidP="00D21AA2">
      <w:pPr>
        <w:rPr>
          <w:rFonts w:ascii="Arial" w:hAnsi="Arial" w:cs="Arial"/>
          <w:sz w:val="24"/>
          <w:szCs w:val="24"/>
        </w:rPr>
      </w:pPr>
      <w:hyperlink r:id="rId20" w:history="1">
        <w:r w:rsidRPr="00355F3B">
          <w:rPr>
            <w:rStyle w:val="Hyperlink"/>
            <w:rFonts w:ascii="Arial" w:hAnsi="Arial" w:cs="Arial"/>
            <w:sz w:val="24"/>
            <w:szCs w:val="24"/>
          </w:rPr>
          <w:t>Children and Families Act 2014</w:t>
        </w:r>
      </w:hyperlink>
      <w:r w:rsidRPr="00355F3B">
        <w:rPr>
          <w:rFonts w:ascii="Arial" w:hAnsi="Arial" w:cs="Arial"/>
          <w:sz w:val="24"/>
          <w:szCs w:val="24"/>
        </w:rPr>
        <w:t xml:space="preserve"> </w:t>
      </w:r>
    </w:p>
    <w:p w14:paraId="10BB4692" w14:textId="4993F46B" w:rsidR="00D21AA2" w:rsidRPr="0042586B" w:rsidRDefault="0042586B" w:rsidP="00D21AA2">
      <w:pPr>
        <w:rPr>
          <w:rFonts w:ascii="Arial" w:hAnsi="Arial" w:cs="Arial"/>
          <w:color w:val="2E74B5" w:themeColor="accent5" w:themeShade="BF"/>
          <w:sz w:val="24"/>
          <w:szCs w:val="24"/>
        </w:rPr>
      </w:pPr>
      <w:hyperlink r:id="rId21" w:history="1">
        <w:r w:rsidRPr="0042586B">
          <w:rPr>
            <w:rStyle w:val="Hyperlink"/>
            <w:rFonts w:ascii="Arial" w:hAnsi="Arial" w:cs="Arial"/>
            <w:sz w:val="24"/>
            <w:szCs w:val="24"/>
          </w:rPr>
          <w:t>Early years foundation stage (EYFS) statutory framework - GOV.UK</w:t>
        </w:r>
      </w:hyperlink>
    </w:p>
    <w:p w14:paraId="37587164" w14:textId="5702C98A" w:rsidR="00D22EAF" w:rsidRDefault="00D22EAF" w:rsidP="00D21AA2">
      <w:pPr>
        <w:rPr>
          <w:rFonts w:ascii="Arial" w:hAnsi="Arial" w:cs="Arial"/>
          <w:sz w:val="24"/>
          <w:szCs w:val="24"/>
        </w:rPr>
      </w:pPr>
    </w:p>
    <w:p w14:paraId="20FAA686" w14:textId="4AD33207" w:rsidR="00D22EAF" w:rsidRDefault="00D22EAF" w:rsidP="00D21AA2">
      <w:pPr>
        <w:rPr>
          <w:rFonts w:ascii="Arial" w:hAnsi="Arial" w:cs="Arial"/>
          <w:sz w:val="24"/>
          <w:szCs w:val="24"/>
        </w:rPr>
      </w:pPr>
    </w:p>
    <w:p w14:paraId="23331E19" w14:textId="7B16599A" w:rsidR="00D22EAF" w:rsidRDefault="00D22EAF" w:rsidP="00D21AA2">
      <w:pPr>
        <w:rPr>
          <w:rFonts w:ascii="Arial" w:hAnsi="Arial" w:cs="Arial"/>
          <w:sz w:val="24"/>
          <w:szCs w:val="24"/>
        </w:rPr>
      </w:pPr>
    </w:p>
    <w:p w14:paraId="237875D0" w14:textId="5F4C729E" w:rsidR="00D22EAF" w:rsidRDefault="00D22EAF" w:rsidP="00D21AA2">
      <w:pPr>
        <w:rPr>
          <w:rFonts w:ascii="Arial" w:hAnsi="Arial" w:cs="Arial"/>
          <w:sz w:val="24"/>
          <w:szCs w:val="24"/>
        </w:rPr>
      </w:pPr>
    </w:p>
    <w:p w14:paraId="12D6113C" w14:textId="395FEB9C" w:rsidR="00D22EAF" w:rsidRDefault="00D22EAF" w:rsidP="00D21AA2">
      <w:pPr>
        <w:rPr>
          <w:rFonts w:ascii="Arial" w:hAnsi="Arial" w:cs="Arial"/>
          <w:sz w:val="24"/>
          <w:szCs w:val="24"/>
        </w:rPr>
      </w:pPr>
    </w:p>
    <w:p w14:paraId="2FDE9E15" w14:textId="0A636060" w:rsidR="00D22EAF" w:rsidRDefault="00D22EAF" w:rsidP="00D21AA2">
      <w:pPr>
        <w:rPr>
          <w:rFonts w:ascii="Arial" w:hAnsi="Arial" w:cs="Arial"/>
          <w:sz w:val="24"/>
          <w:szCs w:val="24"/>
        </w:rPr>
      </w:pPr>
    </w:p>
    <w:p w14:paraId="21750710" w14:textId="219CAF88" w:rsidR="00D22EAF" w:rsidRDefault="00D22EAF" w:rsidP="00D21AA2">
      <w:pPr>
        <w:rPr>
          <w:rFonts w:ascii="Arial" w:hAnsi="Arial" w:cs="Arial"/>
          <w:sz w:val="24"/>
          <w:szCs w:val="24"/>
        </w:rPr>
      </w:pPr>
    </w:p>
    <w:p w14:paraId="1306A929" w14:textId="01943894" w:rsidR="00D22EAF" w:rsidRDefault="00D22EAF" w:rsidP="00D21AA2">
      <w:pPr>
        <w:rPr>
          <w:rFonts w:ascii="Arial" w:hAnsi="Arial" w:cs="Arial"/>
          <w:sz w:val="24"/>
          <w:szCs w:val="24"/>
        </w:rPr>
      </w:pPr>
    </w:p>
    <w:p w14:paraId="2E4B3F76" w14:textId="17CE6677" w:rsidR="00D22EAF" w:rsidRDefault="00D22EAF" w:rsidP="00D21AA2">
      <w:pPr>
        <w:rPr>
          <w:rFonts w:ascii="Arial" w:hAnsi="Arial" w:cs="Arial"/>
          <w:sz w:val="24"/>
          <w:szCs w:val="24"/>
        </w:rPr>
      </w:pPr>
    </w:p>
    <w:p w14:paraId="643DA4FA" w14:textId="2BEF06CA" w:rsidR="00D22EAF" w:rsidRDefault="00D22EAF" w:rsidP="00D21AA2">
      <w:pPr>
        <w:rPr>
          <w:rFonts w:ascii="Arial" w:hAnsi="Arial" w:cs="Arial"/>
          <w:sz w:val="24"/>
          <w:szCs w:val="24"/>
        </w:rPr>
      </w:pPr>
    </w:p>
    <w:p w14:paraId="0BE44E33" w14:textId="5098B3B2" w:rsidR="00D22EAF" w:rsidRDefault="00D22EAF" w:rsidP="00D21AA2">
      <w:pPr>
        <w:rPr>
          <w:rFonts w:ascii="Arial" w:hAnsi="Arial" w:cs="Arial"/>
          <w:sz w:val="24"/>
          <w:szCs w:val="24"/>
        </w:rPr>
      </w:pPr>
    </w:p>
    <w:p w14:paraId="0D32A436" w14:textId="6AD25859" w:rsidR="00D22EAF" w:rsidRDefault="00D22EAF" w:rsidP="00D21AA2">
      <w:pPr>
        <w:rPr>
          <w:rFonts w:ascii="Arial" w:hAnsi="Arial" w:cs="Arial"/>
          <w:sz w:val="24"/>
          <w:szCs w:val="24"/>
        </w:rPr>
      </w:pPr>
    </w:p>
    <w:p w14:paraId="22943908" w14:textId="2B5CB48F" w:rsidR="00D22EAF" w:rsidRDefault="00D22EAF" w:rsidP="00D21AA2">
      <w:pPr>
        <w:rPr>
          <w:rFonts w:ascii="Arial" w:hAnsi="Arial" w:cs="Arial"/>
          <w:sz w:val="24"/>
          <w:szCs w:val="24"/>
        </w:rPr>
      </w:pPr>
    </w:p>
    <w:p w14:paraId="1E87A4D3" w14:textId="54CAE215" w:rsidR="00D22EAF" w:rsidRDefault="00D22EAF" w:rsidP="00D21AA2">
      <w:pPr>
        <w:rPr>
          <w:rFonts w:ascii="Arial" w:hAnsi="Arial" w:cs="Arial"/>
          <w:sz w:val="24"/>
          <w:szCs w:val="24"/>
        </w:rPr>
      </w:pPr>
    </w:p>
    <w:p w14:paraId="065018A6" w14:textId="3119F3EA" w:rsidR="00D22EAF" w:rsidRDefault="00D22EAF" w:rsidP="00D21AA2">
      <w:pPr>
        <w:rPr>
          <w:rFonts w:ascii="Arial" w:hAnsi="Arial" w:cs="Arial"/>
          <w:sz w:val="24"/>
          <w:szCs w:val="24"/>
        </w:rPr>
      </w:pPr>
    </w:p>
    <w:p w14:paraId="4BAF25C8" w14:textId="19495854" w:rsidR="00795939" w:rsidRDefault="00795939" w:rsidP="00D21AA2">
      <w:pPr>
        <w:rPr>
          <w:rFonts w:ascii="Arial" w:hAnsi="Arial" w:cs="Arial"/>
          <w:sz w:val="24"/>
          <w:szCs w:val="24"/>
        </w:rPr>
      </w:pPr>
    </w:p>
    <w:p w14:paraId="2DCE4CDB" w14:textId="5E674C31" w:rsidR="00795939" w:rsidRDefault="00795939" w:rsidP="00D21AA2">
      <w:pPr>
        <w:rPr>
          <w:rFonts w:ascii="Arial" w:hAnsi="Arial" w:cs="Arial"/>
          <w:sz w:val="24"/>
          <w:szCs w:val="24"/>
        </w:rPr>
      </w:pPr>
    </w:p>
    <w:p w14:paraId="3BE2DD73" w14:textId="095662F7" w:rsidR="00795939" w:rsidRDefault="00795939" w:rsidP="00D21AA2">
      <w:pPr>
        <w:rPr>
          <w:rFonts w:ascii="Arial" w:hAnsi="Arial" w:cs="Arial"/>
          <w:sz w:val="24"/>
          <w:szCs w:val="24"/>
        </w:rPr>
      </w:pPr>
    </w:p>
    <w:p w14:paraId="521F5D92" w14:textId="18557A97" w:rsidR="00795939" w:rsidRDefault="00795939" w:rsidP="00D21AA2">
      <w:pPr>
        <w:rPr>
          <w:rFonts w:ascii="Arial" w:hAnsi="Arial" w:cs="Arial"/>
          <w:sz w:val="24"/>
          <w:szCs w:val="24"/>
        </w:rPr>
      </w:pPr>
    </w:p>
    <w:p w14:paraId="224CB073" w14:textId="7319EB17" w:rsidR="00795939" w:rsidRDefault="00795939" w:rsidP="00D21AA2">
      <w:pPr>
        <w:rPr>
          <w:rFonts w:ascii="Arial" w:hAnsi="Arial" w:cs="Arial"/>
          <w:sz w:val="24"/>
          <w:szCs w:val="24"/>
        </w:rPr>
      </w:pPr>
    </w:p>
    <w:p w14:paraId="445CBDDA" w14:textId="34EC2EA2" w:rsidR="00795939" w:rsidRDefault="00795939" w:rsidP="00D21AA2">
      <w:pPr>
        <w:rPr>
          <w:rFonts w:ascii="Arial" w:hAnsi="Arial" w:cs="Arial"/>
          <w:sz w:val="24"/>
          <w:szCs w:val="24"/>
        </w:rPr>
      </w:pPr>
    </w:p>
    <w:p w14:paraId="63C5DFE8" w14:textId="392BA611" w:rsidR="00795939" w:rsidRDefault="00795939" w:rsidP="00D21AA2">
      <w:pPr>
        <w:rPr>
          <w:rFonts w:ascii="Arial" w:hAnsi="Arial" w:cs="Arial"/>
          <w:sz w:val="24"/>
          <w:szCs w:val="24"/>
        </w:rPr>
      </w:pPr>
    </w:p>
    <w:p w14:paraId="61822287" w14:textId="281DBFF5" w:rsidR="00795939" w:rsidRDefault="00795939" w:rsidP="00D21AA2">
      <w:pPr>
        <w:rPr>
          <w:rFonts w:ascii="Arial" w:hAnsi="Arial" w:cs="Arial"/>
          <w:sz w:val="24"/>
          <w:szCs w:val="24"/>
        </w:rPr>
      </w:pPr>
    </w:p>
    <w:p w14:paraId="1859F0C6" w14:textId="77777777" w:rsidR="00795939" w:rsidRDefault="00795939" w:rsidP="00D21AA2">
      <w:pPr>
        <w:rPr>
          <w:rFonts w:ascii="Arial" w:hAnsi="Arial" w:cs="Arial"/>
          <w:sz w:val="24"/>
          <w:szCs w:val="24"/>
        </w:rPr>
      </w:pPr>
    </w:p>
    <w:p w14:paraId="0907974D" w14:textId="034408B8" w:rsidR="00D22EAF" w:rsidRDefault="00D22EAF" w:rsidP="00D21AA2">
      <w:pPr>
        <w:rPr>
          <w:rFonts w:ascii="Arial" w:hAnsi="Arial" w:cs="Arial"/>
          <w:sz w:val="24"/>
          <w:szCs w:val="24"/>
        </w:rPr>
      </w:pPr>
    </w:p>
    <w:p w14:paraId="3660635E" w14:textId="75B02004" w:rsidR="00D15379" w:rsidRPr="00CF44C3" w:rsidRDefault="001B70FE" w:rsidP="00D80157">
      <w:pPr>
        <w:jc w:val="center"/>
        <w:rPr>
          <w:rFonts w:ascii="Arial" w:hAnsi="Arial" w:cs="Arial"/>
          <w:b/>
          <w:bCs/>
          <w:sz w:val="36"/>
          <w:szCs w:val="36"/>
        </w:rPr>
      </w:pPr>
      <w:r w:rsidRPr="00C0189E">
        <w:rPr>
          <w:rFonts w:ascii="Arial" w:hAnsi="Arial" w:cs="Arial"/>
          <w:b/>
          <w:bCs/>
          <w:sz w:val="36"/>
          <w:szCs w:val="36"/>
        </w:rPr>
        <w:lastRenderedPageBreak/>
        <w:t>Checklist</w:t>
      </w:r>
      <w:r w:rsidR="00D15379" w:rsidRPr="00C0189E">
        <w:rPr>
          <w:rFonts w:ascii="Arial" w:hAnsi="Arial" w:cs="Arial"/>
          <w:b/>
          <w:bCs/>
          <w:sz w:val="36"/>
          <w:szCs w:val="36"/>
        </w:rPr>
        <w:t xml:space="preserve"> for use when</w:t>
      </w:r>
      <w:r w:rsidRPr="00C0189E">
        <w:rPr>
          <w:rFonts w:ascii="Arial" w:hAnsi="Arial" w:cs="Arial"/>
          <w:b/>
          <w:bCs/>
          <w:sz w:val="36"/>
          <w:szCs w:val="36"/>
        </w:rPr>
        <w:t xml:space="preserve"> there are initial concerns about a child</w:t>
      </w:r>
    </w:p>
    <w:tbl>
      <w:tblPr>
        <w:tblStyle w:val="TableGrid"/>
        <w:tblW w:w="0" w:type="auto"/>
        <w:tblLook w:val="04A0" w:firstRow="1" w:lastRow="0" w:firstColumn="1" w:lastColumn="0" w:noHBand="0" w:noVBand="1"/>
      </w:tblPr>
      <w:tblGrid>
        <w:gridCol w:w="3428"/>
        <w:gridCol w:w="820"/>
        <w:gridCol w:w="4768"/>
      </w:tblGrid>
      <w:tr w:rsidR="001B70FE" w:rsidRPr="00355F3B" w14:paraId="27406127" w14:textId="77777777" w:rsidTr="004A05BE">
        <w:tc>
          <w:tcPr>
            <w:tcW w:w="3428" w:type="dxa"/>
          </w:tcPr>
          <w:p w14:paraId="7AB793F7" w14:textId="6A944DF6" w:rsidR="001B70FE" w:rsidRPr="008B73DB" w:rsidRDefault="001B70FE" w:rsidP="008C381F">
            <w:pPr>
              <w:rPr>
                <w:rFonts w:ascii="Arial" w:hAnsi="Arial" w:cs="Arial"/>
                <w:bCs/>
                <w:sz w:val="24"/>
                <w:szCs w:val="24"/>
              </w:rPr>
            </w:pPr>
          </w:p>
        </w:tc>
        <w:tc>
          <w:tcPr>
            <w:tcW w:w="820" w:type="dxa"/>
          </w:tcPr>
          <w:p w14:paraId="6FB45D71" w14:textId="77777777" w:rsidR="001B70FE" w:rsidRPr="00355F3B" w:rsidRDefault="001B70FE" w:rsidP="008C381F">
            <w:pPr>
              <w:rPr>
                <w:rFonts w:ascii="Arial" w:hAnsi="Arial" w:cs="Arial"/>
                <w:b/>
                <w:sz w:val="24"/>
                <w:szCs w:val="24"/>
              </w:rPr>
            </w:pPr>
            <w:r w:rsidRPr="00355F3B">
              <w:rPr>
                <w:rFonts w:ascii="Arial" w:hAnsi="Arial" w:cs="Arial"/>
                <w:b/>
                <w:sz w:val="24"/>
                <w:szCs w:val="24"/>
              </w:rPr>
              <w:t xml:space="preserve">Date </w:t>
            </w:r>
          </w:p>
        </w:tc>
        <w:tc>
          <w:tcPr>
            <w:tcW w:w="4768" w:type="dxa"/>
          </w:tcPr>
          <w:p w14:paraId="7571BBD9" w14:textId="77777777" w:rsidR="001B70FE" w:rsidRPr="00355F3B" w:rsidRDefault="001B70FE" w:rsidP="008C381F">
            <w:pPr>
              <w:rPr>
                <w:rFonts w:ascii="Arial" w:hAnsi="Arial" w:cs="Arial"/>
                <w:b/>
                <w:sz w:val="24"/>
                <w:szCs w:val="24"/>
              </w:rPr>
            </w:pPr>
            <w:r w:rsidRPr="00355F3B">
              <w:rPr>
                <w:rFonts w:ascii="Arial" w:hAnsi="Arial" w:cs="Arial"/>
                <w:b/>
                <w:sz w:val="24"/>
                <w:szCs w:val="24"/>
              </w:rPr>
              <w:t xml:space="preserve">How is this evidenced? </w:t>
            </w:r>
          </w:p>
        </w:tc>
      </w:tr>
      <w:tr w:rsidR="001B70FE" w:rsidRPr="00355F3B" w14:paraId="4EE2ABEF" w14:textId="77777777" w:rsidTr="004A05BE">
        <w:tc>
          <w:tcPr>
            <w:tcW w:w="3428" w:type="dxa"/>
          </w:tcPr>
          <w:p w14:paraId="6BDBEF9B" w14:textId="5BAF6DDB" w:rsidR="001B70FE" w:rsidRPr="00355F3B" w:rsidRDefault="008B73DB" w:rsidP="00AE4E0E">
            <w:pPr>
              <w:numPr>
                <w:ilvl w:val="0"/>
                <w:numId w:val="1"/>
              </w:numPr>
              <w:suppressAutoHyphens/>
              <w:autoSpaceDE w:val="0"/>
              <w:autoSpaceDN w:val="0"/>
              <w:textAlignment w:val="baseline"/>
              <w:rPr>
                <w:rFonts w:ascii="Arial" w:eastAsia="Calibri" w:hAnsi="Arial" w:cs="Arial"/>
                <w:color w:val="000000"/>
                <w:sz w:val="24"/>
                <w:szCs w:val="24"/>
              </w:rPr>
            </w:pPr>
            <w:r w:rsidRPr="008B73DB">
              <w:rPr>
                <w:rFonts w:ascii="Arial" w:hAnsi="Arial" w:cs="Arial"/>
                <w:bCs/>
                <w:sz w:val="24"/>
                <w:szCs w:val="24"/>
              </w:rPr>
              <w:t xml:space="preserve">Have you </w:t>
            </w:r>
            <w:r w:rsidR="00494E34">
              <w:rPr>
                <w:rFonts w:ascii="Arial" w:hAnsi="Arial" w:cs="Arial"/>
                <w:bCs/>
                <w:sz w:val="24"/>
                <w:szCs w:val="24"/>
              </w:rPr>
              <w:t>r</w:t>
            </w:r>
            <w:r w:rsidR="001B70FE" w:rsidRPr="00355F3B">
              <w:rPr>
                <w:rFonts w:ascii="Arial" w:eastAsia="Calibri" w:hAnsi="Arial" w:cs="Arial"/>
                <w:color w:val="000000"/>
                <w:sz w:val="24"/>
                <w:szCs w:val="24"/>
              </w:rPr>
              <w:t>eferred to the EY ID toolkit to explore initial concerns?</w:t>
            </w:r>
          </w:p>
          <w:p w14:paraId="0857781E" w14:textId="77777777" w:rsidR="001B70FE" w:rsidRDefault="004E354B" w:rsidP="00711BF7">
            <w:pPr>
              <w:suppressAutoHyphens/>
              <w:autoSpaceDE w:val="0"/>
              <w:autoSpaceDN w:val="0"/>
              <w:ind w:left="720"/>
              <w:textAlignment w:val="baseline"/>
              <w:rPr>
                <w:rFonts w:ascii="Arial" w:eastAsia="Calibri" w:hAnsi="Arial" w:cs="Arial"/>
                <w:color w:val="000000"/>
                <w:sz w:val="24"/>
                <w:szCs w:val="24"/>
              </w:rPr>
            </w:pPr>
            <w:hyperlink r:id="rId22" w:history="1">
              <w:r>
                <w:rPr>
                  <w:rStyle w:val="Hyperlink"/>
                  <w:rFonts w:ascii="Arial" w:eastAsia="Calibri" w:hAnsi="Arial" w:cs="Arial"/>
                  <w:sz w:val="24"/>
                  <w:szCs w:val="24"/>
                </w:rPr>
                <w:t>Identifying and Supporting Developmental Needs</w:t>
              </w:r>
            </w:hyperlink>
            <w:r w:rsidR="001B70FE" w:rsidRPr="00355F3B">
              <w:rPr>
                <w:rFonts w:ascii="Arial" w:eastAsia="Calibri" w:hAnsi="Arial" w:cs="Arial"/>
                <w:color w:val="000000"/>
                <w:sz w:val="24"/>
                <w:szCs w:val="24"/>
              </w:rPr>
              <w:t xml:space="preserve"> </w:t>
            </w:r>
          </w:p>
          <w:p w14:paraId="6F83F05C" w14:textId="3673E98B" w:rsidR="004A05BE" w:rsidRPr="00355F3B" w:rsidRDefault="004A05BE" w:rsidP="00711BF7">
            <w:pPr>
              <w:suppressAutoHyphens/>
              <w:autoSpaceDE w:val="0"/>
              <w:autoSpaceDN w:val="0"/>
              <w:ind w:left="720"/>
              <w:textAlignment w:val="baseline"/>
              <w:rPr>
                <w:rFonts w:ascii="Arial" w:eastAsia="Calibri" w:hAnsi="Arial" w:cs="Arial"/>
                <w:color w:val="000000"/>
                <w:sz w:val="24"/>
                <w:szCs w:val="24"/>
              </w:rPr>
            </w:pPr>
          </w:p>
        </w:tc>
        <w:tc>
          <w:tcPr>
            <w:tcW w:w="820" w:type="dxa"/>
          </w:tcPr>
          <w:p w14:paraId="33A8FEB8" w14:textId="77777777" w:rsidR="001B70FE" w:rsidRPr="00355F3B" w:rsidRDefault="001B70FE" w:rsidP="008C381F">
            <w:pPr>
              <w:rPr>
                <w:rFonts w:ascii="Arial" w:hAnsi="Arial" w:cs="Arial"/>
                <w:sz w:val="24"/>
                <w:szCs w:val="24"/>
              </w:rPr>
            </w:pPr>
          </w:p>
        </w:tc>
        <w:tc>
          <w:tcPr>
            <w:tcW w:w="4768" w:type="dxa"/>
          </w:tcPr>
          <w:p w14:paraId="7540B813" w14:textId="77777777" w:rsidR="001B70FE" w:rsidRPr="00355F3B" w:rsidRDefault="001B70FE" w:rsidP="008C381F">
            <w:pPr>
              <w:rPr>
                <w:rFonts w:ascii="Arial" w:hAnsi="Arial" w:cs="Arial"/>
                <w:sz w:val="24"/>
                <w:szCs w:val="24"/>
              </w:rPr>
            </w:pPr>
          </w:p>
        </w:tc>
      </w:tr>
      <w:tr w:rsidR="001B70FE" w:rsidRPr="00355F3B" w14:paraId="24556532" w14:textId="77777777" w:rsidTr="004A05BE">
        <w:tc>
          <w:tcPr>
            <w:tcW w:w="3428" w:type="dxa"/>
          </w:tcPr>
          <w:p w14:paraId="68EAD38D" w14:textId="58A7F1D7" w:rsidR="001B70FE" w:rsidRPr="00355F3B" w:rsidRDefault="008B73DB" w:rsidP="00AE4E0E">
            <w:pPr>
              <w:numPr>
                <w:ilvl w:val="0"/>
                <w:numId w:val="1"/>
              </w:numPr>
              <w:suppressAutoHyphens/>
              <w:autoSpaceDE w:val="0"/>
              <w:autoSpaceDN w:val="0"/>
              <w:textAlignment w:val="baseline"/>
              <w:rPr>
                <w:rFonts w:ascii="Arial" w:eastAsia="Calibri" w:hAnsi="Arial" w:cs="Arial"/>
                <w:color w:val="000000"/>
                <w:sz w:val="24"/>
                <w:szCs w:val="24"/>
              </w:rPr>
            </w:pPr>
            <w:r w:rsidRPr="008B73DB">
              <w:rPr>
                <w:rFonts w:ascii="Arial" w:hAnsi="Arial" w:cs="Arial"/>
                <w:bCs/>
                <w:sz w:val="24"/>
                <w:szCs w:val="24"/>
              </w:rPr>
              <w:t xml:space="preserve">Have you </w:t>
            </w:r>
            <w:r w:rsidR="00306988">
              <w:rPr>
                <w:rFonts w:ascii="Arial" w:hAnsi="Arial" w:cs="Arial"/>
                <w:bCs/>
                <w:sz w:val="24"/>
                <w:szCs w:val="24"/>
              </w:rPr>
              <w:t>re</w:t>
            </w:r>
            <w:r w:rsidR="001B70FE" w:rsidRPr="00355F3B">
              <w:rPr>
                <w:rFonts w:ascii="Arial" w:eastAsia="Calibri" w:hAnsi="Arial" w:cs="Arial"/>
                <w:color w:val="000000"/>
                <w:sz w:val="24"/>
                <w:szCs w:val="24"/>
              </w:rPr>
              <w:t xml:space="preserve">ferred to section </w:t>
            </w:r>
            <w:r w:rsidR="00711BF7">
              <w:rPr>
                <w:rFonts w:ascii="Arial" w:eastAsia="Calibri" w:hAnsi="Arial" w:cs="Arial"/>
                <w:color w:val="000000"/>
                <w:sz w:val="24"/>
                <w:szCs w:val="24"/>
              </w:rPr>
              <w:t>1</w:t>
            </w:r>
            <w:r w:rsidR="001B70FE" w:rsidRPr="00355F3B">
              <w:rPr>
                <w:rFonts w:ascii="Arial" w:eastAsia="Calibri" w:hAnsi="Arial" w:cs="Arial"/>
                <w:color w:val="000000"/>
                <w:sz w:val="24"/>
                <w:szCs w:val="24"/>
              </w:rPr>
              <w:t xml:space="preserve"> of this document (broad expectations of all settings</w:t>
            </w:r>
            <w:r w:rsidR="00711BF7">
              <w:rPr>
                <w:rFonts w:ascii="Arial" w:eastAsia="Calibri" w:hAnsi="Arial" w:cs="Arial"/>
                <w:color w:val="000000"/>
                <w:sz w:val="24"/>
                <w:szCs w:val="24"/>
              </w:rPr>
              <w:t>)</w:t>
            </w:r>
            <w:r w:rsidR="001B70FE" w:rsidRPr="00355F3B">
              <w:rPr>
                <w:rFonts w:ascii="Arial" w:eastAsia="Calibri" w:hAnsi="Arial" w:cs="Arial"/>
                <w:color w:val="000000"/>
                <w:sz w:val="24"/>
                <w:szCs w:val="24"/>
              </w:rPr>
              <w:t xml:space="preserve"> to ensure high-quality inclusive practice</w:t>
            </w:r>
            <w:r w:rsidR="00D561E9">
              <w:rPr>
                <w:rFonts w:ascii="Arial" w:eastAsia="Calibri" w:hAnsi="Arial" w:cs="Arial"/>
                <w:color w:val="000000"/>
                <w:sz w:val="24"/>
                <w:szCs w:val="24"/>
              </w:rPr>
              <w:t>?</w:t>
            </w:r>
          </w:p>
          <w:p w14:paraId="13C2BF5D" w14:textId="77777777" w:rsidR="001B70FE" w:rsidRPr="00355F3B" w:rsidRDefault="001B70FE" w:rsidP="001B5318">
            <w:pPr>
              <w:suppressAutoHyphens/>
              <w:autoSpaceDE w:val="0"/>
              <w:autoSpaceDN w:val="0"/>
              <w:ind w:left="720"/>
              <w:textAlignment w:val="baseline"/>
              <w:rPr>
                <w:rFonts w:ascii="Arial" w:eastAsia="Calibri" w:hAnsi="Arial" w:cs="Arial"/>
                <w:color w:val="000000"/>
                <w:sz w:val="24"/>
                <w:szCs w:val="24"/>
              </w:rPr>
            </w:pPr>
          </w:p>
        </w:tc>
        <w:tc>
          <w:tcPr>
            <w:tcW w:w="820" w:type="dxa"/>
          </w:tcPr>
          <w:p w14:paraId="3133FEEB" w14:textId="77777777" w:rsidR="001B70FE" w:rsidRPr="00355F3B" w:rsidRDefault="001B70FE" w:rsidP="008C381F">
            <w:pPr>
              <w:rPr>
                <w:rFonts w:ascii="Arial" w:hAnsi="Arial" w:cs="Arial"/>
                <w:sz w:val="24"/>
                <w:szCs w:val="24"/>
              </w:rPr>
            </w:pPr>
          </w:p>
        </w:tc>
        <w:tc>
          <w:tcPr>
            <w:tcW w:w="4768" w:type="dxa"/>
          </w:tcPr>
          <w:p w14:paraId="32C756B0" w14:textId="77777777" w:rsidR="001B70FE" w:rsidRPr="00355F3B" w:rsidRDefault="001B70FE" w:rsidP="008C381F">
            <w:pPr>
              <w:rPr>
                <w:rFonts w:ascii="Arial" w:hAnsi="Arial" w:cs="Arial"/>
                <w:sz w:val="24"/>
                <w:szCs w:val="24"/>
              </w:rPr>
            </w:pPr>
          </w:p>
        </w:tc>
      </w:tr>
      <w:tr w:rsidR="00D01392" w:rsidRPr="00355F3B" w14:paraId="1706DDBD" w14:textId="77777777" w:rsidTr="00E247E8">
        <w:tc>
          <w:tcPr>
            <w:tcW w:w="3428" w:type="dxa"/>
          </w:tcPr>
          <w:p w14:paraId="1A4B8FAE" w14:textId="77777777" w:rsidR="00D01392" w:rsidRDefault="00D01392" w:rsidP="00E247E8">
            <w:pPr>
              <w:numPr>
                <w:ilvl w:val="0"/>
                <w:numId w:val="1"/>
              </w:numPr>
              <w:suppressAutoHyphens/>
              <w:autoSpaceDE w:val="0"/>
              <w:autoSpaceDN w:val="0"/>
              <w:textAlignment w:val="baseline"/>
              <w:rPr>
                <w:rFonts w:ascii="Arial" w:eastAsia="Calibri" w:hAnsi="Arial" w:cs="Arial"/>
                <w:color w:val="000000"/>
                <w:sz w:val="24"/>
                <w:szCs w:val="24"/>
              </w:rPr>
            </w:pPr>
            <w:r w:rsidRPr="008B73DB">
              <w:rPr>
                <w:rFonts w:ascii="Arial" w:hAnsi="Arial" w:cs="Arial"/>
                <w:bCs/>
                <w:sz w:val="24"/>
                <w:szCs w:val="24"/>
              </w:rPr>
              <w:t xml:space="preserve">Have you </w:t>
            </w:r>
            <w:r>
              <w:rPr>
                <w:rFonts w:ascii="Arial" w:hAnsi="Arial" w:cs="Arial"/>
                <w:bCs/>
                <w:sz w:val="24"/>
                <w:szCs w:val="24"/>
              </w:rPr>
              <w:t>ob</w:t>
            </w:r>
            <w:r w:rsidRPr="00355F3B">
              <w:rPr>
                <w:rFonts w:ascii="Arial" w:eastAsia="Calibri" w:hAnsi="Arial" w:cs="Arial"/>
                <w:color w:val="000000"/>
                <w:sz w:val="24"/>
                <w:szCs w:val="24"/>
              </w:rPr>
              <w:t xml:space="preserve">served the child’s responses to the range of learning opportunities in the setting, including experiences the child avoids? </w:t>
            </w:r>
          </w:p>
          <w:p w14:paraId="5FD3D1F6" w14:textId="77777777" w:rsidR="00D01392" w:rsidRPr="00355F3B" w:rsidRDefault="00D01392" w:rsidP="00E247E8">
            <w:pPr>
              <w:suppressAutoHyphens/>
              <w:autoSpaceDE w:val="0"/>
              <w:autoSpaceDN w:val="0"/>
              <w:ind w:left="720"/>
              <w:textAlignment w:val="baseline"/>
              <w:rPr>
                <w:rFonts w:ascii="Arial" w:eastAsia="Calibri" w:hAnsi="Arial" w:cs="Arial"/>
                <w:color w:val="000000"/>
                <w:sz w:val="24"/>
                <w:szCs w:val="24"/>
              </w:rPr>
            </w:pPr>
          </w:p>
        </w:tc>
        <w:tc>
          <w:tcPr>
            <w:tcW w:w="820" w:type="dxa"/>
          </w:tcPr>
          <w:p w14:paraId="5C2ABCB5" w14:textId="77777777" w:rsidR="00D01392" w:rsidRPr="00355F3B" w:rsidRDefault="00D01392" w:rsidP="00E247E8">
            <w:pPr>
              <w:rPr>
                <w:rFonts w:ascii="Arial" w:hAnsi="Arial" w:cs="Arial"/>
                <w:sz w:val="24"/>
                <w:szCs w:val="24"/>
              </w:rPr>
            </w:pPr>
          </w:p>
        </w:tc>
        <w:tc>
          <w:tcPr>
            <w:tcW w:w="4768" w:type="dxa"/>
          </w:tcPr>
          <w:p w14:paraId="6E964CA2" w14:textId="77777777" w:rsidR="00D01392" w:rsidRPr="00355F3B" w:rsidRDefault="00D01392" w:rsidP="00E247E8">
            <w:pPr>
              <w:rPr>
                <w:rFonts w:ascii="Arial" w:hAnsi="Arial" w:cs="Arial"/>
                <w:sz w:val="24"/>
                <w:szCs w:val="24"/>
              </w:rPr>
            </w:pPr>
          </w:p>
        </w:tc>
      </w:tr>
      <w:tr w:rsidR="004A05BE" w:rsidRPr="00355F3B" w14:paraId="30EFF872" w14:textId="77777777" w:rsidTr="004A05BE">
        <w:tc>
          <w:tcPr>
            <w:tcW w:w="3428" w:type="dxa"/>
          </w:tcPr>
          <w:p w14:paraId="26703206" w14:textId="77777777" w:rsidR="004A05BE" w:rsidRPr="004A05BE" w:rsidRDefault="004A05BE" w:rsidP="004A05BE">
            <w:pPr>
              <w:numPr>
                <w:ilvl w:val="0"/>
                <w:numId w:val="1"/>
              </w:numPr>
              <w:suppressAutoHyphens/>
              <w:autoSpaceDE w:val="0"/>
              <w:autoSpaceDN w:val="0"/>
              <w:textAlignment w:val="baseline"/>
              <w:rPr>
                <w:rFonts w:ascii="Arial" w:hAnsi="Arial" w:cs="Arial"/>
                <w:bCs/>
                <w:sz w:val="24"/>
                <w:szCs w:val="24"/>
              </w:rPr>
            </w:pPr>
            <w:r w:rsidRPr="008B73DB">
              <w:rPr>
                <w:rFonts w:ascii="Arial" w:hAnsi="Arial" w:cs="Arial"/>
                <w:bCs/>
                <w:sz w:val="24"/>
                <w:szCs w:val="24"/>
              </w:rPr>
              <w:t>Have you</w:t>
            </w:r>
            <w:r>
              <w:rPr>
                <w:rFonts w:ascii="Arial" w:hAnsi="Arial" w:cs="Arial"/>
                <w:bCs/>
                <w:sz w:val="24"/>
                <w:szCs w:val="24"/>
              </w:rPr>
              <w:t xml:space="preserve"> di</w:t>
            </w:r>
            <w:r w:rsidRPr="00355F3B">
              <w:rPr>
                <w:rFonts w:ascii="Arial" w:eastAsia="Calibri" w:hAnsi="Arial" w:cs="Arial"/>
                <w:color w:val="000000"/>
                <w:sz w:val="24"/>
                <w:szCs w:val="24"/>
              </w:rPr>
              <w:t>scussed the child’s development with parents/carers including their child’s development observations at home?</w:t>
            </w:r>
          </w:p>
          <w:p w14:paraId="5C5D915D" w14:textId="53EB6A61" w:rsidR="004A05BE" w:rsidRPr="008B73DB" w:rsidRDefault="004A05BE" w:rsidP="004A05BE">
            <w:pPr>
              <w:suppressAutoHyphens/>
              <w:autoSpaceDE w:val="0"/>
              <w:autoSpaceDN w:val="0"/>
              <w:ind w:left="720"/>
              <w:textAlignment w:val="baseline"/>
              <w:rPr>
                <w:rFonts w:ascii="Arial" w:hAnsi="Arial" w:cs="Arial"/>
                <w:bCs/>
                <w:sz w:val="24"/>
                <w:szCs w:val="24"/>
              </w:rPr>
            </w:pPr>
          </w:p>
        </w:tc>
        <w:tc>
          <w:tcPr>
            <w:tcW w:w="820" w:type="dxa"/>
          </w:tcPr>
          <w:p w14:paraId="0C9E88B0" w14:textId="77777777" w:rsidR="004A05BE" w:rsidRPr="00355F3B" w:rsidRDefault="004A05BE" w:rsidP="004A05BE">
            <w:pPr>
              <w:rPr>
                <w:rFonts w:ascii="Arial" w:hAnsi="Arial" w:cs="Arial"/>
                <w:sz w:val="24"/>
                <w:szCs w:val="24"/>
              </w:rPr>
            </w:pPr>
          </w:p>
        </w:tc>
        <w:tc>
          <w:tcPr>
            <w:tcW w:w="4768" w:type="dxa"/>
          </w:tcPr>
          <w:p w14:paraId="38EE81A2" w14:textId="77777777" w:rsidR="004A05BE" w:rsidRPr="00355F3B" w:rsidRDefault="004A05BE" w:rsidP="004A05BE">
            <w:pPr>
              <w:rPr>
                <w:rFonts w:ascii="Arial" w:hAnsi="Arial" w:cs="Arial"/>
                <w:sz w:val="24"/>
                <w:szCs w:val="24"/>
              </w:rPr>
            </w:pPr>
          </w:p>
        </w:tc>
      </w:tr>
      <w:tr w:rsidR="001B70FE" w:rsidRPr="00355F3B" w14:paraId="3F129494" w14:textId="77777777" w:rsidTr="004A05BE">
        <w:tc>
          <w:tcPr>
            <w:tcW w:w="3428" w:type="dxa"/>
          </w:tcPr>
          <w:p w14:paraId="7B17FF09" w14:textId="5C317AE7" w:rsidR="001B70FE" w:rsidRPr="00355F3B" w:rsidRDefault="008B73DB" w:rsidP="00AE4E0E">
            <w:pPr>
              <w:numPr>
                <w:ilvl w:val="0"/>
                <w:numId w:val="1"/>
              </w:numPr>
              <w:suppressAutoHyphens/>
              <w:autoSpaceDE w:val="0"/>
              <w:autoSpaceDN w:val="0"/>
              <w:textAlignment w:val="baseline"/>
              <w:rPr>
                <w:rFonts w:ascii="Arial" w:eastAsia="Calibri" w:hAnsi="Arial" w:cs="Arial"/>
                <w:color w:val="000000"/>
                <w:sz w:val="24"/>
                <w:szCs w:val="24"/>
              </w:rPr>
            </w:pPr>
            <w:r w:rsidRPr="008B73DB">
              <w:rPr>
                <w:rFonts w:ascii="Arial" w:hAnsi="Arial" w:cs="Arial"/>
                <w:bCs/>
                <w:sz w:val="24"/>
                <w:szCs w:val="24"/>
              </w:rPr>
              <w:t xml:space="preserve">Have you </w:t>
            </w:r>
            <w:r w:rsidR="00306988">
              <w:rPr>
                <w:rFonts w:ascii="Arial" w:hAnsi="Arial" w:cs="Arial"/>
                <w:bCs/>
                <w:sz w:val="24"/>
                <w:szCs w:val="24"/>
              </w:rPr>
              <w:t>e</w:t>
            </w:r>
            <w:r>
              <w:rPr>
                <w:rFonts w:ascii="Arial" w:hAnsi="Arial" w:cs="Arial"/>
                <w:bCs/>
                <w:sz w:val="24"/>
                <w:szCs w:val="24"/>
              </w:rPr>
              <w:t xml:space="preserve">nsured </w:t>
            </w:r>
            <w:r w:rsidR="001B70FE" w:rsidRPr="00355F3B">
              <w:rPr>
                <w:rFonts w:ascii="Arial" w:eastAsia="Calibri" w:hAnsi="Arial" w:cs="Arial"/>
                <w:color w:val="000000"/>
                <w:sz w:val="24"/>
                <w:szCs w:val="24"/>
              </w:rPr>
              <w:t>that staff interactions support the child’s needs?</w:t>
            </w:r>
          </w:p>
          <w:p w14:paraId="2C835847" w14:textId="77777777" w:rsidR="001B70FE" w:rsidRPr="00355F3B" w:rsidRDefault="001B70FE" w:rsidP="001B5318">
            <w:pPr>
              <w:suppressAutoHyphens/>
              <w:autoSpaceDE w:val="0"/>
              <w:autoSpaceDN w:val="0"/>
              <w:ind w:left="360"/>
              <w:textAlignment w:val="baseline"/>
              <w:rPr>
                <w:rFonts w:ascii="Arial" w:eastAsia="Calibri" w:hAnsi="Arial" w:cs="Arial"/>
                <w:color w:val="000000"/>
                <w:sz w:val="24"/>
                <w:szCs w:val="24"/>
              </w:rPr>
            </w:pPr>
          </w:p>
        </w:tc>
        <w:tc>
          <w:tcPr>
            <w:tcW w:w="820" w:type="dxa"/>
          </w:tcPr>
          <w:p w14:paraId="45DE6586" w14:textId="77777777" w:rsidR="001B70FE" w:rsidRPr="00355F3B" w:rsidRDefault="001B70FE" w:rsidP="008C381F">
            <w:pPr>
              <w:rPr>
                <w:rFonts w:ascii="Arial" w:hAnsi="Arial" w:cs="Arial"/>
                <w:sz w:val="24"/>
                <w:szCs w:val="24"/>
              </w:rPr>
            </w:pPr>
          </w:p>
        </w:tc>
        <w:tc>
          <w:tcPr>
            <w:tcW w:w="4768" w:type="dxa"/>
          </w:tcPr>
          <w:p w14:paraId="7FE99553" w14:textId="77777777" w:rsidR="001B70FE" w:rsidRPr="00355F3B" w:rsidRDefault="001B70FE" w:rsidP="008C381F">
            <w:pPr>
              <w:rPr>
                <w:rFonts w:ascii="Arial" w:hAnsi="Arial" w:cs="Arial"/>
                <w:sz w:val="24"/>
                <w:szCs w:val="24"/>
              </w:rPr>
            </w:pPr>
          </w:p>
        </w:tc>
      </w:tr>
      <w:tr w:rsidR="004A05BE" w:rsidRPr="00355F3B" w14:paraId="6BACC165" w14:textId="77777777" w:rsidTr="004A05BE">
        <w:tc>
          <w:tcPr>
            <w:tcW w:w="3428" w:type="dxa"/>
          </w:tcPr>
          <w:p w14:paraId="7260F89B" w14:textId="77777777" w:rsidR="004A05BE" w:rsidRDefault="004A05BE" w:rsidP="00AE4E0E">
            <w:pPr>
              <w:numPr>
                <w:ilvl w:val="0"/>
                <w:numId w:val="1"/>
              </w:numPr>
              <w:suppressAutoHyphens/>
              <w:autoSpaceDE w:val="0"/>
              <w:autoSpaceDN w:val="0"/>
              <w:textAlignment w:val="baseline"/>
              <w:rPr>
                <w:rFonts w:ascii="Arial" w:hAnsi="Arial" w:cs="Arial"/>
                <w:bCs/>
                <w:sz w:val="24"/>
                <w:szCs w:val="24"/>
              </w:rPr>
            </w:pPr>
            <w:r>
              <w:rPr>
                <w:rFonts w:ascii="Arial" w:hAnsi="Arial" w:cs="Arial"/>
                <w:bCs/>
                <w:sz w:val="24"/>
                <w:szCs w:val="24"/>
              </w:rPr>
              <w:t>Have you made reasonable adjustments to the environment in the setting to support the child’s needs?</w:t>
            </w:r>
          </w:p>
          <w:p w14:paraId="23AA7909" w14:textId="079D415C" w:rsidR="004A05BE" w:rsidRPr="008B73DB" w:rsidRDefault="004A05BE" w:rsidP="004A05BE">
            <w:pPr>
              <w:suppressAutoHyphens/>
              <w:autoSpaceDE w:val="0"/>
              <w:autoSpaceDN w:val="0"/>
              <w:ind w:left="720"/>
              <w:textAlignment w:val="baseline"/>
              <w:rPr>
                <w:rFonts w:ascii="Arial" w:hAnsi="Arial" w:cs="Arial"/>
                <w:bCs/>
                <w:sz w:val="24"/>
                <w:szCs w:val="24"/>
              </w:rPr>
            </w:pPr>
          </w:p>
        </w:tc>
        <w:tc>
          <w:tcPr>
            <w:tcW w:w="820" w:type="dxa"/>
          </w:tcPr>
          <w:p w14:paraId="5DF2148D" w14:textId="77777777" w:rsidR="004A05BE" w:rsidRPr="00355F3B" w:rsidRDefault="004A05BE" w:rsidP="008C381F">
            <w:pPr>
              <w:rPr>
                <w:rFonts w:ascii="Arial" w:hAnsi="Arial" w:cs="Arial"/>
                <w:sz w:val="24"/>
                <w:szCs w:val="24"/>
              </w:rPr>
            </w:pPr>
          </w:p>
        </w:tc>
        <w:tc>
          <w:tcPr>
            <w:tcW w:w="4768" w:type="dxa"/>
          </w:tcPr>
          <w:p w14:paraId="2B0B4D99" w14:textId="77777777" w:rsidR="004A05BE" w:rsidRPr="00355F3B" w:rsidRDefault="004A05BE" w:rsidP="008C381F">
            <w:pPr>
              <w:rPr>
                <w:rFonts w:ascii="Arial" w:hAnsi="Arial" w:cs="Arial"/>
                <w:sz w:val="24"/>
                <w:szCs w:val="24"/>
              </w:rPr>
            </w:pPr>
          </w:p>
        </w:tc>
      </w:tr>
      <w:tr w:rsidR="001B70FE" w:rsidRPr="00355F3B" w14:paraId="019445F8" w14:textId="77777777" w:rsidTr="004A05BE">
        <w:tc>
          <w:tcPr>
            <w:tcW w:w="3428" w:type="dxa"/>
          </w:tcPr>
          <w:p w14:paraId="46DABC52" w14:textId="6C2F6F4D" w:rsidR="001B70FE" w:rsidRPr="00355F3B" w:rsidRDefault="008B73DB" w:rsidP="00AE4E0E">
            <w:pPr>
              <w:numPr>
                <w:ilvl w:val="0"/>
                <w:numId w:val="1"/>
              </w:numPr>
              <w:suppressAutoHyphens/>
              <w:autoSpaceDE w:val="0"/>
              <w:autoSpaceDN w:val="0"/>
              <w:textAlignment w:val="baseline"/>
              <w:rPr>
                <w:rFonts w:ascii="Arial" w:eastAsia="Calibri" w:hAnsi="Arial" w:cs="Arial"/>
                <w:color w:val="000000"/>
                <w:sz w:val="24"/>
                <w:szCs w:val="24"/>
              </w:rPr>
            </w:pPr>
            <w:r w:rsidRPr="008B73DB">
              <w:rPr>
                <w:rFonts w:ascii="Arial" w:hAnsi="Arial" w:cs="Arial"/>
                <w:bCs/>
                <w:sz w:val="24"/>
                <w:szCs w:val="24"/>
              </w:rPr>
              <w:t xml:space="preserve">Have you </w:t>
            </w:r>
            <w:r w:rsidR="00306988">
              <w:rPr>
                <w:rFonts w:ascii="Arial" w:hAnsi="Arial" w:cs="Arial"/>
                <w:bCs/>
                <w:sz w:val="24"/>
                <w:szCs w:val="24"/>
              </w:rPr>
              <w:t>en</w:t>
            </w:r>
            <w:r w:rsidR="001B70FE" w:rsidRPr="00355F3B">
              <w:rPr>
                <w:rFonts w:ascii="Arial" w:eastAsia="Calibri" w:hAnsi="Arial" w:cs="Arial"/>
                <w:color w:val="000000"/>
                <w:sz w:val="24"/>
                <w:szCs w:val="24"/>
              </w:rPr>
              <w:t xml:space="preserve">sured learning opportunities are accessible and </w:t>
            </w:r>
            <w:r w:rsidR="001B70FE" w:rsidRPr="00355F3B">
              <w:rPr>
                <w:rFonts w:ascii="Arial" w:eastAsia="Calibri" w:hAnsi="Arial" w:cs="Arial"/>
                <w:color w:val="000000"/>
                <w:sz w:val="24"/>
                <w:szCs w:val="24"/>
              </w:rPr>
              <w:lastRenderedPageBreak/>
              <w:t>meet the needs and interests of the child?</w:t>
            </w:r>
          </w:p>
          <w:p w14:paraId="5077655D" w14:textId="77777777" w:rsidR="001B70FE" w:rsidRPr="00355F3B" w:rsidRDefault="001B70FE" w:rsidP="001B5318">
            <w:pPr>
              <w:suppressAutoHyphens/>
              <w:autoSpaceDE w:val="0"/>
              <w:autoSpaceDN w:val="0"/>
              <w:ind w:left="360"/>
              <w:textAlignment w:val="baseline"/>
              <w:rPr>
                <w:rFonts w:ascii="Arial" w:eastAsia="Calibri" w:hAnsi="Arial" w:cs="Arial"/>
                <w:color w:val="000000"/>
                <w:sz w:val="24"/>
                <w:szCs w:val="24"/>
              </w:rPr>
            </w:pPr>
          </w:p>
        </w:tc>
        <w:tc>
          <w:tcPr>
            <w:tcW w:w="820" w:type="dxa"/>
          </w:tcPr>
          <w:p w14:paraId="0F7876E2" w14:textId="77777777" w:rsidR="001B70FE" w:rsidRPr="00355F3B" w:rsidRDefault="001B70FE" w:rsidP="008C381F">
            <w:pPr>
              <w:rPr>
                <w:rFonts w:ascii="Arial" w:hAnsi="Arial" w:cs="Arial"/>
                <w:sz w:val="24"/>
                <w:szCs w:val="24"/>
              </w:rPr>
            </w:pPr>
          </w:p>
        </w:tc>
        <w:tc>
          <w:tcPr>
            <w:tcW w:w="4768" w:type="dxa"/>
          </w:tcPr>
          <w:p w14:paraId="1B756444" w14:textId="77777777" w:rsidR="001B70FE" w:rsidRPr="00355F3B" w:rsidRDefault="001B70FE" w:rsidP="008C381F">
            <w:pPr>
              <w:rPr>
                <w:rFonts w:ascii="Arial" w:hAnsi="Arial" w:cs="Arial"/>
                <w:sz w:val="24"/>
                <w:szCs w:val="24"/>
              </w:rPr>
            </w:pPr>
          </w:p>
        </w:tc>
      </w:tr>
      <w:tr w:rsidR="001B70FE" w:rsidRPr="00355F3B" w14:paraId="4A086817" w14:textId="77777777" w:rsidTr="00C20B1C">
        <w:trPr>
          <w:trHeight w:val="1282"/>
        </w:trPr>
        <w:tc>
          <w:tcPr>
            <w:tcW w:w="3428" w:type="dxa"/>
          </w:tcPr>
          <w:p w14:paraId="304CF697" w14:textId="3E48C817" w:rsidR="001B70FE" w:rsidRPr="00355F3B" w:rsidRDefault="008B73DB" w:rsidP="00AE4E0E">
            <w:pPr>
              <w:numPr>
                <w:ilvl w:val="0"/>
                <w:numId w:val="1"/>
              </w:numPr>
              <w:suppressAutoHyphens/>
              <w:autoSpaceDE w:val="0"/>
              <w:autoSpaceDN w:val="0"/>
              <w:textAlignment w:val="baseline"/>
              <w:rPr>
                <w:rFonts w:ascii="Arial" w:eastAsia="Calibri" w:hAnsi="Arial" w:cs="Arial"/>
                <w:color w:val="000000"/>
                <w:sz w:val="24"/>
                <w:szCs w:val="24"/>
              </w:rPr>
            </w:pPr>
            <w:r w:rsidRPr="008B73DB">
              <w:rPr>
                <w:rFonts w:ascii="Arial" w:hAnsi="Arial" w:cs="Arial"/>
                <w:bCs/>
                <w:sz w:val="24"/>
                <w:szCs w:val="24"/>
              </w:rPr>
              <w:t xml:space="preserve">Have you </w:t>
            </w:r>
            <w:r w:rsidR="00306988">
              <w:rPr>
                <w:rFonts w:ascii="Arial" w:hAnsi="Arial" w:cs="Arial"/>
                <w:bCs/>
                <w:sz w:val="24"/>
                <w:szCs w:val="24"/>
              </w:rPr>
              <w:t>ad</w:t>
            </w:r>
            <w:r w:rsidR="001B70FE" w:rsidRPr="00355F3B">
              <w:rPr>
                <w:rFonts w:ascii="Arial" w:eastAsia="Calibri" w:hAnsi="Arial" w:cs="Arial"/>
                <w:color w:val="000000"/>
                <w:sz w:val="24"/>
                <w:szCs w:val="24"/>
              </w:rPr>
              <w:t>justed the organisation of the day to support the needs of the child?</w:t>
            </w:r>
          </w:p>
          <w:p w14:paraId="7EB9F54E" w14:textId="77777777" w:rsidR="001B70FE" w:rsidRPr="00355F3B" w:rsidRDefault="001B70FE" w:rsidP="001B5318">
            <w:pPr>
              <w:suppressAutoHyphens/>
              <w:autoSpaceDE w:val="0"/>
              <w:autoSpaceDN w:val="0"/>
              <w:ind w:left="720"/>
              <w:textAlignment w:val="baseline"/>
              <w:rPr>
                <w:rFonts w:ascii="Arial" w:eastAsia="Calibri" w:hAnsi="Arial" w:cs="Arial"/>
                <w:color w:val="000000"/>
                <w:sz w:val="24"/>
                <w:szCs w:val="24"/>
              </w:rPr>
            </w:pPr>
          </w:p>
        </w:tc>
        <w:tc>
          <w:tcPr>
            <w:tcW w:w="820" w:type="dxa"/>
          </w:tcPr>
          <w:p w14:paraId="3F04B64C" w14:textId="77777777" w:rsidR="001B70FE" w:rsidRPr="00355F3B" w:rsidRDefault="001B70FE" w:rsidP="008C381F">
            <w:pPr>
              <w:rPr>
                <w:rFonts w:ascii="Arial" w:hAnsi="Arial" w:cs="Arial"/>
                <w:sz w:val="24"/>
                <w:szCs w:val="24"/>
              </w:rPr>
            </w:pPr>
          </w:p>
        </w:tc>
        <w:tc>
          <w:tcPr>
            <w:tcW w:w="4768" w:type="dxa"/>
          </w:tcPr>
          <w:p w14:paraId="32D254B5" w14:textId="77777777" w:rsidR="001B70FE" w:rsidRPr="00355F3B" w:rsidRDefault="001B70FE" w:rsidP="008C381F">
            <w:pPr>
              <w:rPr>
                <w:rFonts w:ascii="Arial" w:hAnsi="Arial" w:cs="Arial"/>
                <w:sz w:val="24"/>
                <w:szCs w:val="24"/>
              </w:rPr>
            </w:pPr>
          </w:p>
        </w:tc>
      </w:tr>
      <w:tr w:rsidR="001B70FE" w:rsidRPr="00355F3B" w14:paraId="179DEDD3" w14:textId="77777777" w:rsidTr="004A05BE">
        <w:tc>
          <w:tcPr>
            <w:tcW w:w="3428" w:type="dxa"/>
          </w:tcPr>
          <w:p w14:paraId="6E1ED893" w14:textId="24974791" w:rsidR="001B70FE" w:rsidRPr="00355F3B" w:rsidRDefault="008B73DB" w:rsidP="00AE4E0E">
            <w:pPr>
              <w:numPr>
                <w:ilvl w:val="0"/>
                <w:numId w:val="1"/>
              </w:numPr>
              <w:suppressAutoHyphens/>
              <w:autoSpaceDE w:val="0"/>
              <w:autoSpaceDN w:val="0"/>
              <w:textAlignment w:val="baseline"/>
              <w:rPr>
                <w:rFonts w:ascii="Arial" w:eastAsia="Calibri" w:hAnsi="Arial" w:cs="Arial"/>
                <w:color w:val="000000"/>
                <w:sz w:val="24"/>
                <w:szCs w:val="24"/>
              </w:rPr>
            </w:pPr>
            <w:r w:rsidRPr="008B73DB">
              <w:rPr>
                <w:rFonts w:ascii="Arial" w:hAnsi="Arial" w:cs="Arial"/>
                <w:bCs/>
                <w:sz w:val="24"/>
                <w:szCs w:val="24"/>
              </w:rPr>
              <w:t xml:space="preserve">Have you </w:t>
            </w:r>
            <w:r w:rsidR="00306988">
              <w:rPr>
                <w:rFonts w:ascii="Arial" w:hAnsi="Arial" w:cs="Arial"/>
                <w:bCs/>
                <w:sz w:val="24"/>
                <w:szCs w:val="24"/>
              </w:rPr>
              <w:t>gi</w:t>
            </w:r>
            <w:r w:rsidR="001B70FE" w:rsidRPr="00355F3B">
              <w:rPr>
                <w:rFonts w:ascii="Arial" w:eastAsia="Calibri" w:hAnsi="Arial" w:cs="Arial"/>
                <w:color w:val="000000"/>
                <w:sz w:val="24"/>
                <w:szCs w:val="24"/>
              </w:rPr>
              <w:t xml:space="preserve">ven opportunities for the child to develop their own independence? </w:t>
            </w:r>
          </w:p>
          <w:p w14:paraId="08D18619" w14:textId="77777777" w:rsidR="001B70FE" w:rsidRPr="00355F3B" w:rsidRDefault="001B70FE" w:rsidP="001B5318">
            <w:pPr>
              <w:suppressAutoHyphens/>
              <w:autoSpaceDE w:val="0"/>
              <w:autoSpaceDN w:val="0"/>
              <w:textAlignment w:val="baseline"/>
              <w:rPr>
                <w:rFonts w:ascii="Arial" w:eastAsia="Calibri" w:hAnsi="Arial" w:cs="Arial"/>
                <w:color w:val="000000"/>
                <w:sz w:val="24"/>
                <w:szCs w:val="24"/>
              </w:rPr>
            </w:pPr>
          </w:p>
        </w:tc>
        <w:tc>
          <w:tcPr>
            <w:tcW w:w="820" w:type="dxa"/>
          </w:tcPr>
          <w:p w14:paraId="691220C8" w14:textId="77777777" w:rsidR="001B70FE" w:rsidRPr="00355F3B" w:rsidRDefault="001B70FE" w:rsidP="008C381F">
            <w:pPr>
              <w:rPr>
                <w:rFonts w:ascii="Arial" w:hAnsi="Arial" w:cs="Arial"/>
                <w:sz w:val="24"/>
                <w:szCs w:val="24"/>
              </w:rPr>
            </w:pPr>
          </w:p>
        </w:tc>
        <w:tc>
          <w:tcPr>
            <w:tcW w:w="4768" w:type="dxa"/>
          </w:tcPr>
          <w:p w14:paraId="77807F3B" w14:textId="77777777" w:rsidR="001B70FE" w:rsidRPr="00355F3B" w:rsidRDefault="001B70FE" w:rsidP="008C381F">
            <w:pPr>
              <w:rPr>
                <w:rFonts w:ascii="Arial" w:hAnsi="Arial" w:cs="Arial"/>
                <w:sz w:val="24"/>
                <w:szCs w:val="24"/>
              </w:rPr>
            </w:pPr>
          </w:p>
        </w:tc>
      </w:tr>
      <w:tr w:rsidR="001B70FE" w:rsidRPr="00355F3B" w14:paraId="202800E8" w14:textId="77777777" w:rsidTr="004A05BE">
        <w:trPr>
          <w:trHeight w:val="1092"/>
        </w:trPr>
        <w:tc>
          <w:tcPr>
            <w:tcW w:w="3428" w:type="dxa"/>
          </w:tcPr>
          <w:p w14:paraId="20B98701" w14:textId="3181830B" w:rsidR="001B70FE" w:rsidRPr="00355F3B" w:rsidRDefault="008B73DB" w:rsidP="00AE4E0E">
            <w:pPr>
              <w:numPr>
                <w:ilvl w:val="0"/>
                <w:numId w:val="1"/>
              </w:numPr>
              <w:suppressAutoHyphens/>
              <w:autoSpaceDE w:val="0"/>
              <w:autoSpaceDN w:val="0"/>
              <w:textAlignment w:val="baseline"/>
              <w:rPr>
                <w:rFonts w:ascii="Arial" w:eastAsia="Calibri" w:hAnsi="Arial" w:cs="Arial"/>
                <w:color w:val="000000"/>
                <w:sz w:val="24"/>
                <w:szCs w:val="24"/>
              </w:rPr>
            </w:pPr>
            <w:r w:rsidRPr="008B73DB">
              <w:rPr>
                <w:rFonts w:ascii="Arial" w:hAnsi="Arial" w:cs="Arial"/>
                <w:bCs/>
                <w:sz w:val="24"/>
                <w:szCs w:val="24"/>
              </w:rPr>
              <w:t xml:space="preserve">Have you </w:t>
            </w:r>
            <w:r w:rsidR="00571775">
              <w:rPr>
                <w:rFonts w:ascii="Arial" w:hAnsi="Arial" w:cs="Arial"/>
                <w:bCs/>
                <w:sz w:val="24"/>
                <w:szCs w:val="24"/>
              </w:rPr>
              <w:t>ga</w:t>
            </w:r>
            <w:r w:rsidR="001B70FE" w:rsidRPr="00355F3B">
              <w:rPr>
                <w:rFonts w:ascii="Arial" w:eastAsia="Calibri" w:hAnsi="Arial" w:cs="Arial"/>
                <w:color w:val="000000"/>
                <w:sz w:val="24"/>
                <w:szCs w:val="24"/>
              </w:rPr>
              <w:t xml:space="preserve">thered information about the child’s interests and experiences outside of the setting? </w:t>
            </w:r>
          </w:p>
          <w:p w14:paraId="4256D81F" w14:textId="77777777" w:rsidR="001B70FE" w:rsidRDefault="001B70FE" w:rsidP="001B5318">
            <w:pPr>
              <w:suppressAutoHyphens/>
              <w:autoSpaceDE w:val="0"/>
              <w:autoSpaceDN w:val="0"/>
              <w:ind w:left="720"/>
              <w:textAlignment w:val="baseline"/>
              <w:rPr>
                <w:rFonts w:ascii="Arial" w:eastAsia="Calibri" w:hAnsi="Arial" w:cs="Arial"/>
                <w:color w:val="000000"/>
                <w:sz w:val="24"/>
                <w:szCs w:val="24"/>
              </w:rPr>
            </w:pPr>
          </w:p>
          <w:p w14:paraId="087CF28E" w14:textId="00C93730" w:rsidR="00CF44C3" w:rsidRPr="00355F3B" w:rsidRDefault="00CF44C3" w:rsidP="001B5318">
            <w:pPr>
              <w:suppressAutoHyphens/>
              <w:autoSpaceDE w:val="0"/>
              <w:autoSpaceDN w:val="0"/>
              <w:ind w:left="720"/>
              <w:textAlignment w:val="baseline"/>
              <w:rPr>
                <w:rFonts w:ascii="Arial" w:eastAsia="Calibri" w:hAnsi="Arial" w:cs="Arial"/>
                <w:color w:val="000000"/>
                <w:sz w:val="24"/>
                <w:szCs w:val="24"/>
              </w:rPr>
            </w:pPr>
          </w:p>
        </w:tc>
        <w:tc>
          <w:tcPr>
            <w:tcW w:w="820" w:type="dxa"/>
          </w:tcPr>
          <w:p w14:paraId="3C71E61C" w14:textId="77777777" w:rsidR="001B70FE" w:rsidRPr="00355F3B" w:rsidRDefault="001B70FE" w:rsidP="008C381F">
            <w:pPr>
              <w:rPr>
                <w:rFonts w:ascii="Arial" w:hAnsi="Arial" w:cs="Arial"/>
                <w:sz w:val="24"/>
                <w:szCs w:val="24"/>
              </w:rPr>
            </w:pPr>
          </w:p>
        </w:tc>
        <w:tc>
          <w:tcPr>
            <w:tcW w:w="4768" w:type="dxa"/>
          </w:tcPr>
          <w:p w14:paraId="7895A6AC" w14:textId="77777777" w:rsidR="001B70FE" w:rsidRPr="00355F3B" w:rsidRDefault="001B70FE" w:rsidP="008C381F">
            <w:pPr>
              <w:rPr>
                <w:rFonts w:ascii="Arial" w:hAnsi="Arial" w:cs="Arial"/>
                <w:sz w:val="24"/>
                <w:szCs w:val="24"/>
              </w:rPr>
            </w:pPr>
          </w:p>
        </w:tc>
      </w:tr>
      <w:tr w:rsidR="001B70FE" w:rsidRPr="00355F3B" w14:paraId="2E743403" w14:textId="77777777" w:rsidTr="004A05BE">
        <w:trPr>
          <w:trHeight w:val="318"/>
        </w:trPr>
        <w:tc>
          <w:tcPr>
            <w:tcW w:w="3428" w:type="dxa"/>
          </w:tcPr>
          <w:p w14:paraId="39B797D4" w14:textId="72027D5A" w:rsidR="001B70FE" w:rsidRPr="00355F3B" w:rsidRDefault="008B73DB" w:rsidP="00AE4E0E">
            <w:pPr>
              <w:numPr>
                <w:ilvl w:val="0"/>
                <w:numId w:val="1"/>
              </w:numPr>
              <w:suppressAutoHyphens/>
              <w:autoSpaceDE w:val="0"/>
              <w:autoSpaceDN w:val="0"/>
              <w:textAlignment w:val="baseline"/>
              <w:rPr>
                <w:rFonts w:ascii="Arial" w:eastAsia="Calibri" w:hAnsi="Arial" w:cs="Arial"/>
                <w:color w:val="000000"/>
                <w:sz w:val="24"/>
                <w:szCs w:val="24"/>
              </w:rPr>
            </w:pPr>
            <w:r w:rsidRPr="008B73DB">
              <w:rPr>
                <w:rFonts w:ascii="Arial" w:hAnsi="Arial" w:cs="Arial"/>
                <w:bCs/>
                <w:sz w:val="24"/>
                <w:szCs w:val="24"/>
              </w:rPr>
              <w:t xml:space="preserve">Have you </w:t>
            </w:r>
            <w:r w:rsidR="00571775">
              <w:rPr>
                <w:rFonts w:ascii="Arial" w:hAnsi="Arial" w:cs="Arial"/>
                <w:bCs/>
                <w:sz w:val="24"/>
                <w:szCs w:val="24"/>
              </w:rPr>
              <w:t>co</w:t>
            </w:r>
            <w:r w:rsidR="001B70FE" w:rsidRPr="00355F3B">
              <w:rPr>
                <w:rFonts w:ascii="Arial" w:eastAsia="Calibri" w:hAnsi="Arial" w:cs="Arial"/>
                <w:color w:val="000000"/>
                <w:sz w:val="24"/>
                <w:szCs w:val="24"/>
              </w:rPr>
              <w:t>nsidered if expectations are appropriate to the child’s age and stage of development?</w:t>
            </w:r>
          </w:p>
          <w:p w14:paraId="534867CC" w14:textId="77777777" w:rsidR="001B70FE" w:rsidRPr="00355F3B" w:rsidRDefault="001B70FE" w:rsidP="001B5318">
            <w:pPr>
              <w:suppressAutoHyphens/>
              <w:autoSpaceDE w:val="0"/>
              <w:autoSpaceDN w:val="0"/>
              <w:ind w:left="720"/>
              <w:textAlignment w:val="baseline"/>
              <w:rPr>
                <w:rFonts w:ascii="Arial" w:eastAsia="Calibri" w:hAnsi="Arial" w:cs="Arial"/>
                <w:color w:val="000000"/>
                <w:sz w:val="24"/>
                <w:szCs w:val="24"/>
              </w:rPr>
            </w:pPr>
          </w:p>
        </w:tc>
        <w:tc>
          <w:tcPr>
            <w:tcW w:w="820" w:type="dxa"/>
          </w:tcPr>
          <w:p w14:paraId="1BC2D767" w14:textId="77777777" w:rsidR="001B70FE" w:rsidRPr="00355F3B" w:rsidRDefault="001B70FE" w:rsidP="00624105">
            <w:pPr>
              <w:suppressAutoHyphens/>
              <w:autoSpaceDE w:val="0"/>
              <w:autoSpaceDN w:val="0"/>
              <w:ind w:left="720"/>
              <w:textAlignment w:val="baseline"/>
              <w:rPr>
                <w:rFonts w:ascii="Arial" w:eastAsia="Calibri" w:hAnsi="Arial" w:cs="Arial"/>
                <w:color w:val="000000"/>
                <w:sz w:val="24"/>
                <w:szCs w:val="24"/>
              </w:rPr>
            </w:pPr>
          </w:p>
        </w:tc>
        <w:tc>
          <w:tcPr>
            <w:tcW w:w="4768" w:type="dxa"/>
          </w:tcPr>
          <w:p w14:paraId="1CCE392D" w14:textId="77777777" w:rsidR="001B70FE" w:rsidRPr="00355F3B" w:rsidRDefault="001B70FE" w:rsidP="008C381F">
            <w:pPr>
              <w:rPr>
                <w:rFonts w:ascii="Arial" w:hAnsi="Arial" w:cs="Arial"/>
                <w:sz w:val="24"/>
                <w:szCs w:val="24"/>
              </w:rPr>
            </w:pPr>
          </w:p>
        </w:tc>
      </w:tr>
      <w:tr w:rsidR="001B70FE" w:rsidRPr="00355F3B" w14:paraId="7212338A" w14:textId="77777777" w:rsidTr="004A05BE">
        <w:trPr>
          <w:trHeight w:val="318"/>
        </w:trPr>
        <w:tc>
          <w:tcPr>
            <w:tcW w:w="3428" w:type="dxa"/>
          </w:tcPr>
          <w:p w14:paraId="33839707" w14:textId="77777777" w:rsidR="004A05BE" w:rsidRDefault="008B73DB" w:rsidP="00AE4E0E">
            <w:pPr>
              <w:numPr>
                <w:ilvl w:val="0"/>
                <w:numId w:val="1"/>
              </w:numPr>
              <w:suppressAutoHyphens/>
              <w:autoSpaceDE w:val="0"/>
              <w:autoSpaceDN w:val="0"/>
              <w:textAlignment w:val="baseline"/>
              <w:rPr>
                <w:rFonts w:ascii="Arial" w:eastAsia="Calibri" w:hAnsi="Arial" w:cs="Arial"/>
                <w:color w:val="000000"/>
                <w:sz w:val="24"/>
                <w:szCs w:val="24"/>
              </w:rPr>
            </w:pPr>
            <w:r w:rsidRPr="008B73DB">
              <w:rPr>
                <w:rFonts w:ascii="Arial" w:hAnsi="Arial" w:cs="Arial"/>
                <w:bCs/>
                <w:sz w:val="24"/>
                <w:szCs w:val="24"/>
              </w:rPr>
              <w:t>Have you</w:t>
            </w:r>
            <w:r w:rsidR="003266DB">
              <w:rPr>
                <w:rFonts w:ascii="Arial" w:hAnsi="Arial" w:cs="Arial"/>
                <w:bCs/>
                <w:sz w:val="24"/>
                <w:szCs w:val="24"/>
              </w:rPr>
              <w:t xml:space="preserve"> </w:t>
            </w:r>
            <w:r w:rsidR="001B70FE" w:rsidRPr="00355F3B">
              <w:rPr>
                <w:rFonts w:ascii="Arial" w:eastAsia="Calibri" w:hAnsi="Arial" w:cs="Arial"/>
                <w:color w:val="000000"/>
                <w:sz w:val="24"/>
                <w:szCs w:val="24"/>
              </w:rPr>
              <w:t>had your assessment of the child moderated/checked by another practitioner/SENCo?</w:t>
            </w:r>
          </w:p>
          <w:p w14:paraId="681ED9E0" w14:textId="4903D808" w:rsidR="001B70FE" w:rsidRPr="00355F3B" w:rsidRDefault="001B70FE" w:rsidP="004A05BE">
            <w:pPr>
              <w:suppressAutoHyphens/>
              <w:autoSpaceDE w:val="0"/>
              <w:autoSpaceDN w:val="0"/>
              <w:ind w:left="720"/>
              <w:textAlignment w:val="baseline"/>
              <w:rPr>
                <w:rFonts w:ascii="Arial" w:eastAsia="Calibri" w:hAnsi="Arial" w:cs="Arial"/>
                <w:color w:val="000000"/>
                <w:sz w:val="24"/>
                <w:szCs w:val="24"/>
              </w:rPr>
            </w:pPr>
            <w:r w:rsidRPr="00355F3B">
              <w:rPr>
                <w:rFonts w:ascii="Arial" w:eastAsia="Calibri" w:hAnsi="Arial" w:cs="Arial"/>
                <w:color w:val="000000"/>
                <w:sz w:val="24"/>
                <w:szCs w:val="24"/>
              </w:rPr>
              <w:t xml:space="preserve"> </w:t>
            </w:r>
          </w:p>
        </w:tc>
        <w:tc>
          <w:tcPr>
            <w:tcW w:w="820" w:type="dxa"/>
          </w:tcPr>
          <w:p w14:paraId="02995E0A" w14:textId="77777777" w:rsidR="001B70FE" w:rsidRPr="00355F3B" w:rsidRDefault="001B70FE" w:rsidP="00624105">
            <w:pPr>
              <w:suppressAutoHyphens/>
              <w:autoSpaceDE w:val="0"/>
              <w:autoSpaceDN w:val="0"/>
              <w:ind w:left="720"/>
              <w:textAlignment w:val="baseline"/>
              <w:rPr>
                <w:rFonts w:ascii="Arial" w:eastAsia="Calibri" w:hAnsi="Arial" w:cs="Arial"/>
                <w:color w:val="000000"/>
                <w:sz w:val="24"/>
                <w:szCs w:val="24"/>
              </w:rPr>
            </w:pPr>
          </w:p>
        </w:tc>
        <w:tc>
          <w:tcPr>
            <w:tcW w:w="4768" w:type="dxa"/>
          </w:tcPr>
          <w:p w14:paraId="50B95C2E" w14:textId="77777777" w:rsidR="001B70FE" w:rsidRPr="00355F3B" w:rsidRDefault="001B70FE" w:rsidP="008C381F">
            <w:pPr>
              <w:rPr>
                <w:rFonts w:ascii="Arial" w:hAnsi="Arial" w:cs="Arial"/>
                <w:sz w:val="24"/>
                <w:szCs w:val="24"/>
              </w:rPr>
            </w:pPr>
          </w:p>
        </w:tc>
      </w:tr>
      <w:tr w:rsidR="001B70FE" w:rsidRPr="00355F3B" w14:paraId="47D33642" w14:textId="77777777" w:rsidTr="004A05BE">
        <w:tc>
          <w:tcPr>
            <w:tcW w:w="9016" w:type="dxa"/>
            <w:gridSpan w:val="3"/>
          </w:tcPr>
          <w:p w14:paraId="3F503C61" w14:textId="464D477E" w:rsidR="001B70FE" w:rsidRPr="00355F3B" w:rsidRDefault="001B70FE" w:rsidP="00624105">
            <w:pPr>
              <w:suppressAutoHyphens/>
              <w:autoSpaceDE w:val="0"/>
              <w:autoSpaceDN w:val="0"/>
              <w:textAlignment w:val="baseline"/>
              <w:rPr>
                <w:rFonts w:ascii="Arial" w:eastAsia="Calibri" w:hAnsi="Arial" w:cs="Arial"/>
                <w:color w:val="000000"/>
                <w:sz w:val="24"/>
                <w:szCs w:val="24"/>
              </w:rPr>
            </w:pPr>
            <w:r w:rsidRPr="00355F3B">
              <w:rPr>
                <w:rFonts w:ascii="Arial" w:eastAsia="Calibri" w:hAnsi="Arial" w:cs="Arial"/>
                <w:color w:val="000000"/>
                <w:sz w:val="24"/>
                <w:szCs w:val="24"/>
              </w:rPr>
              <w:t xml:space="preserve">Gather and review evidence from: </w:t>
            </w:r>
          </w:p>
          <w:p w14:paraId="042929D6" w14:textId="77777777" w:rsidR="001B70FE" w:rsidRPr="00355F3B" w:rsidRDefault="001B70FE" w:rsidP="00AE4E0E">
            <w:pPr>
              <w:pStyle w:val="ListParagraph"/>
              <w:numPr>
                <w:ilvl w:val="0"/>
                <w:numId w:val="1"/>
              </w:numPr>
              <w:suppressAutoHyphens/>
              <w:autoSpaceDE w:val="0"/>
              <w:autoSpaceDN w:val="0"/>
              <w:textAlignment w:val="baseline"/>
              <w:rPr>
                <w:rFonts w:ascii="Arial" w:eastAsia="Calibri" w:hAnsi="Arial" w:cs="Arial"/>
                <w:color w:val="000000"/>
                <w:sz w:val="24"/>
                <w:szCs w:val="24"/>
              </w:rPr>
            </w:pPr>
            <w:r w:rsidRPr="00355F3B">
              <w:rPr>
                <w:rFonts w:ascii="Arial" w:eastAsia="Calibri" w:hAnsi="Arial" w:cs="Arial"/>
                <w:color w:val="000000"/>
                <w:sz w:val="24"/>
                <w:szCs w:val="24"/>
              </w:rPr>
              <w:t xml:space="preserve">Discussions with parents / carers </w:t>
            </w:r>
          </w:p>
          <w:p w14:paraId="3A36ACFE" w14:textId="77777777" w:rsidR="001B70FE" w:rsidRPr="00355F3B" w:rsidRDefault="001B70FE" w:rsidP="00AE4E0E">
            <w:pPr>
              <w:pStyle w:val="ListParagraph"/>
              <w:numPr>
                <w:ilvl w:val="0"/>
                <w:numId w:val="1"/>
              </w:numPr>
              <w:suppressAutoHyphens/>
              <w:autoSpaceDE w:val="0"/>
              <w:autoSpaceDN w:val="0"/>
              <w:textAlignment w:val="baseline"/>
              <w:rPr>
                <w:rFonts w:ascii="Arial" w:eastAsia="Calibri" w:hAnsi="Arial" w:cs="Arial"/>
                <w:color w:val="000000"/>
                <w:sz w:val="24"/>
                <w:szCs w:val="24"/>
              </w:rPr>
            </w:pPr>
            <w:r w:rsidRPr="00355F3B">
              <w:rPr>
                <w:rFonts w:ascii="Arial" w:eastAsia="Calibri" w:hAnsi="Arial" w:cs="Arial"/>
                <w:color w:val="000000"/>
                <w:sz w:val="24"/>
                <w:szCs w:val="24"/>
              </w:rPr>
              <w:t xml:space="preserve">Evidence from observations of the child engaged in a range of different learning opportunities at different times of the day </w:t>
            </w:r>
          </w:p>
          <w:p w14:paraId="5E97533B" w14:textId="77777777" w:rsidR="001B70FE" w:rsidRPr="00355F3B" w:rsidRDefault="001B70FE" w:rsidP="00AE4E0E">
            <w:pPr>
              <w:pStyle w:val="ListParagraph"/>
              <w:numPr>
                <w:ilvl w:val="0"/>
                <w:numId w:val="1"/>
              </w:numPr>
              <w:suppressAutoHyphens/>
              <w:autoSpaceDE w:val="0"/>
              <w:autoSpaceDN w:val="0"/>
              <w:textAlignment w:val="baseline"/>
              <w:rPr>
                <w:rFonts w:ascii="Arial" w:eastAsia="Calibri" w:hAnsi="Arial" w:cs="Arial"/>
                <w:color w:val="000000"/>
                <w:sz w:val="24"/>
                <w:szCs w:val="24"/>
              </w:rPr>
            </w:pPr>
            <w:r w:rsidRPr="00355F3B">
              <w:rPr>
                <w:rFonts w:ascii="Arial" w:eastAsia="Calibri" w:hAnsi="Arial" w:cs="Arial"/>
                <w:color w:val="000000"/>
                <w:sz w:val="24"/>
                <w:szCs w:val="24"/>
              </w:rPr>
              <w:t xml:space="preserve">Evidence from any tracking and assessment, both informal and formal </w:t>
            </w:r>
          </w:p>
          <w:p w14:paraId="6E60D8CB" w14:textId="77777777" w:rsidR="001B70FE" w:rsidRPr="00355F3B" w:rsidRDefault="001B70FE" w:rsidP="00AE4E0E">
            <w:pPr>
              <w:pStyle w:val="ListParagraph"/>
              <w:numPr>
                <w:ilvl w:val="0"/>
                <w:numId w:val="1"/>
              </w:numPr>
              <w:suppressAutoHyphens/>
              <w:autoSpaceDE w:val="0"/>
              <w:autoSpaceDN w:val="0"/>
              <w:textAlignment w:val="baseline"/>
              <w:rPr>
                <w:rFonts w:ascii="Arial" w:eastAsia="Calibri" w:hAnsi="Arial" w:cs="Arial"/>
                <w:color w:val="000000"/>
                <w:sz w:val="24"/>
                <w:szCs w:val="24"/>
              </w:rPr>
            </w:pPr>
            <w:r w:rsidRPr="00355F3B">
              <w:rPr>
                <w:rFonts w:ascii="Arial" w:eastAsia="Calibri" w:hAnsi="Arial" w:cs="Arial"/>
                <w:color w:val="000000"/>
                <w:sz w:val="24"/>
                <w:szCs w:val="24"/>
              </w:rPr>
              <w:t xml:space="preserve">Records of the child’s achievements </w:t>
            </w:r>
          </w:p>
          <w:p w14:paraId="1469E633" w14:textId="77777777" w:rsidR="001B70FE" w:rsidRPr="00355F3B" w:rsidRDefault="001B70FE" w:rsidP="00AE4E0E">
            <w:pPr>
              <w:pStyle w:val="ListParagraph"/>
              <w:numPr>
                <w:ilvl w:val="0"/>
                <w:numId w:val="1"/>
              </w:numPr>
              <w:suppressAutoHyphens/>
              <w:autoSpaceDE w:val="0"/>
              <w:autoSpaceDN w:val="0"/>
              <w:textAlignment w:val="baseline"/>
              <w:rPr>
                <w:rFonts w:ascii="Arial" w:eastAsia="Calibri" w:hAnsi="Arial" w:cs="Arial"/>
                <w:color w:val="000000"/>
                <w:sz w:val="24"/>
                <w:szCs w:val="24"/>
              </w:rPr>
            </w:pPr>
            <w:r w:rsidRPr="00355F3B">
              <w:rPr>
                <w:rFonts w:ascii="Arial" w:eastAsia="Calibri" w:hAnsi="Arial" w:cs="Arial"/>
                <w:color w:val="000000"/>
                <w:sz w:val="24"/>
                <w:szCs w:val="24"/>
              </w:rPr>
              <w:t xml:space="preserve">Information about attendance </w:t>
            </w:r>
          </w:p>
          <w:p w14:paraId="3DB0EF25" w14:textId="77777777" w:rsidR="001B70FE" w:rsidRPr="00355F3B" w:rsidRDefault="001B70FE" w:rsidP="00AE4E0E">
            <w:pPr>
              <w:pStyle w:val="ListParagraph"/>
              <w:numPr>
                <w:ilvl w:val="0"/>
                <w:numId w:val="1"/>
              </w:numPr>
              <w:suppressAutoHyphens/>
              <w:autoSpaceDE w:val="0"/>
              <w:autoSpaceDN w:val="0"/>
              <w:textAlignment w:val="baseline"/>
              <w:rPr>
                <w:rFonts w:ascii="Arial" w:eastAsia="Calibri" w:hAnsi="Arial" w:cs="Arial"/>
                <w:color w:val="000000"/>
                <w:sz w:val="24"/>
                <w:szCs w:val="24"/>
              </w:rPr>
            </w:pPr>
            <w:r w:rsidRPr="00355F3B">
              <w:rPr>
                <w:rFonts w:ascii="Arial" w:eastAsia="Calibri" w:hAnsi="Arial" w:cs="Arial"/>
                <w:color w:val="000000"/>
                <w:sz w:val="24"/>
                <w:szCs w:val="24"/>
              </w:rPr>
              <w:t xml:space="preserve">Information from any other agencies involved with the child or family </w:t>
            </w:r>
          </w:p>
        </w:tc>
      </w:tr>
    </w:tbl>
    <w:p w14:paraId="48F6D610" w14:textId="4DEB6C58" w:rsidR="00462536" w:rsidRPr="00C0189E" w:rsidRDefault="001B70FE" w:rsidP="00462536">
      <w:pPr>
        <w:rPr>
          <w:rFonts w:ascii="Arial" w:hAnsi="Arial" w:cs="Arial"/>
          <w:b/>
          <w:sz w:val="36"/>
          <w:szCs w:val="36"/>
        </w:rPr>
      </w:pPr>
      <w:r w:rsidRPr="00355F3B">
        <w:rPr>
          <w:rFonts w:ascii="Arial" w:hAnsi="Arial" w:cs="Arial"/>
          <w:sz w:val="24"/>
          <w:szCs w:val="24"/>
        </w:rPr>
        <w:br w:type="page"/>
      </w:r>
      <w:r w:rsidR="00462536" w:rsidRPr="00C0189E">
        <w:rPr>
          <w:rFonts w:ascii="Arial" w:hAnsi="Arial" w:cs="Arial"/>
          <w:b/>
          <w:sz w:val="36"/>
          <w:szCs w:val="36"/>
        </w:rPr>
        <w:lastRenderedPageBreak/>
        <w:t>Section 1:</w:t>
      </w:r>
      <w:r w:rsidR="00EA3D3F" w:rsidRPr="00C0189E">
        <w:rPr>
          <w:rFonts w:ascii="Arial" w:hAnsi="Arial" w:cs="Arial"/>
          <w:b/>
          <w:sz w:val="36"/>
          <w:szCs w:val="36"/>
        </w:rPr>
        <w:t xml:space="preserve"> </w:t>
      </w:r>
      <w:r w:rsidR="00462536" w:rsidRPr="00C0189E">
        <w:rPr>
          <w:rFonts w:ascii="Arial" w:hAnsi="Arial" w:cs="Arial"/>
          <w:b/>
          <w:sz w:val="36"/>
          <w:szCs w:val="36"/>
        </w:rPr>
        <w:t xml:space="preserve">Broad expectations of all settings </w:t>
      </w:r>
    </w:p>
    <w:p w14:paraId="01203AA2" w14:textId="1F538A1B" w:rsidR="00CE7C0C" w:rsidRDefault="00462536" w:rsidP="00462536">
      <w:pPr>
        <w:rPr>
          <w:rFonts w:ascii="Arial" w:hAnsi="Arial" w:cs="Arial"/>
          <w:sz w:val="24"/>
          <w:szCs w:val="24"/>
        </w:rPr>
      </w:pPr>
      <w:r w:rsidRPr="00355F3B">
        <w:rPr>
          <w:rFonts w:ascii="Arial" w:hAnsi="Arial" w:cs="Arial"/>
          <w:sz w:val="24"/>
          <w:szCs w:val="24"/>
        </w:rPr>
        <w:t xml:space="preserve">Credit: Portsmouth City </w:t>
      </w:r>
      <w:r w:rsidR="0019386C">
        <w:rPr>
          <w:rFonts w:ascii="Arial" w:hAnsi="Arial" w:cs="Arial"/>
          <w:sz w:val="24"/>
          <w:szCs w:val="24"/>
        </w:rPr>
        <w:t>Council</w:t>
      </w:r>
      <w:r w:rsidR="00707378" w:rsidRPr="00707378">
        <w:rPr>
          <w:rFonts w:ascii="Arial" w:hAnsi="Arial" w:cs="Arial"/>
          <w:sz w:val="24"/>
          <w:szCs w:val="24"/>
        </w:rPr>
        <w:t xml:space="preserve">. </w:t>
      </w:r>
    </w:p>
    <w:p w14:paraId="15B8DEAB" w14:textId="3B220189" w:rsidR="00707378" w:rsidRPr="00355F3B" w:rsidRDefault="00236408" w:rsidP="00236408">
      <w:r w:rsidRPr="00236408">
        <w:rPr>
          <w:rFonts w:ascii="Arial" w:hAnsi="Arial" w:cs="Arial"/>
          <w:color w:val="000000"/>
          <w:sz w:val="24"/>
        </w:rPr>
        <w:t xml:space="preserve">Most of this section covers basic support that should happen in every </w:t>
      </w:r>
      <w:r>
        <w:rPr>
          <w:rFonts w:ascii="Arial" w:hAnsi="Arial" w:cs="Arial"/>
          <w:color w:val="000000"/>
          <w:sz w:val="24"/>
        </w:rPr>
        <w:t>setting</w:t>
      </w:r>
      <w:r w:rsidRPr="00236408">
        <w:rPr>
          <w:rFonts w:ascii="Arial" w:hAnsi="Arial" w:cs="Arial"/>
          <w:color w:val="000000"/>
          <w:sz w:val="24"/>
        </w:rPr>
        <w:t xml:space="preserve">. It explains important ways to teach well and make helpful changes. These ideas help students with special educational needs or disabilities, but they are also useful for </w:t>
      </w:r>
      <w:r w:rsidR="009A3330">
        <w:rPr>
          <w:rFonts w:ascii="Arial" w:hAnsi="Arial" w:cs="Arial"/>
          <w:color w:val="000000"/>
          <w:sz w:val="24"/>
        </w:rPr>
        <w:t>all children in the setting</w:t>
      </w:r>
      <w:r w:rsidRPr="00236408">
        <w:rPr>
          <w:rFonts w:ascii="Arial" w:hAnsi="Arial" w:cs="Arial"/>
          <w:color w:val="000000"/>
          <w:sz w:val="24"/>
        </w:rPr>
        <w:t>.</w:t>
      </w:r>
    </w:p>
    <w:tbl>
      <w:tblPr>
        <w:tblStyle w:val="TableGrid"/>
        <w:tblW w:w="9776" w:type="dxa"/>
        <w:tblLook w:val="04A0" w:firstRow="1" w:lastRow="0" w:firstColumn="1" w:lastColumn="0" w:noHBand="0" w:noVBand="1"/>
      </w:tblPr>
      <w:tblGrid>
        <w:gridCol w:w="1128"/>
        <w:gridCol w:w="2269"/>
        <w:gridCol w:w="6379"/>
      </w:tblGrid>
      <w:tr w:rsidR="00462536" w:rsidRPr="00355F3B" w14:paraId="77AF652A" w14:textId="77777777" w:rsidTr="00B352FE">
        <w:trPr>
          <w:cantSplit/>
          <w:trHeight w:val="1134"/>
        </w:trPr>
        <w:tc>
          <w:tcPr>
            <w:tcW w:w="1128" w:type="dxa"/>
            <w:vMerge w:val="restart"/>
            <w:textDirection w:val="btLr"/>
          </w:tcPr>
          <w:p w14:paraId="656523DA" w14:textId="77777777" w:rsidR="00462536" w:rsidRPr="00355F3B" w:rsidRDefault="00462536" w:rsidP="008C381F">
            <w:pPr>
              <w:ind w:left="113" w:right="113"/>
              <w:jc w:val="center"/>
              <w:rPr>
                <w:rFonts w:ascii="Arial" w:hAnsi="Arial" w:cs="Arial"/>
                <w:sz w:val="24"/>
                <w:szCs w:val="24"/>
              </w:rPr>
            </w:pPr>
            <w:r w:rsidRPr="00355F3B">
              <w:rPr>
                <w:rFonts w:ascii="Arial" w:hAnsi="Arial" w:cs="Arial"/>
                <w:sz w:val="24"/>
                <w:szCs w:val="24"/>
              </w:rPr>
              <w:t>Assessment</w:t>
            </w:r>
          </w:p>
        </w:tc>
        <w:tc>
          <w:tcPr>
            <w:tcW w:w="2269" w:type="dxa"/>
          </w:tcPr>
          <w:p w14:paraId="741D4F10" w14:textId="77777777" w:rsidR="00462536" w:rsidRPr="00355F3B" w:rsidRDefault="00462536" w:rsidP="008C381F">
            <w:pPr>
              <w:rPr>
                <w:rFonts w:ascii="Arial" w:hAnsi="Arial" w:cs="Arial"/>
                <w:sz w:val="24"/>
                <w:szCs w:val="24"/>
              </w:rPr>
            </w:pPr>
            <w:r w:rsidRPr="00355F3B">
              <w:rPr>
                <w:rFonts w:ascii="Arial" w:hAnsi="Arial" w:cs="Arial"/>
                <w:sz w:val="24"/>
                <w:szCs w:val="24"/>
              </w:rPr>
              <w:t>Expectations of all settings</w:t>
            </w:r>
          </w:p>
        </w:tc>
        <w:tc>
          <w:tcPr>
            <w:tcW w:w="6379" w:type="dxa"/>
          </w:tcPr>
          <w:p w14:paraId="0C186A12" w14:textId="480F065F" w:rsidR="00462536" w:rsidRDefault="00462536" w:rsidP="008C381F">
            <w:pPr>
              <w:rPr>
                <w:rFonts w:ascii="Arial" w:hAnsi="Arial" w:cs="Arial"/>
                <w:sz w:val="24"/>
                <w:szCs w:val="24"/>
              </w:rPr>
            </w:pPr>
            <w:r w:rsidRPr="00355F3B">
              <w:rPr>
                <w:rFonts w:ascii="Arial" w:hAnsi="Arial" w:cs="Arial"/>
                <w:sz w:val="24"/>
                <w:szCs w:val="24"/>
              </w:rPr>
              <w:t>Strategies</w:t>
            </w:r>
          </w:p>
          <w:p w14:paraId="53595D15" w14:textId="77777777" w:rsidR="008C381F" w:rsidRDefault="008C381F" w:rsidP="008C381F">
            <w:pPr>
              <w:rPr>
                <w:rFonts w:ascii="Arial" w:hAnsi="Arial" w:cs="Arial"/>
                <w:sz w:val="24"/>
                <w:szCs w:val="24"/>
              </w:rPr>
            </w:pPr>
          </w:p>
          <w:p w14:paraId="236F1618" w14:textId="1FA9E23F" w:rsidR="008C381F" w:rsidRPr="00355F3B" w:rsidRDefault="008C381F" w:rsidP="008C381F">
            <w:pPr>
              <w:rPr>
                <w:rFonts w:ascii="Arial" w:hAnsi="Arial" w:cs="Arial"/>
                <w:sz w:val="24"/>
                <w:szCs w:val="24"/>
              </w:rPr>
            </w:pPr>
          </w:p>
        </w:tc>
      </w:tr>
      <w:tr w:rsidR="00462536" w:rsidRPr="00355F3B" w14:paraId="7D0E63A2" w14:textId="77777777" w:rsidTr="00B352FE">
        <w:tc>
          <w:tcPr>
            <w:tcW w:w="1128" w:type="dxa"/>
            <w:vMerge/>
          </w:tcPr>
          <w:p w14:paraId="1EC90348" w14:textId="77777777" w:rsidR="00462536" w:rsidRPr="00355F3B" w:rsidRDefault="00462536" w:rsidP="008C381F">
            <w:pPr>
              <w:rPr>
                <w:rFonts w:ascii="Arial" w:hAnsi="Arial" w:cs="Arial"/>
                <w:sz w:val="24"/>
                <w:szCs w:val="24"/>
              </w:rPr>
            </w:pPr>
          </w:p>
        </w:tc>
        <w:tc>
          <w:tcPr>
            <w:tcW w:w="2269" w:type="dxa"/>
            <w:vMerge w:val="restart"/>
          </w:tcPr>
          <w:p w14:paraId="208FA0EC" w14:textId="41BB212E" w:rsidR="00462536" w:rsidRPr="00355F3B" w:rsidRDefault="00462536" w:rsidP="008C381F">
            <w:pPr>
              <w:ind w:right="-211"/>
              <w:rPr>
                <w:rFonts w:ascii="Arial" w:hAnsi="Arial" w:cs="Arial"/>
                <w:sz w:val="24"/>
                <w:szCs w:val="24"/>
              </w:rPr>
            </w:pPr>
            <w:r w:rsidRPr="00355F3B">
              <w:rPr>
                <w:rFonts w:ascii="Arial" w:hAnsi="Arial" w:cs="Arial"/>
                <w:sz w:val="24"/>
                <w:szCs w:val="24"/>
              </w:rPr>
              <w:t xml:space="preserve">A regular cycle of Assess, Plan, Do, Review is used to ensure that </w:t>
            </w:r>
            <w:r w:rsidR="00B352FE">
              <w:rPr>
                <w:rFonts w:ascii="Arial" w:hAnsi="Arial" w:cs="Arial"/>
                <w:sz w:val="24"/>
                <w:szCs w:val="24"/>
              </w:rPr>
              <w:t>children</w:t>
            </w:r>
            <w:r w:rsidRPr="00355F3B">
              <w:rPr>
                <w:rFonts w:ascii="Arial" w:hAnsi="Arial" w:cs="Arial"/>
                <w:sz w:val="24"/>
                <w:szCs w:val="24"/>
              </w:rPr>
              <w:t xml:space="preserve"> with SEND are making progress</w:t>
            </w:r>
          </w:p>
        </w:tc>
        <w:tc>
          <w:tcPr>
            <w:tcW w:w="6379" w:type="dxa"/>
          </w:tcPr>
          <w:p w14:paraId="44E9226F" w14:textId="3597BFFB" w:rsidR="007D6BD1" w:rsidRPr="00AE0101" w:rsidRDefault="007D6BD1" w:rsidP="007D6BD1">
            <w:pPr>
              <w:rPr>
                <w:rFonts w:ascii="Arial" w:hAnsi="Arial" w:cs="Arial"/>
                <w:sz w:val="24"/>
                <w:szCs w:val="24"/>
              </w:rPr>
            </w:pPr>
            <w:r w:rsidRPr="00AE0101">
              <w:rPr>
                <w:rFonts w:ascii="Arial" w:hAnsi="Arial" w:cs="Arial"/>
                <w:sz w:val="24"/>
                <w:szCs w:val="24"/>
              </w:rPr>
              <w:t xml:space="preserve">Children’s </w:t>
            </w:r>
            <w:r w:rsidR="00AE0101">
              <w:rPr>
                <w:rFonts w:ascii="Arial" w:hAnsi="Arial" w:cs="Arial"/>
                <w:sz w:val="24"/>
                <w:szCs w:val="24"/>
              </w:rPr>
              <w:t>strengths</w:t>
            </w:r>
            <w:r w:rsidRPr="00AE0101">
              <w:rPr>
                <w:rFonts w:ascii="Arial" w:hAnsi="Arial" w:cs="Arial"/>
                <w:sz w:val="24"/>
                <w:szCs w:val="24"/>
              </w:rPr>
              <w:t xml:space="preserve"> and any </w:t>
            </w:r>
            <w:r w:rsidR="00AE0101">
              <w:rPr>
                <w:rFonts w:ascii="Arial" w:hAnsi="Arial" w:cs="Arial"/>
                <w:sz w:val="24"/>
                <w:szCs w:val="24"/>
              </w:rPr>
              <w:t>barriers to</w:t>
            </w:r>
            <w:r w:rsidRPr="00AE0101">
              <w:rPr>
                <w:rFonts w:ascii="Arial" w:hAnsi="Arial" w:cs="Arial"/>
                <w:sz w:val="24"/>
                <w:szCs w:val="24"/>
              </w:rPr>
              <w:t xml:space="preserve"> learning or managing their behaviour are noticed and recorded in a range of play and everyday situations. This helps staff plan the best ways to support each child’s needs.</w:t>
            </w:r>
          </w:p>
          <w:p w14:paraId="797C5AC3" w14:textId="77777777" w:rsidR="007D6BD1" w:rsidRPr="00AE0101" w:rsidRDefault="007D6BD1" w:rsidP="007D6BD1">
            <w:pPr>
              <w:rPr>
                <w:rFonts w:ascii="Arial" w:hAnsi="Arial" w:cs="Arial"/>
                <w:sz w:val="24"/>
                <w:szCs w:val="24"/>
              </w:rPr>
            </w:pPr>
            <w:r w:rsidRPr="00AE0101">
              <w:rPr>
                <w:rFonts w:ascii="Arial" w:hAnsi="Arial" w:cs="Arial"/>
                <w:sz w:val="24"/>
                <w:szCs w:val="24"/>
              </w:rPr>
              <w:t>Staff understand where each child is starting from in their development, so they can track and celebrate progress as children grow.</w:t>
            </w:r>
          </w:p>
          <w:p w14:paraId="780F4DA6" w14:textId="77777777" w:rsidR="007D6BD1" w:rsidRPr="00AE0101" w:rsidRDefault="007D6BD1" w:rsidP="007D6BD1">
            <w:pPr>
              <w:rPr>
                <w:rFonts w:ascii="Arial" w:hAnsi="Arial" w:cs="Arial"/>
                <w:sz w:val="24"/>
                <w:szCs w:val="24"/>
              </w:rPr>
            </w:pPr>
            <w:r w:rsidRPr="00AE0101">
              <w:rPr>
                <w:rFonts w:ascii="Arial" w:hAnsi="Arial" w:cs="Arial"/>
                <w:sz w:val="24"/>
                <w:szCs w:val="24"/>
              </w:rPr>
              <w:t>Parents’ thoughts and ideas are gathered and included in planning for their child’s support.</w:t>
            </w:r>
          </w:p>
          <w:p w14:paraId="4EA3CD78" w14:textId="7E22DC33" w:rsidR="00462536" w:rsidRPr="007D6BD1" w:rsidRDefault="007D6BD1" w:rsidP="007D6BD1">
            <w:r w:rsidRPr="00AE0101">
              <w:rPr>
                <w:rFonts w:ascii="Arial" w:hAnsi="Arial" w:cs="Arial"/>
                <w:sz w:val="24"/>
                <w:szCs w:val="24"/>
              </w:rPr>
              <w:t>Checks on children’s development at age two are carried out and shared with the Healthy Families Team when needed.</w:t>
            </w:r>
          </w:p>
        </w:tc>
      </w:tr>
      <w:tr w:rsidR="00462536" w:rsidRPr="00355F3B" w14:paraId="4C320409" w14:textId="77777777" w:rsidTr="00B352FE">
        <w:tc>
          <w:tcPr>
            <w:tcW w:w="1128" w:type="dxa"/>
            <w:vMerge/>
          </w:tcPr>
          <w:p w14:paraId="2C114566" w14:textId="77777777" w:rsidR="00462536" w:rsidRPr="00355F3B" w:rsidRDefault="00462536" w:rsidP="008C381F">
            <w:pPr>
              <w:rPr>
                <w:rFonts w:ascii="Arial" w:hAnsi="Arial" w:cs="Arial"/>
                <w:sz w:val="24"/>
                <w:szCs w:val="24"/>
              </w:rPr>
            </w:pPr>
          </w:p>
        </w:tc>
        <w:tc>
          <w:tcPr>
            <w:tcW w:w="2269" w:type="dxa"/>
            <w:vMerge/>
          </w:tcPr>
          <w:p w14:paraId="2DA02429" w14:textId="77777777" w:rsidR="00462536" w:rsidRPr="00355F3B" w:rsidRDefault="00462536" w:rsidP="008C381F">
            <w:pPr>
              <w:rPr>
                <w:rFonts w:ascii="Arial" w:hAnsi="Arial" w:cs="Arial"/>
                <w:sz w:val="24"/>
                <w:szCs w:val="24"/>
              </w:rPr>
            </w:pPr>
          </w:p>
        </w:tc>
        <w:tc>
          <w:tcPr>
            <w:tcW w:w="6379" w:type="dxa"/>
          </w:tcPr>
          <w:p w14:paraId="2FFE5C91" w14:textId="13B3B9F2" w:rsidR="00462536" w:rsidRPr="006D6FB0" w:rsidRDefault="00931A95" w:rsidP="00931A95">
            <w:pPr>
              <w:rPr>
                <w:rFonts w:ascii="Arial" w:hAnsi="Arial" w:cs="Arial"/>
                <w:sz w:val="24"/>
                <w:szCs w:val="24"/>
              </w:rPr>
            </w:pPr>
            <w:r w:rsidRPr="006D6FB0">
              <w:rPr>
                <w:rFonts w:ascii="Arial" w:hAnsi="Arial" w:cs="Arial"/>
                <w:sz w:val="24"/>
                <w:szCs w:val="24"/>
              </w:rPr>
              <w:t>A variety of assessment methods are used to help staff understand each child's learning and development. Children are regularly encouraged to reflect on what they have learnt and share what they feel proud of. Staff support children in setting small, achievable goals for themselves. The effectiveness of any extra help or changes is checked often, and different ways of supporting children are explored to find what works best for each child.</w:t>
            </w:r>
          </w:p>
        </w:tc>
      </w:tr>
      <w:tr w:rsidR="00462536" w:rsidRPr="00355F3B" w14:paraId="74DD7F78" w14:textId="77777777" w:rsidTr="00B352FE">
        <w:trPr>
          <w:cantSplit/>
          <w:trHeight w:val="1134"/>
        </w:trPr>
        <w:tc>
          <w:tcPr>
            <w:tcW w:w="1128" w:type="dxa"/>
            <w:textDirection w:val="btLr"/>
          </w:tcPr>
          <w:p w14:paraId="35D1B38C" w14:textId="77777777" w:rsidR="00462536" w:rsidRPr="00355F3B" w:rsidRDefault="00462536" w:rsidP="008C381F">
            <w:pPr>
              <w:ind w:left="113" w:right="113"/>
              <w:rPr>
                <w:rFonts w:ascii="Arial" w:hAnsi="Arial" w:cs="Arial"/>
                <w:sz w:val="24"/>
                <w:szCs w:val="24"/>
              </w:rPr>
            </w:pPr>
            <w:r w:rsidRPr="00355F3B">
              <w:rPr>
                <w:rFonts w:ascii="Arial" w:hAnsi="Arial" w:cs="Arial"/>
                <w:sz w:val="24"/>
                <w:szCs w:val="24"/>
              </w:rPr>
              <w:t>Partnership with children and parent/carers</w:t>
            </w:r>
          </w:p>
        </w:tc>
        <w:tc>
          <w:tcPr>
            <w:tcW w:w="2269" w:type="dxa"/>
          </w:tcPr>
          <w:p w14:paraId="010A01C2" w14:textId="6E56D088" w:rsidR="00462536" w:rsidRDefault="00462536" w:rsidP="008C381F">
            <w:pPr>
              <w:rPr>
                <w:rFonts w:ascii="Arial" w:hAnsi="Arial" w:cs="Arial"/>
                <w:sz w:val="24"/>
                <w:szCs w:val="24"/>
              </w:rPr>
            </w:pPr>
            <w:r w:rsidRPr="00355F3B">
              <w:rPr>
                <w:rFonts w:ascii="Arial" w:hAnsi="Arial" w:cs="Arial"/>
                <w:sz w:val="24"/>
                <w:szCs w:val="24"/>
              </w:rPr>
              <w:t>The setting works in partnership with parents, carers and children in decision making</w:t>
            </w:r>
          </w:p>
          <w:p w14:paraId="1D0EB504" w14:textId="77777777" w:rsidR="001F2EBF" w:rsidRDefault="001F2EBF" w:rsidP="008C381F">
            <w:pPr>
              <w:rPr>
                <w:rFonts w:ascii="Arial" w:hAnsi="Arial" w:cs="Arial"/>
                <w:sz w:val="24"/>
                <w:szCs w:val="24"/>
              </w:rPr>
            </w:pPr>
          </w:p>
          <w:p w14:paraId="48E1D960" w14:textId="77F214A3" w:rsidR="001F2EBF" w:rsidRPr="00355F3B" w:rsidRDefault="001F2EBF" w:rsidP="008C381F">
            <w:pPr>
              <w:rPr>
                <w:rFonts w:ascii="Arial" w:hAnsi="Arial" w:cs="Arial"/>
                <w:sz w:val="24"/>
                <w:szCs w:val="24"/>
              </w:rPr>
            </w:pPr>
          </w:p>
        </w:tc>
        <w:tc>
          <w:tcPr>
            <w:tcW w:w="6379" w:type="dxa"/>
          </w:tcPr>
          <w:p w14:paraId="29587DC4" w14:textId="684A5883" w:rsidR="00845149" w:rsidRPr="002F571A" w:rsidRDefault="00F62D6E" w:rsidP="00845149">
            <w:pPr>
              <w:rPr>
                <w:rFonts w:ascii="Arial" w:hAnsi="Arial" w:cs="Arial"/>
                <w:sz w:val="24"/>
                <w:szCs w:val="24"/>
              </w:rPr>
            </w:pPr>
            <w:r w:rsidRPr="002F571A">
              <w:rPr>
                <w:rFonts w:ascii="Arial" w:hAnsi="Arial" w:cs="Arial"/>
                <w:sz w:val="24"/>
                <w:szCs w:val="24"/>
              </w:rPr>
              <w:t>P</w:t>
            </w:r>
            <w:r w:rsidR="00845149" w:rsidRPr="002F571A">
              <w:rPr>
                <w:rFonts w:ascii="Arial" w:hAnsi="Arial" w:cs="Arial"/>
                <w:sz w:val="24"/>
                <w:szCs w:val="24"/>
              </w:rPr>
              <w:t xml:space="preserve">lans to support children are made together with parents and </w:t>
            </w:r>
            <w:proofErr w:type="gramStart"/>
            <w:r w:rsidR="00845149" w:rsidRPr="002F571A">
              <w:rPr>
                <w:rFonts w:ascii="Arial" w:hAnsi="Arial" w:cs="Arial"/>
                <w:sz w:val="24"/>
                <w:szCs w:val="24"/>
              </w:rPr>
              <w:t>carers, and</w:t>
            </w:r>
            <w:proofErr w:type="gramEnd"/>
            <w:r w:rsidR="00845149" w:rsidRPr="002F571A">
              <w:rPr>
                <w:rFonts w:ascii="Arial" w:hAnsi="Arial" w:cs="Arial"/>
                <w:sz w:val="24"/>
                <w:szCs w:val="24"/>
              </w:rPr>
              <w:t xml:space="preserve"> are regularly reviewed to make sure they meet the child’s needs. Parents and carers are shown where to find helpful information</w:t>
            </w:r>
            <w:r w:rsidR="002F571A" w:rsidRPr="002F571A">
              <w:rPr>
                <w:rFonts w:ascii="Arial" w:hAnsi="Arial" w:cs="Arial"/>
                <w:sz w:val="24"/>
                <w:szCs w:val="24"/>
              </w:rPr>
              <w:t xml:space="preserve"> and advice</w:t>
            </w:r>
            <w:r w:rsidR="00845149" w:rsidRPr="002F571A">
              <w:rPr>
                <w:rFonts w:ascii="Arial" w:hAnsi="Arial" w:cs="Arial"/>
                <w:sz w:val="24"/>
                <w:szCs w:val="24"/>
              </w:rPr>
              <w:t xml:space="preserve"> about local support for children with additional needs, such as the Nottinghamshire Local Offer</w:t>
            </w:r>
            <w:r w:rsidRPr="002F571A">
              <w:rPr>
                <w:rFonts w:ascii="Arial" w:hAnsi="Arial" w:cs="Arial"/>
                <w:sz w:val="24"/>
                <w:szCs w:val="24"/>
              </w:rPr>
              <w:t xml:space="preserve"> </w:t>
            </w:r>
            <w:hyperlink r:id="rId23" w:history="1">
              <w:r w:rsidRPr="002F571A">
                <w:rPr>
                  <w:rFonts w:ascii="Arial" w:hAnsi="Arial" w:cs="Arial"/>
                  <w:color w:val="0000FF"/>
                  <w:sz w:val="24"/>
                  <w:szCs w:val="24"/>
                  <w:u w:val="single"/>
                </w:rPr>
                <w:t>Nottinghamshire Local Offer</w:t>
              </w:r>
            </w:hyperlink>
            <w:r w:rsidR="00845149" w:rsidRPr="002F571A">
              <w:rPr>
                <w:rFonts w:ascii="Arial" w:hAnsi="Arial" w:cs="Arial"/>
                <w:sz w:val="24"/>
                <w:szCs w:val="24"/>
              </w:rPr>
              <w:t xml:space="preserve"> which is mentioned on the setting’s website</w:t>
            </w:r>
            <w:r w:rsidR="00A054CA" w:rsidRPr="002F571A">
              <w:rPr>
                <w:rFonts w:ascii="Arial" w:hAnsi="Arial" w:cs="Arial"/>
                <w:sz w:val="24"/>
                <w:szCs w:val="24"/>
              </w:rPr>
              <w:t xml:space="preserve">, and Ask Us Nottinghamshire </w:t>
            </w:r>
            <w:hyperlink r:id="rId24" w:history="1">
              <w:r w:rsidR="00A054CA" w:rsidRPr="002F571A">
                <w:rPr>
                  <w:rFonts w:ascii="Arial" w:hAnsi="Arial" w:cs="Arial"/>
                  <w:color w:val="0000FF"/>
                  <w:sz w:val="24"/>
                  <w:szCs w:val="24"/>
                  <w:u w:val="single"/>
                </w:rPr>
                <w:t xml:space="preserve"> Ask Us Nottinghamshire</w:t>
              </w:r>
            </w:hyperlink>
            <w:r w:rsidR="00845149" w:rsidRPr="002F571A">
              <w:rPr>
                <w:rFonts w:ascii="Arial" w:hAnsi="Arial" w:cs="Arial"/>
                <w:sz w:val="24"/>
                <w:szCs w:val="24"/>
              </w:rPr>
              <w:t>.</w:t>
            </w:r>
          </w:p>
          <w:p w14:paraId="1F9D6680" w14:textId="77777777" w:rsidR="00845149" w:rsidRPr="002F571A" w:rsidRDefault="00845149" w:rsidP="00845149">
            <w:pPr>
              <w:rPr>
                <w:rFonts w:ascii="Arial" w:hAnsi="Arial" w:cs="Arial"/>
                <w:sz w:val="24"/>
                <w:szCs w:val="24"/>
              </w:rPr>
            </w:pPr>
            <w:r w:rsidRPr="002F571A">
              <w:rPr>
                <w:rFonts w:ascii="Arial" w:hAnsi="Arial" w:cs="Arial"/>
                <w:sz w:val="24"/>
                <w:szCs w:val="24"/>
              </w:rPr>
              <w:t>The setting holds both formal and informal events to gather feedback about how children with SEND are supported, such as friendly surveys for children and parents, and relaxed coffee mornings. Staff use simple communication methods like diaries, text messages or emails to keep in touch with parents and carers about their child’s progress and daily experiences.</w:t>
            </w:r>
          </w:p>
          <w:p w14:paraId="2CDEA7F0" w14:textId="1185AC03" w:rsidR="00462536" w:rsidRPr="00845149" w:rsidRDefault="00845149" w:rsidP="00845149">
            <w:r w:rsidRPr="002F571A">
              <w:rPr>
                <w:rFonts w:ascii="Arial" w:hAnsi="Arial" w:cs="Arial"/>
                <w:sz w:val="24"/>
                <w:szCs w:val="24"/>
              </w:rPr>
              <w:t xml:space="preserve">Children </w:t>
            </w:r>
            <w:r w:rsidR="00E3799F">
              <w:rPr>
                <w:rFonts w:ascii="Arial" w:hAnsi="Arial" w:cs="Arial"/>
                <w:sz w:val="24"/>
                <w:szCs w:val="24"/>
              </w:rPr>
              <w:t xml:space="preserve">and families </w:t>
            </w:r>
            <w:r w:rsidRPr="002F571A">
              <w:rPr>
                <w:rFonts w:ascii="Arial" w:hAnsi="Arial" w:cs="Arial"/>
                <w:sz w:val="24"/>
                <w:szCs w:val="24"/>
              </w:rPr>
              <w:t>are encouraged to be proud of their achievements</w:t>
            </w:r>
            <w:r w:rsidR="002F571A" w:rsidRPr="002F571A">
              <w:rPr>
                <w:rFonts w:ascii="Arial" w:hAnsi="Arial" w:cs="Arial"/>
                <w:sz w:val="24"/>
                <w:szCs w:val="24"/>
              </w:rPr>
              <w:t>.</w:t>
            </w:r>
          </w:p>
        </w:tc>
      </w:tr>
      <w:tr w:rsidR="00462536" w:rsidRPr="00355F3B" w14:paraId="03AD39BC" w14:textId="77777777" w:rsidTr="00B352FE">
        <w:trPr>
          <w:cantSplit/>
          <w:trHeight w:val="1134"/>
        </w:trPr>
        <w:tc>
          <w:tcPr>
            <w:tcW w:w="1128" w:type="dxa"/>
            <w:vMerge w:val="restart"/>
            <w:textDirection w:val="btLr"/>
          </w:tcPr>
          <w:p w14:paraId="70702443" w14:textId="77777777" w:rsidR="00462536" w:rsidRPr="00355F3B" w:rsidRDefault="00462536" w:rsidP="008C381F">
            <w:pPr>
              <w:ind w:left="113" w:right="113"/>
              <w:jc w:val="center"/>
              <w:rPr>
                <w:rFonts w:ascii="Arial" w:hAnsi="Arial" w:cs="Arial"/>
                <w:sz w:val="24"/>
                <w:szCs w:val="24"/>
              </w:rPr>
            </w:pPr>
            <w:r w:rsidRPr="00355F3B">
              <w:rPr>
                <w:rFonts w:ascii="Arial" w:hAnsi="Arial" w:cs="Arial"/>
                <w:sz w:val="24"/>
                <w:szCs w:val="24"/>
              </w:rPr>
              <w:lastRenderedPageBreak/>
              <w:t>Nurture</w:t>
            </w:r>
          </w:p>
        </w:tc>
        <w:tc>
          <w:tcPr>
            <w:tcW w:w="2269" w:type="dxa"/>
          </w:tcPr>
          <w:p w14:paraId="192C2058" w14:textId="18972B04" w:rsidR="00462536" w:rsidRPr="00A21FEA" w:rsidRDefault="00E3799F" w:rsidP="00E3799F">
            <w:pPr>
              <w:rPr>
                <w:rFonts w:ascii="Arial" w:hAnsi="Arial" w:cs="Arial"/>
                <w:sz w:val="24"/>
                <w:szCs w:val="24"/>
              </w:rPr>
            </w:pPr>
            <w:r w:rsidRPr="00A21FEA">
              <w:rPr>
                <w:rFonts w:ascii="Arial" w:hAnsi="Arial" w:cs="Arial"/>
                <w:sz w:val="24"/>
                <w:szCs w:val="24"/>
              </w:rPr>
              <w:t xml:space="preserve">The setting understands the importance of nurturing young children with SEND, </w:t>
            </w:r>
            <w:proofErr w:type="gramStart"/>
            <w:r w:rsidRPr="00A21FEA">
              <w:rPr>
                <w:rFonts w:ascii="Arial" w:hAnsi="Arial" w:cs="Arial"/>
                <w:sz w:val="24"/>
                <w:szCs w:val="24"/>
              </w:rPr>
              <w:t>taking into account</w:t>
            </w:r>
            <w:proofErr w:type="gramEnd"/>
            <w:r w:rsidRPr="00A21FEA">
              <w:rPr>
                <w:rFonts w:ascii="Arial" w:hAnsi="Arial" w:cs="Arial"/>
                <w:sz w:val="24"/>
                <w:szCs w:val="24"/>
              </w:rPr>
              <w:t xml:space="preserve"> each child's unique social and emotional needs as well as their family circumstances. Staff provide gentle support and encouragement to help children feel secure, valued and included, ensuring that every child’s wellbeing is prioritised throughout their early learning journey.</w:t>
            </w:r>
          </w:p>
        </w:tc>
        <w:tc>
          <w:tcPr>
            <w:tcW w:w="6379" w:type="dxa"/>
          </w:tcPr>
          <w:p w14:paraId="6A7F1002" w14:textId="77777777" w:rsidR="00195067" w:rsidRPr="00DD7E08" w:rsidRDefault="00195067" w:rsidP="00195067">
            <w:pPr>
              <w:rPr>
                <w:rFonts w:ascii="Arial" w:hAnsi="Arial" w:cs="Arial"/>
                <w:sz w:val="24"/>
                <w:szCs w:val="24"/>
              </w:rPr>
            </w:pPr>
            <w:r w:rsidRPr="00DD7E08">
              <w:rPr>
                <w:rFonts w:ascii="Arial" w:hAnsi="Arial" w:cs="Arial"/>
                <w:sz w:val="24"/>
                <w:szCs w:val="24"/>
              </w:rPr>
              <w:t>The setting provides a calm and welcoming atmosphere where young children feel they belong, and their efforts are celebrated.</w:t>
            </w:r>
          </w:p>
          <w:p w14:paraId="4B04DA8E" w14:textId="77777777" w:rsidR="00195067" w:rsidRPr="00DD7E08" w:rsidRDefault="00195067" w:rsidP="00195067">
            <w:pPr>
              <w:rPr>
                <w:rFonts w:ascii="Arial" w:hAnsi="Arial" w:cs="Arial"/>
                <w:sz w:val="24"/>
                <w:szCs w:val="24"/>
              </w:rPr>
            </w:pPr>
            <w:r w:rsidRPr="00DD7E08">
              <w:rPr>
                <w:rFonts w:ascii="Arial" w:hAnsi="Arial" w:cs="Arial"/>
                <w:sz w:val="24"/>
                <w:szCs w:val="24"/>
              </w:rPr>
              <w:t>Every child knows where to find a cosy, agreed safe space if they need some quiet time.</w:t>
            </w:r>
          </w:p>
          <w:p w14:paraId="214285C4" w14:textId="77777777" w:rsidR="00195067" w:rsidRPr="00DD7E08" w:rsidRDefault="00195067" w:rsidP="00195067">
            <w:pPr>
              <w:rPr>
                <w:rFonts w:ascii="Arial" w:hAnsi="Arial" w:cs="Arial"/>
                <w:sz w:val="24"/>
                <w:szCs w:val="24"/>
              </w:rPr>
            </w:pPr>
            <w:r w:rsidRPr="00DD7E08">
              <w:rPr>
                <w:rFonts w:ascii="Arial" w:hAnsi="Arial" w:cs="Arial"/>
                <w:sz w:val="24"/>
                <w:szCs w:val="24"/>
              </w:rPr>
              <w:t>Staff use kind and encouraging words to support children.</w:t>
            </w:r>
          </w:p>
          <w:p w14:paraId="7E697A21" w14:textId="77777777" w:rsidR="00195067" w:rsidRPr="00DD7E08" w:rsidRDefault="00195067" w:rsidP="00195067">
            <w:pPr>
              <w:rPr>
                <w:rFonts w:ascii="Arial" w:hAnsi="Arial" w:cs="Arial"/>
                <w:sz w:val="24"/>
                <w:szCs w:val="24"/>
              </w:rPr>
            </w:pPr>
            <w:r w:rsidRPr="00DD7E08">
              <w:rPr>
                <w:rFonts w:ascii="Arial" w:hAnsi="Arial" w:cs="Arial"/>
                <w:sz w:val="24"/>
                <w:szCs w:val="24"/>
              </w:rPr>
              <w:t>Staff recognise that children with SEND may sometimes feel left out, so they provide extra support and keep a close eye on friendships and play to help everyone feel included.</w:t>
            </w:r>
          </w:p>
          <w:p w14:paraId="1D857F5D" w14:textId="77777777" w:rsidR="00195067" w:rsidRPr="00DD7E08" w:rsidRDefault="00195067" w:rsidP="00195067">
            <w:pPr>
              <w:rPr>
                <w:rFonts w:ascii="Arial" w:hAnsi="Arial" w:cs="Arial"/>
                <w:sz w:val="24"/>
                <w:szCs w:val="24"/>
              </w:rPr>
            </w:pPr>
            <w:r w:rsidRPr="00DD7E08">
              <w:rPr>
                <w:rFonts w:ascii="Arial" w:hAnsi="Arial" w:cs="Arial"/>
                <w:sz w:val="24"/>
                <w:szCs w:val="24"/>
              </w:rPr>
              <w:t>Activities help children learn about feelings, how to bounce back from setbacks, and how to look after their wellbeing.</w:t>
            </w:r>
          </w:p>
          <w:p w14:paraId="79C8AF36" w14:textId="77777777" w:rsidR="00195067" w:rsidRPr="00DD7E08" w:rsidRDefault="00195067" w:rsidP="00195067">
            <w:pPr>
              <w:rPr>
                <w:rFonts w:ascii="Arial" w:hAnsi="Arial" w:cs="Arial"/>
                <w:sz w:val="24"/>
                <w:szCs w:val="24"/>
              </w:rPr>
            </w:pPr>
            <w:r w:rsidRPr="00DD7E08">
              <w:rPr>
                <w:rFonts w:ascii="Arial" w:hAnsi="Arial" w:cs="Arial"/>
                <w:sz w:val="24"/>
                <w:szCs w:val="24"/>
              </w:rPr>
              <w:t>Staff work together to remove anything that might make learning difficult for a child.</w:t>
            </w:r>
          </w:p>
          <w:p w14:paraId="15088A45" w14:textId="22F6B550" w:rsidR="00462536" w:rsidRPr="00195067" w:rsidRDefault="00195067" w:rsidP="00195067">
            <w:r w:rsidRPr="00DD7E08">
              <w:rPr>
                <w:rFonts w:ascii="Arial" w:hAnsi="Arial" w:cs="Arial"/>
                <w:sz w:val="24"/>
                <w:szCs w:val="24"/>
              </w:rPr>
              <w:t>All children are gently encouraged to notice and respect differences, including SEND, so everyone feels part of the group.</w:t>
            </w:r>
          </w:p>
        </w:tc>
      </w:tr>
      <w:tr w:rsidR="00462536" w:rsidRPr="00355F3B" w14:paraId="3B2A9C46" w14:textId="77777777" w:rsidTr="00B352FE">
        <w:tc>
          <w:tcPr>
            <w:tcW w:w="1128" w:type="dxa"/>
            <w:vMerge/>
          </w:tcPr>
          <w:p w14:paraId="278C8B69" w14:textId="77777777" w:rsidR="00462536" w:rsidRPr="00355F3B" w:rsidRDefault="00462536" w:rsidP="008C381F">
            <w:pPr>
              <w:rPr>
                <w:rFonts w:ascii="Arial" w:hAnsi="Arial" w:cs="Arial"/>
                <w:sz w:val="24"/>
                <w:szCs w:val="24"/>
              </w:rPr>
            </w:pPr>
          </w:p>
        </w:tc>
        <w:tc>
          <w:tcPr>
            <w:tcW w:w="2269" w:type="dxa"/>
          </w:tcPr>
          <w:p w14:paraId="55CCF1C4" w14:textId="530DAEBC" w:rsidR="00462536" w:rsidRPr="00355F3B" w:rsidRDefault="00462536" w:rsidP="008C381F">
            <w:pPr>
              <w:rPr>
                <w:rFonts w:ascii="Arial" w:hAnsi="Arial" w:cs="Arial"/>
                <w:sz w:val="24"/>
                <w:szCs w:val="24"/>
              </w:rPr>
            </w:pPr>
            <w:r w:rsidRPr="00355F3B">
              <w:rPr>
                <w:rFonts w:ascii="Arial" w:hAnsi="Arial" w:cs="Arial"/>
                <w:sz w:val="24"/>
                <w:szCs w:val="24"/>
              </w:rPr>
              <w:t>Children feel safe and valued. They know that they can approach staff and that their opinions and concerns are valued</w:t>
            </w:r>
          </w:p>
        </w:tc>
        <w:tc>
          <w:tcPr>
            <w:tcW w:w="6379" w:type="dxa"/>
          </w:tcPr>
          <w:p w14:paraId="3263D601" w14:textId="77777777" w:rsidR="00462536" w:rsidRPr="00355F3B" w:rsidRDefault="00462536" w:rsidP="008C381F">
            <w:pPr>
              <w:rPr>
                <w:rFonts w:ascii="Arial" w:hAnsi="Arial" w:cs="Arial"/>
                <w:sz w:val="24"/>
                <w:szCs w:val="24"/>
              </w:rPr>
            </w:pPr>
            <w:r w:rsidRPr="00355F3B">
              <w:rPr>
                <w:rFonts w:ascii="Arial" w:hAnsi="Arial" w:cs="Arial"/>
                <w:sz w:val="24"/>
                <w:szCs w:val="24"/>
              </w:rPr>
              <w:t xml:space="preserve">Named adults / key workers as a stable point of reference for children and parents. </w:t>
            </w:r>
          </w:p>
          <w:p w14:paraId="3B15AA1F" w14:textId="037C186B" w:rsidR="00462536" w:rsidRPr="00355F3B" w:rsidRDefault="00462536" w:rsidP="008C381F">
            <w:pPr>
              <w:rPr>
                <w:rFonts w:ascii="Arial" w:hAnsi="Arial" w:cs="Arial"/>
                <w:sz w:val="24"/>
                <w:szCs w:val="24"/>
              </w:rPr>
            </w:pPr>
            <w:r w:rsidRPr="00355F3B">
              <w:rPr>
                <w:rFonts w:ascii="Arial" w:hAnsi="Arial" w:cs="Arial"/>
                <w:sz w:val="24"/>
                <w:szCs w:val="24"/>
              </w:rPr>
              <w:t>Negative attitudes, beliefs and perceptions towards individuals and groups are challenge</w:t>
            </w:r>
            <w:r w:rsidR="00F33A19">
              <w:rPr>
                <w:rFonts w:ascii="Arial" w:hAnsi="Arial" w:cs="Arial"/>
                <w:sz w:val="24"/>
                <w:szCs w:val="24"/>
              </w:rPr>
              <w:t>d</w:t>
            </w:r>
            <w:r w:rsidRPr="00355F3B">
              <w:rPr>
                <w:rFonts w:ascii="Arial" w:hAnsi="Arial" w:cs="Arial"/>
                <w:sz w:val="24"/>
                <w:szCs w:val="24"/>
              </w:rPr>
              <w:t xml:space="preserve"> in the setting.</w:t>
            </w:r>
          </w:p>
          <w:p w14:paraId="492C4539" w14:textId="77777777" w:rsidR="00462536" w:rsidRPr="00355F3B" w:rsidRDefault="00462536" w:rsidP="008C381F">
            <w:pPr>
              <w:rPr>
                <w:rFonts w:ascii="Arial" w:hAnsi="Arial" w:cs="Arial"/>
                <w:sz w:val="24"/>
                <w:szCs w:val="24"/>
              </w:rPr>
            </w:pPr>
            <w:r w:rsidRPr="00355F3B">
              <w:rPr>
                <w:rFonts w:ascii="Arial" w:hAnsi="Arial" w:cs="Arial"/>
                <w:sz w:val="24"/>
                <w:szCs w:val="24"/>
              </w:rPr>
              <w:t>The child's voice is encouraged and acted on.</w:t>
            </w:r>
          </w:p>
          <w:p w14:paraId="42686D01" w14:textId="77777777" w:rsidR="00462536" w:rsidRPr="00355F3B" w:rsidRDefault="00462536" w:rsidP="008C381F">
            <w:pPr>
              <w:rPr>
                <w:rFonts w:ascii="Arial" w:hAnsi="Arial" w:cs="Arial"/>
                <w:sz w:val="24"/>
                <w:szCs w:val="24"/>
              </w:rPr>
            </w:pPr>
            <w:r w:rsidRPr="00355F3B">
              <w:rPr>
                <w:rFonts w:ascii="Arial" w:hAnsi="Arial" w:cs="Arial"/>
                <w:sz w:val="24"/>
                <w:szCs w:val="24"/>
              </w:rPr>
              <w:t xml:space="preserve">Awareness that children with SEND can be more vulnerable to abuse and possibly less able to speak out if something isn’t right. </w:t>
            </w:r>
          </w:p>
        </w:tc>
      </w:tr>
      <w:tr w:rsidR="00462536" w:rsidRPr="00355F3B" w14:paraId="5465BC10" w14:textId="77777777" w:rsidTr="00B352FE">
        <w:trPr>
          <w:cantSplit/>
          <w:trHeight w:val="1860"/>
        </w:trPr>
        <w:tc>
          <w:tcPr>
            <w:tcW w:w="1128" w:type="dxa"/>
            <w:textDirection w:val="btLr"/>
          </w:tcPr>
          <w:p w14:paraId="6CBA0C42" w14:textId="77777777" w:rsidR="00462536" w:rsidRPr="00355F3B" w:rsidRDefault="00462536" w:rsidP="008C381F">
            <w:pPr>
              <w:ind w:left="113" w:right="113"/>
              <w:rPr>
                <w:rFonts w:ascii="Arial" w:hAnsi="Arial" w:cs="Arial"/>
                <w:sz w:val="24"/>
                <w:szCs w:val="24"/>
              </w:rPr>
            </w:pPr>
            <w:r w:rsidRPr="00355F3B">
              <w:rPr>
                <w:rFonts w:ascii="Arial" w:hAnsi="Arial" w:cs="Arial"/>
                <w:sz w:val="24"/>
                <w:szCs w:val="24"/>
              </w:rPr>
              <w:t>The physical and sensory environment</w:t>
            </w:r>
          </w:p>
        </w:tc>
        <w:tc>
          <w:tcPr>
            <w:tcW w:w="2269" w:type="dxa"/>
          </w:tcPr>
          <w:p w14:paraId="38753038" w14:textId="4EF5335E" w:rsidR="00462536" w:rsidRPr="00355F3B" w:rsidRDefault="00462536" w:rsidP="008C381F">
            <w:pPr>
              <w:rPr>
                <w:rFonts w:ascii="Arial" w:hAnsi="Arial" w:cs="Arial"/>
                <w:sz w:val="24"/>
                <w:szCs w:val="24"/>
              </w:rPr>
            </w:pPr>
            <w:r w:rsidRPr="00355F3B">
              <w:rPr>
                <w:rFonts w:ascii="Arial" w:hAnsi="Arial" w:cs="Arial"/>
                <w:sz w:val="24"/>
                <w:szCs w:val="24"/>
              </w:rPr>
              <w:t>Practitioners are aware of sensory needs and issues that may impact on children</w:t>
            </w:r>
          </w:p>
        </w:tc>
        <w:tc>
          <w:tcPr>
            <w:tcW w:w="6379" w:type="dxa"/>
          </w:tcPr>
          <w:p w14:paraId="36938518" w14:textId="2E37141B" w:rsidR="00462536" w:rsidRPr="003C3B23" w:rsidRDefault="00CB4EDF" w:rsidP="00CB4EDF">
            <w:pPr>
              <w:rPr>
                <w:rFonts w:ascii="Arial" w:hAnsi="Arial" w:cs="Arial"/>
                <w:sz w:val="24"/>
                <w:szCs w:val="24"/>
              </w:rPr>
            </w:pPr>
            <w:r w:rsidRPr="003C3B23">
              <w:rPr>
                <w:rFonts w:ascii="Arial" w:hAnsi="Arial" w:cs="Arial"/>
                <w:sz w:val="24"/>
                <w:szCs w:val="24"/>
              </w:rPr>
              <w:t xml:space="preserve">Practitioners recognise and consider children's sensory needs when organising the environment, ensuring spaces feel comfortable and inviting. Displays are designed to be simple and easy for young children to see and understand, helping to avoid overwhelming them. Staff pay attention to potential distractions such as </w:t>
            </w:r>
            <w:r w:rsidR="003C3B23" w:rsidRPr="003C3B23">
              <w:rPr>
                <w:rFonts w:ascii="Arial" w:hAnsi="Arial" w:cs="Arial"/>
                <w:sz w:val="24"/>
                <w:szCs w:val="24"/>
              </w:rPr>
              <w:t xml:space="preserve">bright lights, </w:t>
            </w:r>
            <w:r w:rsidRPr="003C3B23">
              <w:rPr>
                <w:rFonts w:ascii="Arial" w:hAnsi="Arial" w:cs="Arial"/>
                <w:sz w:val="24"/>
                <w:szCs w:val="24"/>
              </w:rPr>
              <w:t xml:space="preserve">strong smells and loud noises, and </w:t>
            </w:r>
            <w:proofErr w:type="gramStart"/>
            <w:r w:rsidRPr="003C3B23">
              <w:rPr>
                <w:rFonts w:ascii="Arial" w:hAnsi="Arial" w:cs="Arial"/>
                <w:sz w:val="24"/>
                <w:szCs w:val="24"/>
              </w:rPr>
              <w:t>make adjustments</w:t>
            </w:r>
            <w:proofErr w:type="gramEnd"/>
            <w:r w:rsidRPr="003C3B23">
              <w:rPr>
                <w:rFonts w:ascii="Arial" w:hAnsi="Arial" w:cs="Arial"/>
                <w:sz w:val="24"/>
                <w:szCs w:val="24"/>
              </w:rPr>
              <w:t xml:space="preserve"> for any children who might find these difficult.</w:t>
            </w:r>
          </w:p>
        </w:tc>
      </w:tr>
      <w:tr w:rsidR="00462536" w:rsidRPr="0009321E" w14:paraId="0A02CCD4" w14:textId="77777777" w:rsidTr="00B352FE">
        <w:trPr>
          <w:cantSplit/>
          <w:trHeight w:val="2206"/>
        </w:trPr>
        <w:tc>
          <w:tcPr>
            <w:tcW w:w="1128" w:type="dxa"/>
            <w:vMerge w:val="restart"/>
            <w:textDirection w:val="btLr"/>
          </w:tcPr>
          <w:p w14:paraId="5DECA38D" w14:textId="396F5E73" w:rsidR="00462536" w:rsidRPr="00355F3B" w:rsidRDefault="00462536" w:rsidP="00CF44C3">
            <w:pPr>
              <w:ind w:left="113" w:right="113"/>
              <w:jc w:val="center"/>
              <w:rPr>
                <w:rFonts w:ascii="Arial" w:hAnsi="Arial" w:cs="Arial"/>
                <w:sz w:val="24"/>
                <w:szCs w:val="24"/>
              </w:rPr>
            </w:pPr>
            <w:r w:rsidRPr="00355F3B">
              <w:rPr>
                <w:rFonts w:ascii="Arial" w:hAnsi="Arial" w:cs="Arial"/>
                <w:sz w:val="24"/>
                <w:szCs w:val="24"/>
              </w:rPr>
              <w:lastRenderedPageBreak/>
              <w:t>Teaching and</w:t>
            </w:r>
            <w:r w:rsidR="00EA3D3F" w:rsidRPr="00355F3B">
              <w:rPr>
                <w:rFonts w:ascii="Arial" w:hAnsi="Arial" w:cs="Arial"/>
                <w:sz w:val="24"/>
                <w:szCs w:val="24"/>
              </w:rPr>
              <w:t xml:space="preserve"> </w:t>
            </w:r>
            <w:r w:rsidRPr="00355F3B">
              <w:rPr>
                <w:rFonts w:ascii="Arial" w:hAnsi="Arial" w:cs="Arial"/>
                <w:sz w:val="24"/>
                <w:szCs w:val="24"/>
              </w:rPr>
              <w:t>learning strategies</w:t>
            </w:r>
          </w:p>
        </w:tc>
        <w:tc>
          <w:tcPr>
            <w:tcW w:w="2269" w:type="dxa"/>
          </w:tcPr>
          <w:p w14:paraId="5A4B4E15" w14:textId="2FC08B85" w:rsidR="00462536" w:rsidRPr="00355F3B" w:rsidRDefault="00462536" w:rsidP="008C381F">
            <w:pPr>
              <w:rPr>
                <w:rFonts w:ascii="Arial" w:hAnsi="Arial" w:cs="Arial"/>
                <w:sz w:val="24"/>
                <w:szCs w:val="24"/>
              </w:rPr>
            </w:pPr>
            <w:r w:rsidRPr="00355F3B">
              <w:rPr>
                <w:rFonts w:ascii="Arial" w:hAnsi="Arial" w:cs="Arial"/>
                <w:sz w:val="24"/>
                <w:szCs w:val="24"/>
              </w:rPr>
              <w:t xml:space="preserve">Practitioners are aware of the additional needs of children, understand the nature and impact of these and how to respond to them. Planning incorporates more detailed specialist support </w:t>
            </w:r>
          </w:p>
        </w:tc>
        <w:tc>
          <w:tcPr>
            <w:tcW w:w="6379" w:type="dxa"/>
          </w:tcPr>
          <w:p w14:paraId="15FF711F" w14:textId="74C1049C" w:rsidR="00462536" w:rsidRPr="0009321E" w:rsidRDefault="00462536" w:rsidP="00847C35">
            <w:pPr>
              <w:rPr>
                <w:rFonts w:ascii="Arial" w:hAnsi="Arial" w:cs="Arial"/>
                <w:sz w:val="24"/>
                <w:szCs w:val="24"/>
              </w:rPr>
            </w:pPr>
            <w:r w:rsidRPr="0009321E">
              <w:rPr>
                <w:rFonts w:ascii="Arial" w:hAnsi="Arial" w:cs="Arial"/>
                <w:sz w:val="24"/>
                <w:szCs w:val="24"/>
              </w:rPr>
              <w:t xml:space="preserve">Additional strategies are </w:t>
            </w:r>
            <w:proofErr w:type="gramStart"/>
            <w:r w:rsidRPr="0009321E">
              <w:rPr>
                <w:rFonts w:ascii="Arial" w:hAnsi="Arial" w:cs="Arial"/>
                <w:sz w:val="24"/>
                <w:szCs w:val="24"/>
              </w:rPr>
              <w:t>used at all times</w:t>
            </w:r>
            <w:proofErr w:type="gramEnd"/>
            <w:r w:rsidRPr="0009321E">
              <w:rPr>
                <w:rFonts w:ascii="Arial" w:hAnsi="Arial" w:cs="Arial"/>
                <w:sz w:val="24"/>
                <w:szCs w:val="24"/>
              </w:rPr>
              <w:t xml:space="preserve"> e.g. visual timetables or visual prompts </w:t>
            </w:r>
            <w:r w:rsidR="008260FF" w:rsidRPr="0009321E">
              <w:rPr>
                <w:rFonts w:ascii="Arial" w:hAnsi="Arial" w:cs="Arial"/>
                <w:sz w:val="24"/>
                <w:szCs w:val="24"/>
              </w:rPr>
              <w:t>such as</w:t>
            </w:r>
            <w:r w:rsidRPr="0009321E">
              <w:rPr>
                <w:rFonts w:ascii="Arial" w:hAnsi="Arial" w:cs="Arial"/>
                <w:sz w:val="24"/>
                <w:szCs w:val="24"/>
              </w:rPr>
              <w:t xml:space="preserve"> now and next cards</w:t>
            </w:r>
            <w:r w:rsidR="008260FF" w:rsidRPr="0009321E">
              <w:rPr>
                <w:rFonts w:ascii="Arial" w:hAnsi="Arial" w:cs="Arial"/>
                <w:sz w:val="24"/>
                <w:szCs w:val="24"/>
              </w:rPr>
              <w:t>.</w:t>
            </w:r>
          </w:p>
          <w:p w14:paraId="03A35E8C" w14:textId="4BB6869C" w:rsidR="00462536" w:rsidRPr="0009321E" w:rsidRDefault="00462536" w:rsidP="00847C35">
            <w:pPr>
              <w:rPr>
                <w:rFonts w:ascii="Arial" w:hAnsi="Arial" w:cs="Arial"/>
                <w:sz w:val="24"/>
                <w:szCs w:val="24"/>
              </w:rPr>
            </w:pPr>
            <w:r w:rsidRPr="0009321E">
              <w:rPr>
                <w:rFonts w:ascii="Arial" w:hAnsi="Arial" w:cs="Arial"/>
                <w:sz w:val="24"/>
                <w:szCs w:val="24"/>
              </w:rPr>
              <w:t>Children are given time to process information before being asked to respond</w:t>
            </w:r>
            <w:r w:rsidR="007838B0" w:rsidRPr="0009321E">
              <w:rPr>
                <w:rFonts w:ascii="Arial" w:hAnsi="Arial" w:cs="Arial"/>
                <w:sz w:val="24"/>
                <w:szCs w:val="24"/>
              </w:rPr>
              <w:t>.</w:t>
            </w:r>
          </w:p>
          <w:p w14:paraId="2D6EE1C0" w14:textId="5FD5E4C2" w:rsidR="00462536" w:rsidRPr="0009321E" w:rsidRDefault="00462536" w:rsidP="00847C35">
            <w:pPr>
              <w:rPr>
                <w:rFonts w:ascii="Arial" w:hAnsi="Arial" w:cs="Arial"/>
                <w:sz w:val="24"/>
                <w:szCs w:val="24"/>
              </w:rPr>
            </w:pPr>
            <w:r w:rsidRPr="0009321E">
              <w:rPr>
                <w:rFonts w:ascii="Arial" w:hAnsi="Arial" w:cs="Arial"/>
                <w:sz w:val="24"/>
                <w:szCs w:val="24"/>
              </w:rPr>
              <w:t>Tasks are broken down into small manageable steps.</w:t>
            </w:r>
            <w:r w:rsidR="00EA3D3F" w:rsidRPr="0009321E">
              <w:rPr>
                <w:rFonts w:ascii="Arial" w:hAnsi="Arial" w:cs="Arial"/>
                <w:sz w:val="24"/>
                <w:szCs w:val="24"/>
              </w:rPr>
              <w:t xml:space="preserve"> </w:t>
            </w:r>
            <w:r w:rsidRPr="0009321E">
              <w:rPr>
                <w:rFonts w:ascii="Arial" w:hAnsi="Arial" w:cs="Arial"/>
                <w:sz w:val="24"/>
                <w:szCs w:val="24"/>
              </w:rPr>
              <w:t>These steps are shown to the child.</w:t>
            </w:r>
          </w:p>
          <w:p w14:paraId="05B8348A" w14:textId="77777777" w:rsidR="00847C35" w:rsidRPr="0009321E" w:rsidRDefault="00462536" w:rsidP="00847C35">
            <w:pPr>
              <w:rPr>
                <w:rFonts w:ascii="Arial" w:hAnsi="Arial" w:cs="Arial"/>
                <w:sz w:val="24"/>
                <w:szCs w:val="24"/>
              </w:rPr>
            </w:pPr>
            <w:r w:rsidRPr="0009321E">
              <w:rPr>
                <w:rFonts w:ascii="Arial" w:hAnsi="Arial" w:cs="Arial"/>
                <w:sz w:val="24"/>
                <w:szCs w:val="24"/>
              </w:rPr>
              <w:t>The place and order of activities is varied to maintain interest and attention of all children.</w:t>
            </w:r>
          </w:p>
          <w:p w14:paraId="4830037C" w14:textId="77777777" w:rsidR="00847C35" w:rsidRPr="0009321E" w:rsidRDefault="00847C35" w:rsidP="00847C35">
            <w:pPr>
              <w:rPr>
                <w:rFonts w:ascii="Arial" w:hAnsi="Arial" w:cs="Arial"/>
                <w:sz w:val="24"/>
                <w:szCs w:val="24"/>
              </w:rPr>
            </w:pPr>
            <w:r w:rsidRPr="0009321E">
              <w:rPr>
                <w:rFonts w:ascii="Arial" w:hAnsi="Arial" w:cs="Arial"/>
                <w:sz w:val="24"/>
                <w:szCs w:val="24"/>
              </w:rPr>
              <w:t>Practitioners use a range of supportive strategies, such as visual timetables and simple visual prompts like 'now' and 'next' cards, to help young children understand routines and transitions.</w:t>
            </w:r>
          </w:p>
          <w:p w14:paraId="09DEA1C3" w14:textId="77777777" w:rsidR="00847C35" w:rsidRPr="0009321E" w:rsidRDefault="00847C35" w:rsidP="00847C35">
            <w:pPr>
              <w:rPr>
                <w:rFonts w:ascii="Arial" w:hAnsi="Arial" w:cs="Arial"/>
                <w:sz w:val="24"/>
                <w:szCs w:val="24"/>
              </w:rPr>
            </w:pPr>
            <w:r w:rsidRPr="0009321E">
              <w:rPr>
                <w:rFonts w:ascii="Arial" w:hAnsi="Arial" w:cs="Arial"/>
                <w:sz w:val="24"/>
                <w:szCs w:val="24"/>
              </w:rPr>
              <w:t>Children are given plenty of time to think and process what has been said before they are encouraged to respond, recognising that young children may need longer to understand instructions.</w:t>
            </w:r>
          </w:p>
          <w:p w14:paraId="03F04439" w14:textId="77777777" w:rsidR="00847C35" w:rsidRPr="0009321E" w:rsidRDefault="00847C35" w:rsidP="00847C35">
            <w:pPr>
              <w:rPr>
                <w:rFonts w:ascii="Arial" w:hAnsi="Arial" w:cs="Arial"/>
                <w:sz w:val="24"/>
                <w:szCs w:val="24"/>
              </w:rPr>
            </w:pPr>
            <w:r w:rsidRPr="0009321E">
              <w:rPr>
                <w:rFonts w:ascii="Arial" w:hAnsi="Arial" w:cs="Arial"/>
                <w:sz w:val="24"/>
                <w:szCs w:val="24"/>
              </w:rPr>
              <w:t>Activities and tasks are broken down into small, easy steps, which are clearly shown and explained to the child to help them feel confident and engaged.</w:t>
            </w:r>
          </w:p>
          <w:p w14:paraId="11D741C5" w14:textId="3375EDC3" w:rsidR="00462536" w:rsidRPr="0009321E" w:rsidRDefault="00847C35" w:rsidP="00847C35">
            <w:pPr>
              <w:rPr>
                <w:rFonts w:ascii="Arial" w:hAnsi="Arial" w:cs="Arial"/>
                <w:sz w:val="24"/>
                <w:szCs w:val="24"/>
              </w:rPr>
            </w:pPr>
            <w:r w:rsidRPr="0009321E">
              <w:rPr>
                <w:rFonts w:ascii="Arial" w:hAnsi="Arial" w:cs="Arial"/>
                <w:sz w:val="24"/>
                <w:szCs w:val="24"/>
              </w:rPr>
              <w:t>Practitioners vary the location and sequence of activities throughout the day to keep children interested and attentive, ensuring all children remain motivated and comfortable in the setting.</w:t>
            </w:r>
          </w:p>
        </w:tc>
      </w:tr>
      <w:tr w:rsidR="00462536" w:rsidRPr="00576535" w14:paraId="44310BC4" w14:textId="77777777" w:rsidTr="00B352FE">
        <w:tc>
          <w:tcPr>
            <w:tcW w:w="1128" w:type="dxa"/>
            <w:vMerge/>
          </w:tcPr>
          <w:p w14:paraId="2878A594" w14:textId="77777777" w:rsidR="00462536" w:rsidRPr="00355F3B" w:rsidRDefault="00462536" w:rsidP="008C381F">
            <w:pPr>
              <w:rPr>
                <w:rFonts w:ascii="Arial" w:hAnsi="Arial" w:cs="Arial"/>
                <w:sz w:val="24"/>
                <w:szCs w:val="24"/>
              </w:rPr>
            </w:pPr>
          </w:p>
        </w:tc>
        <w:tc>
          <w:tcPr>
            <w:tcW w:w="2269" w:type="dxa"/>
          </w:tcPr>
          <w:p w14:paraId="3774D9F6" w14:textId="77777777" w:rsidR="00462536" w:rsidRPr="00355F3B" w:rsidRDefault="00462536" w:rsidP="008C381F">
            <w:pPr>
              <w:rPr>
                <w:rFonts w:ascii="Arial" w:hAnsi="Arial" w:cs="Arial"/>
                <w:sz w:val="24"/>
                <w:szCs w:val="24"/>
              </w:rPr>
            </w:pPr>
            <w:r w:rsidRPr="00355F3B">
              <w:rPr>
                <w:rFonts w:ascii="Arial" w:hAnsi="Arial" w:cs="Arial"/>
                <w:sz w:val="24"/>
                <w:szCs w:val="24"/>
              </w:rPr>
              <w:t>Practitioners differentiate to provide suitable learning challenges and cater for different learning needs and styles.</w:t>
            </w:r>
          </w:p>
          <w:p w14:paraId="18DA78E1" w14:textId="77777777" w:rsidR="00462536" w:rsidRPr="00355F3B" w:rsidRDefault="00462536" w:rsidP="008C381F">
            <w:pPr>
              <w:rPr>
                <w:rFonts w:ascii="Arial" w:hAnsi="Arial" w:cs="Arial"/>
                <w:sz w:val="24"/>
                <w:szCs w:val="24"/>
              </w:rPr>
            </w:pPr>
            <w:r w:rsidRPr="00355F3B">
              <w:rPr>
                <w:rFonts w:ascii="Arial" w:hAnsi="Arial" w:cs="Arial"/>
                <w:sz w:val="24"/>
                <w:szCs w:val="24"/>
              </w:rPr>
              <w:t>Individualised and/or small group planning</w:t>
            </w:r>
          </w:p>
        </w:tc>
        <w:tc>
          <w:tcPr>
            <w:tcW w:w="6379" w:type="dxa"/>
          </w:tcPr>
          <w:p w14:paraId="42243337" w14:textId="77777777" w:rsidR="0009321E" w:rsidRPr="00576535" w:rsidRDefault="0009321E" w:rsidP="0009321E">
            <w:pPr>
              <w:rPr>
                <w:rFonts w:ascii="Arial" w:hAnsi="Arial" w:cs="Arial"/>
                <w:sz w:val="24"/>
                <w:szCs w:val="24"/>
              </w:rPr>
            </w:pPr>
            <w:r w:rsidRPr="00576535">
              <w:rPr>
                <w:rFonts w:ascii="Arial" w:hAnsi="Arial" w:cs="Arial"/>
                <w:sz w:val="24"/>
                <w:szCs w:val="24"/>
              </w:rPr>
              <w:t>Adults show children how to do things by demonstrating, helping them to understand what is expected.</w:t>
            </w:r>
          </w:p>
          <w:p w14:paraId="4DB36B5D" w14:textId="77777777" w:rsidR="0009321E" w:rsidRPr="00576535" w:rsidRDefault="0009321E" w:rsidP="0009321E">
            <w:pPr>
              <w:rPr>
                <w:rFonts w:ascii="Arial" w:hAnsi="Arial" w:cs="Arial"/>
                <w:sz w:val="24"/>
                <w:szCs w:val="24"/>
              </w:rPr>
            </w:pPr>
            <w:r w:rsidRPr="00576535">
              <w:rPr>
                <w:rFonts w:ascii="Arial" w:hAnsi="Arial" w:cs="Arial"/>
                <w:sz w:val="24"/>
                <w:szCs w:val="24"/>
              </w:rPr>
              <w:t>Practitioners use simple visual and audio examples, such as pictures, gestures, or spoken explanations, to make learning clear for young children.</w:t>
            </w:r>
          </w:p>
          <w:p w14:paraId="48C18C52" w14:textId="772AB655" w:rsidR="00462536" w:rsidRPr="00576535" w:rsidRDefault="0009321E" w:rsidP="0009321E">
            <w:pPr>
              <w:rPr>
                <w:rFonts w:ascii="Arial" w:hAnsi="Arial" w:cs="Arial"/>
                <w:sz w:val="24"/>
                <w:szCs w:val="24"/>
              </w:rPr>
            </w:pPr>
            <w:r w:rsidRPr="00576535">
              <w:rPr>
                <w:rFonts w:ascii="Arial" w:hAnsi="Arial" w:cs="Arial"/>
                <w:sz w:val="24"/>
                <w:szCs w:val="24"/>
              </w:rPr>
              <w:t>Activities are adapted to suit the age, abilities, and interests of each child, ensuring everyone can take part and learn at their own pace.</w:t>
            </w:r>
          </w:p>
        </w:tc>
      </w:tr>
      <w:tr w:rsidR="00462536" w:rsidRPr="00355F3B" w14:paraId="6B972FE5" w14:textId="77777777" w:rsidTr="00B352FE">
        <w:tc>
          <w:tcPr>
            <w:tcW w:w="1128" w:type="dxa"/>
            <w:vMerge/>
          </w:tcPr>
          <w:p w14:paraId="289D4036" w14:textId="77777777" w:rsidR="00462536" w:rsidRPr="00355F3B" w:rsidRDefault="00462536" w:rsidP="008C381F">
            <w:pPr>
              <w:rPr>
                <w:rFonts w:ascii="Arial" w:hAnsi="Arial" w:cs="Arial"/>
                <w:sz w:val="24"/>
                <w:szCs w:val="24"/>
              </w:rPr>
            </w:pPr>
          </w:p>
        </w:tc>
        <w:tc>
          <w:tcPr>
            <w:tcW w:w="2269" w:type="dxa"/>
          </w:tcPr>
          <w:p w14:paraId="33B52193" w14:textId="31F04AFD" w:rsidR="00462536" w:rsidRPr="00355F3B" w:rsidRDefault="00462536" w:rsidP="008C381F">
            <w:pPr>
              <w:rPr>
                <w:rFonts w:ascii="Arial" w:hAnsi="Arial" w:cs="Arial"/>
                <w:sz w:val="24"/>
                <w:szCs w:val="24"/>
              </w:rPr>
            </w:pPr>
            <w:r w:rsidRPr="00355F3B">
              <w:rPr>
                <w:rFonts w:ascii="Arial" w:hAnsi="Arial" w:cs="Arial"/>
                <w:sz w:val="24"/>
                <w:szCs w:val="24"/>
              </w:rPr>
              <w:t xml:space="preserve">Practitioners ensure that children have opportunities to work in different ways e.g., </w:t>
            </w:r>
            <w:r w:rsidR="00C6112E" w:rsidRPr="00355F3B">
              <w:rPr>
                <w:rFonts w:ascii="Arial" w:hAnsi="Arial" w:cs="Arial"/>
                <w:sz w:val="24"/>
                <w:szCs w:val="24"/>
              </w:rPr>
              <w:t>independently</w:t>
            </w:r>
            <w:r w:rsidRPr="00355F3B">
              <w:rPr>
                <w:rFonts w:ascii="Arial" w:hAnsi="Arial" w:cs="Arial"/>
                <w:sz w:val="24"/>
                <w:szCs w:val="24"/>
              </w:rPr>
              <w:t xml:space="preserve"> in a variety of small groups and</w:t>
            </w:r>
            <w:r w:rsidR="00960DDD">
              <w:rPr>
                <w:rFonts w:ascii="Arial" w:hAnsi="Arial" w:cs="Arial"/>
                <w:sz w:val="24"/>
                <w:szCs w:val="24"/>
              </w:rPr>
              <w:t>/</w:t>
            </w:r>
            <w:r w:rsidRPr="00355F3B">
              <w:rPr>
                <w:rFonts w:ascii="Arial" w:hAnsi="Arial" w:cs="Arial"/>
                <w:sz w:val="24"/>
                <w:szCs w:val="24"/>
              </w:rPr>
              <w:t>or in pairs. Individualised and/or small group sessions</w:t>
            </w:r>
          </w:p>
        </w:tc>
        <w:tc>
          <w:tcPr>
            <w:tcW w:w="6379" w:type="dxa"/>
          </w:tcPr>
          <w:p w14:paraId="570428B5" w14:textId="77777777" w:rsidR="002A01E3" w:rsidRDefault="00462536" w:rsidP="008C381F">
            <w:pPr>
              <w:rPr>
                <w:rFonts w:ascii="Arial" w:hAnsi="Arial" w:cs="Arial"/>
                <w:sz w:val="24"/>
                <w:szCs w:val="24"/>
              </w:rPr>
            </w:pPr>
            <w:r w:rsidRPr="00355F3B">
              <w:rPr>
                <w:rFonts w:ascii="Arial" w:hAnsi="Arial" w:cs="Arial"/>
                <w:sz w:val="24"/>
                <w:szCs w:val="24"/>
              </w:rPr>
              <w:t>Strategies are used to actively promote independent learning</w:t>
            </w:r>
            <w:r w:rsidR="002A01E3">
              <w:rPr>
                <w:rFonts w:ascii="Arial" w:hAnsi="Arial" w:cs="Arial"/>
                <w:sz w:val="24"/>
                <w:szCs w:val="24"/>
              </w:rPr>
              <w:t>.</w:t>
            </w:r>
          </w:p>
          <w:p w14:paraId="46D5C298" w14:textId="18622B1D" w:rsidR="00462536" w:rsidRPr="00355F3B" w:rsidRDefault="00960DDD" w:rsidP="008C381F">
            <w:pPr>
              <w:rPr>
                <w:rFonts w:ascii="Arial" w:hAnsi="Arial" w:cs="Arial"/>
                <w:sz w:val="24"/>
                <w:szCs w:val="24"/>
              </w:rPr>
            </w:pPr>
            <w:r>
              <w:rPr>
                <w:rFonts w:ascii="Arial" w:hAnsi="Arial" w:cs="Arial"/>
                <w:sz w:val="24"/>
                <w:szCs w:val="24"/>
              </w:rPr>
              <w:t>O</w:t>
            </w:r>
            <w:r w:rsidR="00462536" w:rsidRPr="00355F3B">
              <w:rPr>
                <w:rFonts w:ascii="Arial" w:hAnsi="Arial" w:cs="Arial"/>
                <w:sz w:val="24"/>
                <w:szCs w:val="24"/>
              </w:rPr>
              <w:t xml:space="preserve">pportunities are created for children to play with other children in different contexts and to enable for peer </w:t>
            </w:r>
            <w:r w:rsidR="002A01E3" w:rsidRPr="00355F3B">
              <w:rPr>
                <w:rFonts w:ascii="Arial" w:hAnsi="Arial" w:cs="Arial"/>
                <w:sz w:val="24"/>
                <w:szCs w:val="24"/>
              </w:rPr>
              <w:t>role</w:t>
            </w:r>
            <w:r w:rsidR="00462536" w:rsidRPr="00355F3B">
              <w:rPr>
                <w:rFonts w:ascii="Arial" w:hAnsi="Arial" w:cs="Arial"/>
                <w:sz w:val="24"/>
                <w:szCs w:val="24"/>
              </w:rPr>
              <w:t xml:space="preserve"> models.</w:t>
            </w:r>
          </w:p>
          <w:p w14:paraId="119711EB" w14:textId="77777777" w:rsidR="00462536" w:rsidRPr="00355F3B" w:rsidRDefault="00462536" w:rsidP="008C381F">
            <w:pPr>
              <w:rPr>
                <w:rFonts w:ascii="Arial" w:hAnsi="Arial" w:cs="Arial"/>
                <w:sz w:val="24"/>
                <w:szCs w:val="24"/>
              </w:rPr>
            </w:pPr>
            <w:r w:rsidRPr="00355F3B">
              <w:rPr>
                <w:rFonts w:ascii="Arial" w:hAnsi="Arial" w:cs="Arial"/>
                <w:sz w:val="24"/>
                <w:szCs w:val="24"/>
              </w:rPr>
              <w:t>Use of additional adults is planned to maximise their impact on learning.</w:t>
            </w:r>
          </w:p>
        </w:tc>
      </w:tr>
      <w:tr w:rsidR="00462536" w:rsidRPr="00355F3B" w14:paraId="07C49A26" w14:textId="77777777" w:rsidTr="00B352FE">
        <w:tc>
          <w:tcPr>
            <w:tcW w:w="1128" w:type="dxa"/>
            <w:vMerge/>
          </w:tcPr>
          <w:p w14:paraId="221567FE" w14:textId="77777777" w:rsidR="00462536" w:rsidRPr="00355F3B" w:rsidRDefault="00462536" w:rsidP="008C381F">
            <w:pPr>
              <w:rPr>
                <w:rFonts w:ascii="Arial" w:hAnsi="Arial" w:cs="Arial"/>
                <w:sz w:val="24"/>
                <w:szCs w:val="24"/>
              </w:rPr>
            </w:pPr>
          </w:p>
        </w:tc>
        <w:tc>
          <w:tcPr>
            <w:tcW w:w="2269" w:type="dxa"/>
          </w:tcPr>
          <w:p w14:paraId="2A43423B" w14:textId="77777777" w:rsidR="00462536" w:rsidRPr="00355F3B" w:rsidRDefault="00462536" w:rsidP="008C381F">
            <w:pPr>
              <w:rPr>
                <w:rFonts w:ascii="Arial" w:hAnsi="Arial" w:cs="Arial"/>
                <w:sz w:val="24"/>
                <w:szCs w:val="24"/>
              </w:rPr>
            </w:pPr>
            <w:r w:rsidRPr="00355F3B">
              <w:rPr>
                <w:rFonts w:ascii="Arial" w:hAnsi="Arial" w:cs="Arial"/>
                <w:sz w:val="24"/>
                <w:szCs w:val="24"/>
              </w:rPr>
              <w:t>Practitioners ensure that collaborative learning is a feature of activities</w:t>
            </w:r>
          </w:p>
        </w:tc>
        <w:tc>
          <w:tcPr>
            <w:tcW w:w="6379" w:type="dxa"/>
          </w:tcPr>
          <w:p w14:paraId="7150ABCB" w14:textId="77777777" w:rsidR="00462536" w:rsidRPr="00355F3B" w:rsidRDefault="00462536" w:rsidP="008C381F">
            <w:pPr>
              <w:rPr>
                <w:rFonts w:ascii="Arial" w:hAnsi="Arial" w:cs="Arial"/>
                <w:sz w:val="24"/>
                <w:szCs w:val="24"/>
              </w:rPr>
            </w:pPr>
            <w:r w:rsidRPr="00355F3B">
              <w:rPr>
                <w:rFonts w:ascii="Arial" w:hAnsi="Arial" w:cs="Arial"/>
                <w:sz w:val="24"/>
                <w:szCs w:val="24"/>
              </w:rPr>
              <w:t>Strategies are used to build and maintain positive relationships across the whole setting.</w:t>
            </w:r>
          </w:p>
          <w:p w14:paraId="3EDB8D32" w14:textId="77777777" w:rsidR="00462536" w:rsidRPr="00355F3B" w:rsidRDefault="00462536" w:rsidP="008C381F">
            <w:pPr>
              <w:rPr>
                <w:rFonts w:ascii="Arial" w:hAnsi="Arial" w:cs="Arial"/>
                <w:sz w:val="24"/>
                <w:szCs w:val="24"/>
              </w:rPr>
            </w:pPr>
            <w:r w:rsidRPr="00355F3B">
              <w:rPr>
                <w:rFonts w:ascii="Arial" w:hAnsi="Arial" w:cs="Arial"/>
                <w:sz w:val="24"/>
                <w:szCs w:val="24"/>
              </w:rPr>
              <w:t xml:space="preserve">There are opportunities to develop peer awareness/sensitivity and support for different needs and disabilities throughout the setting. </w:t>
            </w:r>
          </w:p>
        </w:tc>
      </w:tr>
      <w:tr w:rsidR="00462536" w:rsidRPr="00355F3B" w14:paraId="367AFCBA" w14:textId="77777777" w:rsidTr="00B352FE">
        <w:trPr>
          <w:cantSplit/>
          <w:trHeight w:val="1134"/>
        </w:trPr>
        <w:tc>
          <w:tcPr>
            <w:tcW w:w="1128" w:type="dxa"/>
            <w:vMerge w:val="restart"/>
            <w:textDirection w:val="btLr"/>
          </w:tcPr>
          <w:p w14:paraId="1C5A5543" w14:textId="77777777" w:rsidR="00462536" w:rsidRPr="00355F3B" w:rsidRDefault="00462536" w:rsidP="008C381F">
            <w:pPr>
              <w:ind w:left="113" w:right="113"/>
              <w:jc w:val="center"/>
              <w:rPr>
                <w:rFonts w:ascii="Arial" w:hAnsi="Arial" w:cs="Arial"/>
                <w:sz w:val="24"/>
                <w:szCs w:val="24"/>
              </w:rPr>
            </w:pPr>
            <w:r w:rsidRPr="00355F3B">
              <w:rPr>
                <w:rFonts w:ascii="Arial" w:hAnsi="Arial" w:cs="Arial"/>
                <w:sz w:val="24"/>
                <w:szCs w:val="24"/>
              </w:rPr>
              <w:lastRenderedPageBreak/>
              <w:t xml:space="preserve">Transition and </w:t>
            </w:r>
            <w:proofErr w:type="gramStart"/>
            <w:r w:rsidRPr="00355F3B">
              <w:rPr>
                <w:rFonts w:ascii="Arial" w:hAnsi="Arial" w:cs="Arial"/>
                <w:sz w:val="24"/>
                <w:szCs w:val="24"/>
              </w:rPr>
              <w:t>Transfer</w:t>
            </w:r>
            <w:proofErr w:type="gramEnd"/>
          </w:p>
        </w:tc>
        <w:tc>
          <w:tcPr>
            <w:tcW w:w="2269" w:type="dxa"/>
          </w:tcPr>
          <w:p w14:paraId="50859A52" w14:textId="3A9BC15B" w:rsidR="00462536" w:rsidRPr="00355F3B" w:rsidRDefault="00462536" w:rsidP="008C381F">
            <w:pPr>
              <w:rPr>
                <w:rFonts w:ascii="Arial" w:hAnsi="Arial" w:cs="Arial"/>
                <w:sz w:val="24"/>
                <w:szCs w:val="24"/>
              </w:rPr>
            </w:pPr>
            <w:r w:rsidRPr="00355F3B">
              <w:rPr>
                <w:rFonts w:ascii="Arial" w:hAnsi="Arial" w:cs="Arial"/>
                <w:sz w:val="24"/>
                <w:szCs w:val="24"/>
              </w:rPr>
              <w:t>Support is in place for routine and life transitions when required</w:t>
            </w:r>
          </w:p>
        </w:tc>
        <w:tc>
          <w:tcPr>
            <w:tcW w:w="6379" w:type="dxa"/>
          </w:tcPr>
          <w:p w14:paraId="307E115C" w14:textId="77777777" w:rsidR="00462536" w:rsidRPr="00355F3B" w:rsidRDefault="00462536" w:rsidP="008C381F">
            <w:pPr>
              <w:rPr>
                <w:rFonts w:ascii="Arial" w:hAnsi="Arial" w:cs="Arial"/>
                <w:sz w:val="24"/>
                <w:szCs w:val="24"/>
              </w:rPr>
            </w:pPr>
            <w:r w:rsidRPr="00355F3B">
              <w:rPr>
                <w:rFonts w:ascii="Arial" w:hAnsi="Arial" w:cs="Arial"/>
                <w:sz w:val="24"/>
                <w:szCs w:val="24"/>
              </w:rPr>
              <w:t>Transitions include:</w:t>
            </w:r>
          </w:p>
          <w:p w14:paraId="6F6CBA87" w14:textId="77777777" w:rsidR="00462536" w:rsidRPr="00355F3B" w:rsidRDefault="00462536" w:rsidP="00EA3D3F">
            <w:pPr>
              <w:pStyle w:val="ListParagraph"/>
              <w:numPr>
                <w:ilvl w:val="0"/>
                <w:numId w:val="46"/>
              </w:numPr>
              <w:ind w:left="314"/>
              <w:rPr>
                <w:rFonts w:ascii="Arial" w:hAnsi="Arial" w:cs="Arial"/>
                <w:sz w:val="24"/>
                <w:szCs w:val="24"/>
              </w:rPr>
            </w:pPr>
            <w:r w:rsidRPr="00355F3B">
              <w:rPr>
                <w:rFonts w:ascii="Arial" w:hAnsi="Arial" w:cs="Arial"/>
                <w:sz w:val="24"/>
                <w:szCs w:val="24"/>
              </w:rPr>
              <w:t>Moving on to school or a new setting</w:t>
            </w:r>
          </w:p>
          <w:p w14:paraId="393CD184" w14:textId="77777777" w:rsidR="00462536" w:rsidRPr="00355F3B" w:rsidRDefault="00462536" w:rsidP="00EA3D3F">
            <w:pPr>
              <w:pStyle w:val="ListParagraph"/>
              <w:numPr>
                <w:ilvl w:val="0"/>
                <w:numId w:val="46"/>
              </w:numPr>
              <w:ind w:left="314"/>
              <w:rPr>
                <w:rFonts w:ascii="Arial" w:hAnsi="Arial" w:cs="Arial"/>
                <w:sz w:val="24"/>
                <w:szCs w:val="24"/>
              </w:rPr>
            </w:pPr>
            <w:r w:rsidRPr="00355F3B">
              <w:rPr>
                <w:rFonts w:ascii="Arial" w:hAnsi="Arial" w:cs="Arial"/>
                <w:sz w:val="24"/>
                <w:szCs w:val="24"/>
              </w:rPr>
              <w:t>Moving around the setting</w:t>
            </w:r>
          </w:p>
          <w:p w14:paraId="6D3E942F" w14:textId="77777777" w:rsidR="00462536" w:rsidRPr="00355F3B" w:rsidRDefault="00462536" w:rsidP="00EA3D3F">
            <w:pPr>
              <w:pStyle w:val="ListParagraph"/>
              <w:numPr>
                <w:ilvl w:val="0"/>
                <w:numId w:val="46"/>
              </w:numPr>
              <w:ind w:left="314"/>
              <w:rPr>
                <w:rFonts w:ascii="Arial" w:hAnsi="Arial" w:cs="Arial"/>
                <w:sz w:val="24"/>
                <w:szCs w:val="24"/>
              </w:rPr>
            </w:pPr>
            <w:r w:rsidRPr="00355F3B">
              <w:rPr>
                <w:rFonts w:ascii="Arial" w:hAnsi="Arial" w:cs="Arial"/>
                <w:sz w:val="24"/>
                <w:szCs w:val="24"/>
              </w:rPr>
              <w:t>Changing from structured to unstructured times</w:t>
            </w:r>
          </w:p>
          <w:p w14:paraId="14C7CA1C" w14:textId="77777777" w:rsidR="00462536" w:rsidRPr="00355F3B" w:rsidRDefault="00462536" w:rsidP="00EA3D3F">
            <w:pPr>
              <w:pStyle w:val="ListParagraph"/>
              <w:numPr>
                <w:ilvl w:val="0"/>
                <w:numId w:val="46"/>
              </w:numPr>
              <w:ind w:left="314"/>
              <w:rPr>
                <w:rFonts w:ascii="Arial" w:hAnsi="Arial" w:cs="Arial"/>
                <w:sz w:val="24"/>
                <w:szCs w:val="24"/>
              </w:rPr>
            </w:pPr>
            <w:r w:rsidRPr="00355F3B">
              <w:rPr>
                <w:rFonts w:ascii="Arial" w:hAnsi="Arial" w:cs="Arial"/>
                <w:sz w:val="24"/>
                <w:szCs w:val="24"/>
              </w:rPr>
              <w:t>Changes of staff – permanent and temporary</w:t>
            </w:r>
          </w:p>
          <w:p w14:paraId="4FA1518A" w14:textId="77777777" w:rsidR="00462536" w:rsidRPr="00355F3B" w:rsidRDefault="00462536" w:rsidP="00EA3D3F">
            <w:pPr>
              <w:pStyle w:val="ListParagraph"/>
              <w:numPr>
                <w:ilvl w:val="0"/>
                <w:numId w:val="46"/>
              </w:numPr>
              <w:ind w:left="314"/>
              <w:rPr>
                <w:rFonts w:ascii="Arial" w:hAnsi="Arial" w:cs="Arial"/>
                <w:sz w:val="24"/>
                <w:szCs w:val="24"/>
              </w:rPr>
            </w:pPr>
            <w:r w:rsidRPr="00355F3B">
              <w:rPr>
                <w:rFonts w:ascii="Arial" w:hAnsi="Arial" w:cs="Arial"/>
                <w:sz w:val="24"/>
                <w:szCs w:val="24"/>
              </w:rPr>
              <w:t>Special events: visitor, visits, celebrations</w:t>
            </w:r>
          </w:p>
          <w:p w14:paraId="7AC1EBE7" w14:textId="7690C694" w:rsidR="00462536" w:rsidRPr="00355F3B" w:rsidRDefault="00462536" w:rsidP="00EA3D3F">
            <w:pPr>
              <w:pStyle w:val="ListParagraph"/>
              <w:numPr>
                <w:ilvl w:val="0"/>
                <w:numId w:val="46"/>
              </w:numPr>
              <w:ind w:left="314"/>
              <w:rPr>
                <w:rFonts w:ascii="Arial" w:hAnsi="Arial" w:cs="Arial"/>
                <w:sz w:val="24"/>
                <w:szCs w:val="24"/>
              </w:rPr>
            </w:pPr>
            <w:r w:rsidRPr="00355F3B">
              <w:rPr>
                <w:rFonts w:ascii="Arial" w:hAnsi="Arial" w:cs="Arial"/>
                <w:sz w:val="24"/>
                <w:szCs w:val="24"/>
              </w:rPr>
              <w:t>Life events: birth of a sibling, change in parenting arrangements e.g. change in parents</w:t>
            </w:r>
            <w:r w:rsidR="00AA0F26">
              <w:rPr>
                <w:rFonts w:ascii="Arial" w:hAnsi="Arial" w:cs="Arial"/>
                <w:sz w:val="24"/>
                <w:szCs w:val="24"/>
              </w:rPr>
              <w:t>’</w:t>
            </w:r>
            <w:r w:rsidRPr="00355F3B">
              <w:rPr>
                <w:rFonts w:ascii="Arial" w:hAnsi="Arial" w:cs="Arial"/>
                <w:sz w:val="24"/>
                <w:szCs w:val="24"/>
              </w:rPr>
              <w:t xml:space="preserve"> relationship status, loss and bereavement or contact visits.</w:t>
            </w:r>
          </w:p>
          <w:p w14:paraId="7C83F5C6" w14:textId="77777777" w:rsidR="00462536" w:rsidRPr="00355F3B" w:rsidRDefault="00462536" w:rsidP="00EA3D3F">
            <w:pPr>
              <w:pStyle w:val="ListParagraph"/>
              <w:numPr>
                <w:ilvl w:val="0"/>
                <w:numId w:val="46"/>
              </w:numPr>
              <w:ind w:left="314"/>
              <w:rPr>
                <w:rFonts w:ascii="Arial" w:hAnsi="Arial" w:cs="Arial"/>
                <w:sz w:val="24"/>
                <w:szCs w:val="24"/>
              </w:rPr>
            </w:pPr>
            <w:r w:rsidRPr="00355F3B">
              <w:rPr>
                <w:rFonts w:ascii="Arial" w:hAnsi="Arial" w:cs="Arial"/>
                <w:sz w:val="24"/>
                <w:szCs w:val="24"/>
              </w:rPr>
              <w:t>Moving from one room to another.</w:t>
            </w:r>
          </w:p>
          <w:p w14:paraId="6D78ACAE" w14:textId="77777777" w:rsidR="00462536" w:rsidRPr="00355F3B" w:rsidRDefault="00462536" w:rsidP="008C381F">
            <w:pPr>
              <w:rPr>
                <w:rFonts w:ascii="Arial" w:hAnsi="Arial" w:cs="Arial"/>
                <w:sz w:val="24"/>
                <w:szCs w:val="24"/>
              </w:rPr>
            </w:pPr>
            <w:r w:rsidRPr="00355F3B">
              <w:rPr>
                <w:rFonts w:ascii="Arial" w:hAnsi="Arial" w:cs="Arial"/>
                <w:sz w:val="24"/>
                <w:szCs w:val="24"/>
              </w:rPr>
              <w:t>Staff are aware of those who will need additional support for all or most transitions and plan for these transitions. This includes children who:</w:t>
            </w:r>
          </w:p>
          <w:p w14:paraId="498583E0" w14:textId="77777777" w:rsidR="00462536" w:rsidRPr="00355F3B" w:rsidRDefault="00462536" w:rsidP="00EA3D3F">
            <w:pPr>
              <w:pStyle w:val="ListParagraph"/>
              <w:numPr>
                <w:ilvl w:val="0"/>
                <w:numId w:val="47"/>
              </w:numPr>
              <w:ind w:left="314"/>
              <w:rPr>
                <w:rFonts w:ascii="Arial" w:hAnsi="Arial" w:cs="Arial"/>
                <w:sz w:val="24"/>
                <w:szCs w:val="24"/>
              </w:rPr>
            </w:pPr>
            <w:r w:rsidRPr="00355F3B">
              <w:rPr>
                <w:rFonts w:ascii="Arial" w:hAnsi="Arial" w:cs="Arial"/>
                <w:sz w:val="24"/>
                <w:szCs w:val="24"/>
              </w:rPr>
              <w:t>have insecure attachment, including but not limited to LAC, Child in Need, CP and forces children.</w:t>
            </w:r>
          </w:p>
          <w:p w14:paraId="2220FB2C" w14:textId="02FFA8F0" w:rsidR="00462536" w:rsidRPr="00355F3B" w:rsidRDefault="00462536" w:rsidP="00EA3D3F">
            <w:pPr>
              <w:pStyle w:val="ListParagraph"/>
              <w:numPr>
                <w:ilvl w:val="0"/>
                <w:numId w:val="47"/>
              </w:numPr>
              <w:ind w:left="314"/>
              <w:rPr>
                <w:rFonts w:ascii="Arial" w:hAnsi="Arial" w:cs="Arial"/>
                <w:sz w:val="24"/>
                <w:szCs w:val="24"/>
              </w:rPr>
            </w:pPr>
            <w:r w:rsidRPr="00355F3B">
              <w:rPr>
                <w:rFonts w:ascii="Arial" w:hAnsi="Arial" w:cs="Arial"/>
                <w:sz w:val="24"/>
                <w:szCs w:val="24"/>
              </w:rPr>
              <w:t>have social communication diff</w:t>
            </w:r>
            <w:r w:rsidR="00E82A5D">
              <w:rPr>
                <w:rFonts w:ascii="Arial" w:hAnsi="Arial" w:cs="Arial"/>
                <w:sz w:val="24"/>
                <w:szCs w:val="24"/>
              </w:rPr>
              <w:t>erences</w:t>
            </w:r>
            <w:r w:rsidRPr="00355F3B">
              <w:rPr>
                <w:rFonts w:ascii="Arial" w:hAnsi="Arial" w:cs="Arial"/>
                <w:sz w:val="24"/>
                <w:szCs w:val="24"/>
              </w:rPr>
              <w:t xml:space="preserve"> including</w:t>
            </w:r>
            <w:r w:rsidR="00E82A5D">
              <w:rPr>
                <w:rFonts w:ascii="Arial" w:hAnsi="Arial" w:cs="Arial"/>
                <w:sz w:val="24"/>
                <w:szCs w:val="24"/>
              </w:rPr>
              <w:t xml:space="preserve"> autism</w:t>
            </w:r>
          </w:p>
          <w:p w14:paraId="665095CF" w14:textId="77777777" w:rsidR="00462536" w:rsidRPr="00355F3B" w:rsidRDefault="00462536" w:rsidP="00EA3D3F">
            <w:pPr>
              <w:pStyle w:val="ListParagraph"/>
              <w:numPr>
                <w:ilvl w:val="0"/>
                <w:numId w:val="47"/>
              </w:numPr>
              <w:ind w:left="314"/>
              <w:rPr>
                <w:rFonts w:ascii="Arial" w:hAnsi="Arial" w:cs="Arial"/>
                <w:sz w:val="24"/>
                <w:szCs w:val="24"/>
              </w:rPr>
            </w:pPr>
            <w:r w:rsidRPr="00355F3B">
              <w:rPr>
                <w:rFonts w:ascii="Arial" w:hAnsi="Arial" w:cs="Arial"/>
                <w:sz w:val="24"/>
                <w:szCs w:val="24"/>
              </w:rPr>
              <w:t>suffered trauma, loss or bereavement</w:t>
            </w:r>
          </w:p>
          <w:p w14:paraId="3C900356" w14:textId="77777777" w:rsidR="00462536" w:rsidRPr="00355F3B" w:rsidRDefault="00462536" w:rsidP="00EA3D3F">
            <w:pPr>
              <w:pStyle w:val="ListParagraph"/>
              <w:numPr>
                <w:ilvl w:val="0"/>
                <w:numId w:val="47"/>
              </w:numPr>
              <w:ind w:left="314"/>
              <w:rPr>
                <w:rFonts w:ascii="Arial" w:hAnsi="Arial" w:cs="Arial"/>
                <w:sz w:val="24"/>
                <w:szCs w:val="24"/>
              </w:rPr>
            </w:pPr>
            <w:r w:rsidRPr="00355F3B">
              <w:rPr>
                <w:rFonts w:ascii="Arial" w:hAnsi="Arial" w:cs="Arial"/>
                <w:sz w:val="24"/>
                <w:szCs w:val="24"/>
              </w:rPr>
              <w:t>are anxious</w:t>
            </w:r>
          </w:p>
          <w:p w14:paraId="7BDCCB9C" w14:textId="77777777" w:rsidR="00462536" w:rsidRPr="00355F3B" w:rsidRDefault="00462536" w:rsidP="008C381F">
            <w:pPr>
              <w:rPr>
                <w:rFonts w:ascii="Arial" w:hAnsi="Arial" w:cs="Arial"/>
                <w:sz w:val="24"/>
                <w:szCs w:val="24"/>
              </w:rPr>
            </w:pPr>
            <w:r w:rsidRPr="00355F3B">
              <w:rPr>
                <w:rFonts w:ascii="Arial" w:hAnsi="Arial" w:cs="Arial"/>
                <w:sz w:val="24"/>
                <w:szCs w:val="24"/>
              </w:rPr>
              <w:t>Safe space available for respite time</w:t>
            </w:r>
          </w:p>
          <w:p w14:paraId="607C29EA" w14:textId="77777777" w:rsidR="00462536" w:rsidRPr="00355F3B" w:rsidRDefault="00462536" w:rsidP="00EA3D3F">
            <w:pPr>
              <w:pStyle w:val="ListParagraph"/>
              <w:numPr>
                <w:ilvl w:val="0"/>
                <w:numId w:val="48"/>
              </w:numPr>
              <w:ind w:left="314"/>
              <w:rPr>
                <w:rFonts w:ascii="Arial" w:hAnsi="Arial" w:cs="Arial"/>
                <w:sz w:val="24"/>
                <w:szCs w:val="24"/>
              </w:rPr>
            </w:pPr>
            <w:r w:rsidRPr="00355F3B">
              <w:rPr>
                <w:rFonts w:ascii="Arial" w:hAnsi="Arial" w:cs="Arial"/>
                <w:sz w:val="24"/>
                <w:szCs w:val="24"/>
              </w:rPr>
              <w:t>Now and next used to aid understanding.</w:t>
            </w:r>
          </w:p>
          <w:p w14:paraId="1660D4CC" w14:textId="77777777" w:rsidR="00462536" w:rsidRPr="00355F3B" w:rsidRDefault="00462536" w:rsidP="00EA3D3F">
            <w:pPr>
              <w:pStyle w:val="ListParagraph"/>
              <w:numPr>
                <w:ilvl w:val="0"/>
                <w:numId w:val="48"/>
              </w:numPr>
              <w:ind w:left="314"/>
              <w:rPr>
                <w:rFonts w:ascii="Arial" w:hAnsi="Arial" w:cs="Arial"/>
                <w:sz w:val="24"/>
                <w:szCs w:val="24"/>
              </w:rPr>
            </w:pPr>
            <w:r w:rsidRPr="00355F3B">
              <w:rPr>
                <w:rFonts w:ascii="Arial" w:hAnsi="Arial" w:cs="Arial"/>
                <w:sz w:val="24"/>
                <w:szCs w:val="24"/>
              </w:rPr>
              <w:t>Visual timetables are used</w:t>
            </w:r>
          </w:p>
          <w:p w14:paraId="1BD040F9" w14:textId="77777777" w:rsidR="00462536" w:rsidRPr="00355F3B" w:rsidRDefault="00462536" w:rsidP="00EA3D3F">
            <w:pPr>
              <w:pStyle w:val="ListParagraph"/>
              <w:numPr>
                <w:ilvl w:val="0"/>
                <w:numId w:val="48"/>
              </w:numPr>
              <w:ind w:left="314"/>
              <w:rPr>
                <w:rFonts w:ascii="Arial" w:hAnsi="Arial" w:cs="Arial"/>
                <w:sz w:val="24"/>
                <w:szCs w:val="24"/>
              </w:rPr>
            </w:pPr>
            <w:r w:rsidRPr="00355F3B">
              <w:rPr>
                <w:rFonts w:ascii="Arial" w:hAnsi="Arial" w:cs="Arial"/>
                <w:sz w:val="24"/>
                <w:szCs w:val="24"/>
              </w:rPr>
              <w:t>Phased transition plan and visits arranged (parents involved)</w:t>
            </w:r>
          </w:p>
          <w:p w14:paraId="1F59400A" w14:textId="2D8C6A5C" w:rsidR="00462536" w:rsidRPr="00355F3B" w:rsidRDefault="00462536" w:rsidP="00EA3D3F">
            <w:pPr>
              <w:pStyle w:val="ListParagraph"/>
              <w:numPr>
                <w:ilvl w:val="0"/>
                <w:numId w:val="48"/>
              </w:numPr>
              <w:ind w:left="314"/>
              <w:rPr>
                <w:rFonts w:ascii="Arial" w:hAnsi="Arial" w:cs="Arial"/>
                <w:sz w:val="24"/>
                <w:szCs w:val="24"/>
              </w:rPr>
            </w:pPr>
            <w:r w:rsidRPr="00355F3B">
              <w:rPr>
                <w:rFonts w:ascii="Arial" w:hAnsi="Arial" w:cs="Arial"/>
                <w:sz w:val="24"/>
                <w:szCs w:val="24"/>
              </w:rPr>
              <w:t>Timers are used to show children how long they have before a change</w:t>
            </w:r>
          </w:p>
          <w:p w14:paraId="3DFA8039" w14:textId="77777777" w:rsidR="00462536" w:rsidRPr="00355F3B" w:rsidRDefault="00462536" w:rsidP="00EA3D3F">
            <w:pPr>
              <w:pStyle w:val="ListParagraph"/>
              <w:numPr>
                <w:ilvl w:val="0"/>
                <w:numId w:val="48"/>
              </w:numPr>
              <w:ind w:left="314"/>
              <w:rPr>
                <w:rFonts w:ascii="Arial" w:hAnsi="Arial" w:cs="Arial"/>
                <w:sz w:val="24"/>
                <w:szCs w:val="24"/>
              </w:rPr>
            </w:pPr>
            <w:r w:rsidRPr="00355F3B">
              <w:rPr>
                <w:rFonts w:ascii="Arial" w:hAnsi="Arial" w:cs="Arial"/>
                <w:sz w:val="24"/>
                <w:szCs w:val="24"/>
              </w:rPr>
              <w:t>Visits to new area</w:t>
            </w:r>
          </w:p>
          <w:p w14:paraId="4E15D436" w14:textId="69C260AB" w:rsidR="00462536" w:rsidRPr="00355F3B" w:rsidRDefault="00462536" w:rsidP="00EA3D3F">
            <w:pPr>
              <w:pStyle w:val="ListParagraph"/>
              <w:numPr>
                <w:ilvl w:val="0"/>
                <w:numId w:val="48"/>
              </w:numPr>
              <w:ind w:left="314"/>
              <w:rPr>
                <w:rFonts w:ascii="Arial" w:hAnsi="Arial" w:cs="Arial"/>
                <w:sz w:val="24"/>
                <w:szCs w:val="24"/>
              </w:rPr>
            </w:pPr>
            <w:r w:rsidRPr="00355F3B">
              <w:rPr>
                <w:rFonts w:ascii="Arial" w:hAnsi="Arial" w:cs="Arial"/>
                <w:sz w:val="24"/>
                <w:szCs w:val="24"/>
              </w:rPr>
              <w:t xml:space="preserve">Opportunities for periods of respite e.g. in a quiet area to </w:t>
            </w:r>
            <w:r w:rsidR="000823C3" w:rsidRPr="00355F3B">
              <w:rPr>
                <w:rFonts w:ascii="Arial" w:hAnsi="Arial" w:cs="Arial"/>
                <w:sz w:val="24"/>
                <w:szCs w:val="24"/>
              </w:rPr>
              <w:t>self-regulate</w:t>
            </w:r>
          </w:p>
        </w:tc>
      </w:tr>
      <w:tr w:rsidR="00462536" w:rsidRPr="00355F3B" w14:paraId="49E9F6A8" w14:textId="77777777" w:rsidTr="00B352FE">
        <w:tc>
          <w:tcPr>
            <w:tcW w:w="1128" w:type="dxa"/>
            <w:vMerge/>
          </w:tcPr>
          <w:p w14:paraId="273E2EA2" w14:textId="77777777" w:rsidR="00462536" w:rsidRPr="00355F3B" w:rsidRDefault="00462536" w:rsidP="008C381F">
            <w:pPr>
              <w:rPr>
                <w:rFonts w:ascii="Arial" w:hAnsi="Arial" w:cs="Arial"/>
                <w:sz w:val="24"/>
                <w:szCs w:val="24"/>
              </w:rPr>
            </w:pPr>
          </w:p>
        </w:tc>
        <w:tc>
          <w:tcPr>
            <w:tcW w:w="2269" w:type="dxa"/>
          </w:tcPr>
          <w:p w14:paraId="178FC622" w14:textId="5FF2E146" w:rsidR="00462536" w:rsidRPr="00355F3B" w:rsidRDefault="00462536" w:rsidP="008C381F">
            <w:pPr>
              <w:rPr>
                <w:rFonts w:ascii="Arial" w:hAnsi="Arial" w:cs="Arial"/>
                <w:sz w:val="24"/>
                <w:szCs w:val="24"/>
              </w:rPr>
            </w:pPr>
            <w:r w:rsidRPr="00355F3B">
              <w:rPr>
                <w:rFonts w:ascii="Arial" w:hAnsi="Arial" w:cs="Arial"/>
                <w:sz w:val="24"/>
                <w:szCs w:val="24"/>
              </w:rPr>
              <w:t>Procedures are in place for ensuring smooth progression through settings, particularly during all transition phases, including on entry and exit</w:t>
            </w:r>
          </w:p>
        </w:tc>
        <w:tc>
          <w:tcPr>
            <w:tcW w:w="6379" w:type="dxa"/>
          </w:tcPr>
          <w:p w14:paraId="01B0D28F" w14:textId="77777777" w:rsidR="00462536" w:rsidRPr="00355F3B" w:rsidRDefault="00462536" w:rsidP="008C381F">
            <w:pPr>
              <w:rPr>
                <w:rFonts w:ascii="Arial" w:hAnsi="Arial" w:cs="Arial"/>
                <w:sz w:val="24"/>
                <w:szCs w:val="24"/>
              </w:rPr>
            </w:pPr>
            <w:r w:rsidRPr="00355F3B">
              <w:rPr>
                <w:rFonts w:ascii="Arial" w:hAnsi="Arial" w:cs="Arial"/>
                <w:sz w:val="24"/>
                <w:szCs w:val="24"/>
              </w:rPr>
              <w:t>Information is actively sought and shared about children to support successful transitions and manage change.</w:t>
            </w:r>
          </w:p>
          <w:p w14:paraId="778A6102" w14:textId="77777777" w:rsidR="00462536" w:rsidRPr="00355F3B" w:rsidRDefault="00462536" w:rsidP="008C381F">
            <w:pPr>
              <w:rPr>
                <w:rFonts w:ascii="Arial" w:hAnsi="Arial" w:cs="Arial"/>
                <w:sz w:val="24"/>
                <w:szCs w:val="24"/>
              </w:rPr>
            </w:pPr>
            <w:r w:rsidRPr="00355F3B">
              <w:rPr>
                <w:rFonts w:ascii="Arial" w:hAnsi="Arial" w:cs="Arial"/>
                <w:sz w:val="24"/>
                <w:szCs w:val="24"/>
              </w:rPr>
              <w:t>This information is available for the child's parents and carers, other colleagues within the setting and receiving or previous settings as required.</w:t>
            </w:r>
          </w:p>
          <w:p w14:paraId="12B87840" w14:textId="42D8DC33" w:rsidR="0067340E" w:rsidRPr="00355F3B" w:rsidRDefault="00462536" w:rsidP="008C381F">
            <w:pPr>
              <w:rPr>
                <w:rFonts w:ascii="Arial" w:hAnsi="Arial" w:cs="Arial"/>
                <w:sz w:val="24"/>
                <w:szCs w:val="24"/>
              </w:rPr>
            </w:pPr>
            <w:r w:rsidRPr="00355F3B">
              <w:rPr>
                <w:rFonts w:ascii="Arial" w:hAnsi="Arial" w:cs="Arial"/>
                <w:sz w:val="24"/>
                <w:szCs w:val="24"/>
              </w:rPr>
              <w:t xml:space="preserve">Practitioners are aware of children who need additional support while transitions and adjustments are made, e.g. additional visits to a new setting with a familiar trusted adult, creating social stories. </w:t>
            </w:r>
          </w:p>
        </w:tc>
      </w:tr>
      <w:tr w:rsidR="00462536" w:rsidRPr="00355F3B" w14:paraId="2E9FC947" w14:textId="77777777" w:rsidTr="00B352FE">
        <w:tc>
          <w:tcPr>
            <w:tcW w:w="1128" w:type="dxa"/>
            <w:vMerge w:val="restart"/>
            <w:textDirection w:val="btLr"/>
          </w:tcPr>
          <w:p w14:paraId="2FA868D8" w14:textId="77777777" w:rsidR="00462536" w:rsidRPr="00355F3B" w:rsidRDefault="00462536" w:rsidP="008C381F">
            <w:pPr>
              <w:ind w:left="113" w:right="113"/>
              <w:jc w:val="center"/>
              <w:rPr>
                <w:rFonts w:ascii="Arial" w:hAnsi="Arial" w:cs="Arial"/>
                <w:sz w:val="24"/>
                <w:szCs w:val="24"/>
              </w:rPr>
            </w:pPr>
            <w:r w:rsidRPr="00355F3B">
              <w:rPr>
                <w:rFonts w:ascii="Arial" w:hAnsi="Arial" w:cs="Arial"/>
                <w:sz w:val="24"/>
                <w:szCs w:val="24"/>
              </w:rPr>
              <w:t>Resources</w:t>
            </w:r>
          </w:p>
        </w:tc>
        <w:tc>
          <w:tcPr>
            <w:tcW w:w="2269" w:type="dxa"/>
          </w:tcPr>
          <w:p w14:paraId="6ACAE9D4" w14:textId="03B91818" w:rsidR="00462536" w:rsidRPr="00355F3B" w:rsidRDefault="00462536" w:rsidP="008C381F">
            <w:pPr>
              <w:rPr>
                <w:rFonts w:ascii="Arial" w:hAnsi="Arial" w:cs="Arial"/>
                <w:sz w:val="24"/>
                <w:szCs w:val="24"/>
              </w:rPr>
            </w:pPr>
            <w:r w:rsidRPr="00355F3B">
              <w:rPr>
                <w:rFonts w:ascii="Arial" w:hAnsi="Arial" w:cs="Arial"/>
                <w:sz w:val="24"/>
                <w:szCs w:val="24"/>
              </w:rPr>
              <w:t>Resources are allocated appropriately to ensure additional needs are met. Quality and impact of support, is</w:t>
            </w:r>
            <w:r w:rsidR="00EA3D3F" w:rsidRPr="00355F3B">
              <w:rPr>
                <w:rFonts w:ascii="Arial" w:hAnsi="Arial" w:cs="Arial"/>
                <w:sz w:val="24"/>
                <w:szCs w:val="24"/>
              </w:rPr>
              <w:t xml:space="preserve"> </w:t>
            </w:r>
            <w:r w:rsidRPr="00355F3B">
              <w:rPr>
                <w:rFonts w:ascii="Arial" w:hAnsi="Arial" w:cs="Arial"/>
                <w:sz w:val="24"/>
                <w:szCs w:val="24"/>
              </w:rPr>
              <w:t>checked</w:t>
            </w:r>
          </w:p>
        </w:tc>
        <w:tc>
          <w:tcPr>
            <w:tcW w:w="6379" w:type="dxa"/>
          </w:tcPr>
          <w:p w14:paraId="05794F2C" w14:textId="77777777" w:rsidR="00462536" w:rsidRPr="00355F3B" w:rsidRDefault="00462536" w:rsidP="008C381F">
            <w:pPr>
              <w:rPr>
                <w:rFonts w:ascii="Arial" w:hAnsi="Arial" w:cs="Arial"/>
                <w:sz w:val="24"/>
                <w:szCs w:val="24"/>
              </w:rPr>
            </w:pPr>
            <w:r w:rsidRPr="00355F3B">
              <w:rPr>
                <w:rFonts w:ascii="Arial" w:hAnsi="Arial" w:cs="Arial"/>
                <w:sz w:val="24"/>
                <w:szCs w:val="24"/>
              </w:rPr>
              <w:t xml:space="preserve">Resources are within easy reach of learners to promote independence and reduce stigma. </w:t>
            </w:r>
          </w:p>
          <w:p w14:paraId="19DF06DB" w14:textId="77777777" w:rsidR="00462536" w:rsidRPr="00355F3B" w:rsidRDefault="00462536" w:rsidP="008C381F">
            <w:pPr>
              <w:rPr>
                <w:rFonts w:ascii="Arial" w:hAnsi="Arial" w:cs="Arial"/>
                <w:sz w:val="24"/>
                <w:szCs w:val="24"/>
              </w:rPr>
            </w:pPr>
            <w:r w:rsidRPr="00355F3B">
              <w:rPr>
                <w:rFonts w:ascii="Arial" w:hAnsi="Arial" w:cs="Arial"/>
                <w:sz w:val="24"/>
                <w:szCs w:val="24"/>
              </w:rPr>
              <w:t xml:space="preserve">Children have easy access to sensory equipment that they require e.g. wobble cushions, fidget toys, ear defenders, weighted blankets, light toys. </w:t>
            </w:r>
          </w:p>
          <w:p w14:paraId="1C16B80F" w14:textId="77777777" w:rsidR="00462536" w:rsidRPr="00355F3B" w:rsidRDefault="00462536" w:rsidP="008C381F">
            <w:pPr>
              <w:rPr>
                <w:rFonts w:ascii="Arial" w:hAnsi="Arial" w:cs="Arial"/>
                <w:sz w:val="24"/>
                <w:szCs w:val="24"/>
              </w:rPr>
            </w:pPr>
            <w:r w:rsidRPr="00355F3B">
              <w:rPr>
                <w:rFonts w:ascii="Arial" w:hAnsi="Arial" w:cs="Arial"/>
                <w:sz w:val="24"/>
                <w:szCs w:val="24"/>
              </w:rPr>
              <w:t>Resources are appropriate for the child's stage of development.</w:t>
            </w:r>
          </w:p>
        </w:tc>
      </w:tr>
      <w:tr w:rsidR="00462536" w:rsidRPr="00355F3B" w14:paraId="75BBD337" w14:textId="77777777" w:rsidTr="00B352FE">
        <w:tc>
          <w:tcPr>
            <w:tcW w:w="1128" w:type="dxa"/>
            <w:vMerge/>
          </w:tcPr>
          <w:p w14:paraId="42F97A9D" w14:textId="77777777" w:rsidR="00462536" w:rsidRPr="00355F3B" w:rsidRDefault="00462536" w:rsidP="008C381F">
            <w:pPr>
              <w:rPr>
                <w:rFonts w:ascii="Arial" w:hAnsi="Arial" w:cs="Arial"/>
                <w:sz w:val="24"/>
                <w:szCs w:val="24"/>
              </w:rPr>
            </w:pPr>
          </w:p>
        </w:tc>
        <w:tc>
          <w:tcPr>
            <w:tcW w:w="2269" w:type="dxa"/>
          </w:tcPr>
          <w:p w14:paraId="77E1C05C" w14:textId="6EDE0624" w:rsidR="00462536" w:rsidRPr="00355F3B" w:rsidRDefault="00462536" w:rsidP="008C381F">
            <w:pPr>
              <w:rPr>
                <w:rFonts w:ascii="Arial" w:hAnsi="Arial" w:cs="Arial"/>
                <w:sz w:val="24"/>
                <w:szCs w:val="24"/>
              </w:rPr>
            </w:pPr>
            <w:r w:rsidRPr="00355F3B">
              <w:rPr>
                <w:rFonts w:ascii="Arial" w:hAnsi="Arial" w:cs="Arial"/>
                <w:sz w:val="24"/>
                <w:szCs w:val="24"/>
              </w:rPr>
              <w:t>Specific resources and strategies are provided to overcome potential barriers to learning</w:t>
            </w:r>
          </w:p>
        </w:tc>
        <w:tc>
          <w:tcPr>
            <w:tcW w:w="6379" w:type="dxa"/>
          </w:tcPr>
          <w:p w14:paraId="2A9D75C5" w14:textId="77777777" w:rsidR="00462536" w:rsidRPr="00355F3B" w:rsidRDefault="00462536" w:rsidP="008C381F">
            <w:pPr>
              <w:rPr>
                <w:rFonts w:ascii="Arial" w:hAnsi="Arial" w:cs="Arial"/>
                <w:sz w:val="24"/>
                <w:szCs w:val="24"/>
              </w:rPr>
            </w:pPr>
          </w:p>
        </w:tc>
      </w:tr>
      <w:tr w:rsidR="00462536" w:rsidRPr="00355F3B" w14:paraId="0411B63D" w14:textId="77777777" w:rsidTr="00B352FE">
        <w:trPr>
          <w:cantSplit/>
          <w:trHeight w:val="1134"/>
        </w:trPr>
        <w:tc>
          <w:tcPr>
            <w:tcW w:w="1128" w:type="dxa"/>
            <w:vMerge w:val="restart"/>
            <w:textDirection w:val="btLr"/>
          </w:tcPr>
          <w:p w14:paraId="41A2DE37" w14:textId="77777777" w:rsidR="00462536" w:rsidRPr="00355F3B" w:rsidRDefault="00462536" w:rsidP="008C381F">
            <w:pPr>
              <w:ind w:left="113" w:right="113"/>
              <w:jc w:val="center"/>
              <w:rPr>
                <w:rFonts w:ascii="Arial" w:hAnsi="Arial" w:cs="Arial"/>
                <w:sz w:val="24"/>
                <w:szCs w:val="24"/>
              </w:rPr>
            </w:pPr>
            <w:r w:rsidRPr="00355F3B">
              <w:rPr>
                <w:rFonts w:ascii="Arial" w:hAnsi="Arial" w:cs="Arial"/>
                <w:sz w:val="24"/>
                <w:szCs w:val="24"/>
              </w:rPr>
              <w:lastRenderedPageBreak/>
              <w:t>Staff Skills and Training</w:t>
            </w:r>
          </w:p>
        </w:tc>
        <w:tc>
          <w:tcPr>
            <w:tcW w:w="2269" w:type="dxa"/>
          </w:tcPr>
          <w:p w14:paraId="2033B9ED" w14:textId="569E8079" w:rsidR="00462536" w:rsidRPr="00355F3B" w:rsidRDefault="00462536" w:rsidP="008C381F">
            <w:pPr>
              <w:rPr>
                <w:rFonts w:ascii="Arial" w:hAnsi="Arial" w:cs="Arial"/>
                <w:sz w:val="24"/>
                <w:szCs w:val="24"/>
              </w:rPr>
            </w:pPr>
            <w:r w:rsidRPr="00355F3B">
              <w:rPr>
                <w:rFonts w:ascii="Arial" w:hAnsi="Arial" w:cs="Arial"/>
                <w:sz w:val="24"/>
                <w:szCs w:val="24"/>
              </w:rPr>
              <w:t>All practitioners make a positive contribution to the child's progress</w:t>
            </w:r>
          </w:p>
        </w:tc>
        <w:tc>
          <w:tcPr>
            <w:tcW w:w="6379" w:type="dxa"/>
          </w:tcPr>
          <w:p w14:paraId="7B7079AF" w14:textId="77777777" w:rsidR="00462536" w:rsidRPr="00355F3B" w:rsidRDefault="00462536" w:rsidP="008C381F">
            <w:pPr>
              <w:rPr>
                <w:rFonts w:ascii="Arial" w:hAnsi="Arial" w:cs="Arial"/>
                <w:sz w:val="24"/>
                <w:szCs w:val="24"/>
              </w:rPr>
            </w:pPr>
            <w:r w:rsidRPr="00355F3B">
              <w:rPr>
                <w:rFonts w:ascii="Arial" w:hAnsi="Arial" w:cs="Arial"/>
                <w:sz w:val="24"/>
                <w:szCs w:val="24"/>
              </w:rPr>
              <w:t>Additional adults are deployed proactively in the setting and their impact on the learner is monitored carefully to ensure progress is supported.</w:t>
            </w:r>
          </w:p>
          <w:p w14:paraId="24F91E72" w14:textId="77777777" w:rsidR="00462536" w:rsidRPr="00355F3B" w:rsidRDefault="00462536" w:rsidP="008C381F">
            <w:pPr>
              <w:rPr>
                <w:rFonts w:ascii="Arial" w:hAnsi="Arial" w:cs="Arial"/>
                <w:sz w:val="24"/>
                <w:szCs w:val="24"/>
              </w:rPr>
            </w:pPr>
            <w:r w:rsidRPr="00355F3B">
              <w:rPr>
                <w:rFonts w:ascii="Arial" w:hAnsi="Arial" w:cs="Arial"/>
                <w:sz w:val="24"/>
                <w:szCs w:val="24"/>
              </w:rPr>
              <w:t>Independence is promoted as far as possible.</w:t>
            </w:r>
          </w:p>
        </w:tc>
      </w:tr>
      <w:tr w:rsidR="00462536" w:rsidRPr="00355F3B" w14:paraId="1A0BEBA7" w14:textId="77777777" w:rsidTr="00B352FE">
        <w:tc>
          <w:tcPr>
            <w:tcW w:w="1128" w:type="dxa"/>
            <w:vMerge/>
          </w:tcPr>
          <w:p w14:paraId="3688E5D4" w14:textId="77777777" w:rsidR="00462536" w:rsidRPr="00355F3B" w:rsidRDefault="00462536" w:rsidP="008C381F">
            <w:pPr>
              <w:rPr>
                <w:rFonts w:ascii="Arial" w:hAnsi="Arial" w:cs="Arial"/>
                <w:sz w:val="24"/>
                <w:szCs w:val="24"/>
              </w:rPr>
            </w:pPr>
          </w:p>
        </w:tc>
        <w:tc>
          <w:tcPr>
            <w:tcW w:w="2269" w:type="dxa"/>
          </w:tcPr>
          <w:p w14:paraId="3CE5BB2D" w14:textId="77777777" w:rsidR="00462536" w:rsidRPr="00355F3B" w:rsidRDefault="00462536" w:rsidP="008C381F">
            <w:pPr>
              <w:rPr>
                <w:rFonts w:ascii="Arial" w:hAnsi="Arial" w:cs="Arial"/>
                <w:sz w:val="24"/>
                <w:szCs w:val="24"/>
              </w:rPr>
            </w:pPr>
            <w:r w:rsidRPr="00355F3B">
              <w:rPr>
                <w:rFonts w:ascii="Arial" w:hAnsi="Arial" w:cs="Arial"/>
                <w:sz w:val="24"/>
                <w:szCs w:val="24"/>
              </w:rPr>
              <w:t>There is a plan for on-going Continuing Professional Development (CPD)</w:t>
            </w:r>
          </w:p>
        </w:tc>
        <w:tc>
          <w:tcPr>
            <w:tcW w:w="6379" w:type="dxa"/>
          </w:tcPr>
          <w:p w14:paraId="544A79EC" w14:textId="77777777" w:rsidR="00462536" w:rsidRPr="00355F3B" w:rsidRDefault="00462536" w:rsidP="008C381F">
            <w:pPr>
              <w:rPr>
                <w:rFonts w:ascii="Arial" w:hAnsi="Arial" w:cs="Arial"/>
                <w:sz w:val="24"/>
                <w:szCs w:val="24"/>
              </w:rPr>
            </w:pPr>
            <w:r w:rsidRPr="00355F3B">
              <w:rPr>
                <w:rFonts w:ascii="Arial" w:hAnsi="Arial" w:cs="Arial"/>
                <w:sz w:val="24"/>
                <w:szCs w:val="24"/>
              </w:rPr>
              <w:t>Intervention strategies are consistently used throughout the child's day.</w:t>
            </w:r>
          </w:p>
          <w:p w14:paraId="48344500" w14:textId="77777777" w:rsidR="00462536" w:rsidRPr="00355F3B" w:rsidRDefault="00462536" w:rsidP="008C381F">
            <w:pPr>
              <w:rPr>
                <w:rFonts w:ascii="Arial" w:hAnsi="Arial" w:cs="Arial"/>
                <w:sz w:val="24"/>
                <w:szCs w:val="24"/>
              </w:rPr>
            </w:pPr>
            <w:r w:rsidRPr="00355F3B">
              <w:rPr>
                <w:rFonts w:ascii="Arial" w:hAnsi="Arial" w:cs="Arial"/>
                <w:sz w:val="24"/>
                <w:szCs w:val="24"/>
              </w:rPr>
              <w:t>There is a planned programme of on-going CPD in relation to SEND for the whole setting.</w:t>
            </w:r>
          </w:p>
          <w:p w14:paraId="1847EAEB" w14:textId="77777777" w:rsidR="00462536" w:rsidRPr="00355F3B" w:rsidRDefault="00462536" w:rsidP="008C381F">
            <w:pPr>
              <w:rPr>
                <w:rFonts w:ascii="Arial" w:hAnsi="Arial" w:cs="Arial"/>
                <w:sz w:val="24"/>
                <w:szCs w:val="24"/>
              </w:rPr>
            </w:pPr>
            <w:r w:rsidRPr="00355F3B">
              <w:rPr>
                <w:rFonts w:ascii="Arial" w:hAnsi="Arial" w:cs="Arial"/>
                <w:sz w:val="24"/>
                <w:szCs w:val="24"/>
              </w:rPr>
              <w:t>Best practice is shared within the setting.</w:t>
            </w:r>
          </w:p>
        </w:tc>
      </w:tr>
      <w:tr w:rsidR="00462536" w:rsidRPr="00355F3B" w14:paraId="2EDE76F8" w14:textId="77777777" w:rsidTr="00B352FE">
        <w:tc>
          <w:tcPr>
            <w:tcW w:w="1128" w:type="dxa"/>
            <w:vMerge/>
          </w:tcPr>
          <w:p w14:paraId="565C1492" w14:textId="77777777" w:rsidR="00462536" w:rsidRPr="00355F3B" w:rsidRDefault="00462536" w:rsidP="008C381F">
            <w:pPr>
              <w:rPr>
                <w:rFonts w:ascii="Arial" w:hAnsi="Arial" w:cs="Arial"/>
                <w:sz w:val="24"/>
                <w:szCs w:val="24"/>
              </w:rPr>
            </w:pPr>
          </w:p>
        </w:tc>
        <w:tc>
          <w:tcPr>
            <w:tcW w:w="2269" w:type="dxa"/>
          </w:tcPr>
          <w:p w14:paraId="258E1A01" w14:textId="77777777" w:rsidR="00462536" w:rsidRPr="00355F3B" w:rsidRDefault="00462536" w:rsidP="008C381F">
            <w:pPr>
              <w:rPr>
                <w:rFonts w:ascii="Arial" w:hAnsi="Arial" w:cs="Arial"/>
                <w:sz w:val="24"/>
                <w:szCs w:val="24"/>
              </w:rPr>
            </w:pPr>
            <w:r w:rsidRPr="00355F3B">
              <w:rPr>
                <w:rFonts w:ascii="Arial" w:hAnsi="Arial" w:cs="Arial"/>
                <w:sz w:val="24"/>
                <w:szCs w:val="24"/>
              </w:rPr>
              <w:t>Staff collaborate and have effective links with other relevant outside agencies and specialists</w:t>
            </w:r>
          </w:p>
        </w:tc>
        <w:tc>
          <w:tcPr>
            <w:tcW w:w="6379" w:type="dxa"/>
          </w:tcPr>
          <w:p w14:paraId="57886098" w14:textId="77777777" w:rsidR="00462536" w:rsidRPr="00355F3B" w:rsidRDefault="00462536" w:rsidP="008C381F">
            <w:pPr>
              <w:rPr>
                <w:rFonts w:ascii="Arial" w:hAnsi="Arial" w:cs="Arial"/>
                <w:sz w:val="24"/>
                <w:szCs w:val="24"/>
              </w:rPr>
            </w:pPr>
            <w:r w:rsidRPr="00355F3B">
              <w:rPr>
                <w:rFonts w:ascii="Arial" w:hAnsi="Arial" w:cs="Arial"/>
                <w:sz w:val="24"/>
                <w:szCs w:val="24"/>
              </w:rPr>
              <w:t>Practitioners know when to refer for extra support or advice.</w:t>
            </w:r>
          </w:p>
          <w:p w14:paraId="25EE84F5" w14:textId="77777777" w:rsidR="00462536" w:rsidRPr="00355F3B" w:rsidRDefault="00462536" w:rsidP="008C381F">
            <w:pPr>
              <w:rPr>
                <w:rFonts w:ascii="Arial" w:hAnsi="Arial" w:cs="Arial"/>
                <w:sz w:val="24"/>
                <w:szCs w:val="24"/>
              </w:rPr>
            </w:pPr>
            <w:r w:rsidRPr="00355F3B">
              <w:rPr>
                <w:rFonts w:ascii="Arial" w:hAnsi="Arial" w:cs="Arial"/>
                <w:sz w:val="24"/>
                <w:szCs w:val="24"/>
              </w:rPr>
              <w:t>The setting is aware of and regularly communicates with any other professionals who are involved with each child.</w:t>
            </w:r>
          </w:p>
          <w:p w14:paraId="4A6F6765" w14:textId="77777777" w:rsidR="00462536" w:rsidRPr="00355F3B" w:rsidRDefault="00462536" w:rsidP="008C381F">
            <w:pPr>
              <w:rPr>
                <w:rFonts w:ascii="Arial" w:hAnsi="Arial" w:cs="Arial"/>
                <w:sz w:val="24"/>
                <w:szCs w:val="24"/>
              </w:rPr>
            </w:pPr>
            <w:r w:rsidRPr="00355F3B">
              <w:rPr>
                <w:rFonts w:ascii="Arial" w:hAnsi="Arial" w:cs="Arial"/>
                <w:sz w:val="24"/>
                <w:szCs w:val="24"/>
              </w:rPr>
              <w:t>Advice received from other professionals is used to inform teaching and learning.</w:t>
            </w:r>
          </w:p>
        </w:tc>
      </w:tr>
    </w:tbl>
    <w:p w14:paraId="3E094461" w14:textId="77777777" w:rsidR="00462536" w:rsidRPr="00355F3B" w:rsidRDefault="00462536" w:rsidP="00462536">
      <w:pPr>
        <w:rPr>
          <w:rFonts w:ascii="Arial" w:hAnsi="Arial" w:cs="Arial"/>
          <w:sz w:val="24"/>
          <w:szCs w:val="24"/>
        </w:rPr>
      </w:pPr>
    </w:p>
    <w:p w14:paraId="6D6922E7" w14:textId="04911821" w:rsidR="00BD3CBF" w:rsidRPr="00355F3B" w:rsidRDefault="00BD3CBF" w:rsidP="00C165F1">
      <w:pPr>
        <w:rPr>
          <w:rFonts w:ascii="Arial" w:hAnsi="Arial" w:cs="Arial"/>
          <w:sz w:val="24"/>
          <w:szCs w:val="24"/>
        </w:rPr>
      </w:pPr>
    </w:p>
    <w:p w14:paraId="5FD997D3" w14:textId="77777777" w:rsidR="00462536" w:rsidRPr="00355F3B" w:rsidRDefault="00462536">
      <w:pPr>
        <w:rPr>
          <w:rFonts w:ascii="Arial" w:hAnsi="Arial" w:cs="Arial"/>
          <w:b/>
          <w:bCs/>
          <w:sz w:val="24"/>
          <w:szCs w:val="24"/>
        </w:rPr>
      </w:pPr>
      <w:r w:rsidRPr="00355F3B">
        <w:rPr>
          <w:rFonts w:ascii="Arial" w:hAnsi="Arial" w:cs="Arial"/>
          <w:b/>
          <w:bCs/>
          <w:sz w:val="24"/>
          <w:szCs w:val="24"/>
        </w:rPr>
        <w:br w:type="page"/>
      </w:r>
    </w:p>
    <w:p w14:paraId="51A84579" w14:textId="6E14A890" w:rsidR="00BD3CBF" w:rsidRPr="00DC1015" w:rsidRDefault="00BD3CBF" w:rsidP="00DC1015">
      <w:pPr>
        <w:jc w:val="center"/>
        <w:rPr>
          <w:rFonts w:ascii="Arial" w:hAnsi="Arial" w:cs="Arial"/>
          <w:b/>
          <w:bCs/>
          <w:sz w:val="36"/>
          <w:szCs w:val="36"/>
        </w:rPr>
      </w:pPr>
      <w:r w:rsidRPr="00DC1015">
        <w:rPr>
          <w:rFonts w:ascii="Arial" w:hAnsi="Arial" w:cs="Arial"/>
          <w:b/>
          <w:bCs/>
          <w:sz w:val="36"/>
          <w:szCs w:val="36"/>
        </w:rPr>
        <w:lastRenderedPageBreak/>
        <w:t>Section 2: The four broad areas of need identified in the SEND Code of Practice</w:t>
      </w:r>
    </w:p>
    <w:p w14:paraId="3F7E1E7B" w14:textId="61DB64D0" w:rsidR="00BD3CBF" w:rsidRDefault="00BD3CBF" w:rsidP="00BD3CBF">
      <w:pPr>
        <w:rPr>
          <w:rFonts w:ascii="Arial" w:hAnsi="Arial" w:cs="Arial"/>
          <w:sz w:val="24"/>
          <w:szCs w:val="24"/>
        </w:rPr>
      </w:pPr>
      <w:r w:rsidRPr="00355F3B">
        <w:rPr>
          <w:rFonts w:ascii="Arial" w:hAnsi="Arial" w:cs="Arial"/>
          <w:sz w:val="24"/>
          <w:szCs w:val="24"/>
        </w:rPr>
        <w:t xml:space="preserve">Progress for individual children can be affected by </w:t>
      </w:r>
      <w:proofErr w:type="gramStart"/>
      <w:r w:rsidRPr="00355F3B">
        <w:rPr>
          <w:rFonts w:ascii="Arial" w:hAnsi="Arial" w:cs="Arial"/>
          <w:sz w:val="24"/>
          <w:szCs w:val="24"/>
        </w:rPr>
        <w:t>a number of</w:t>
      </w:r>
      <w:proofErr w:type="gramEnd"/>
      <w:r w:rsidRPr="00355F3B">
        <w:rPr>
          <w:rFonts w:ascii="Arial" w:hAnsi="Arial" w:cs="Arial"/>
          <w:sz w:val="24"/>
          <w:szCs w:val="24"/>
        </w:rPr>
        <w:t xml:space="preserve"> reasons both within the setting and at home. For many children who are not making expected progress the precise area of need is not clear at the outset and some may have needs that span more than one area. In the first instance it is always helpful to bring together </w:t>
      </w:r>
      <w:proofErr w:type="gramStart"/>
      <w:r w:rsidRPr="00355F3B">
        <w:rPr>
          <w:rFonts w:ascii="Arial" w:hAnsi="Arial" w:cs="Arial"/>
          <w:sz w:val="24"/>
          <w:szCs w:val="24"/>
        </w:rPr>
        <w:t>all of</w:t>
      </w:r>
      <w:proofErr w:type="gramEnd"/>
      <w:r w:rsidRPr="00355F3B">
        <w:rPr>
          <w:rFonts w:ascii="Arial" w:hAnsi="Arial" w:cs="Arial"/>
          <w:sz w:val="24"/>
          <w:szCs w:val="24"/>
        </w:rPr>
        <w:t xml:space="preserve"> the available evidence, including information from parents and the child, to make a detailed individual assessment of need. </w:t>
      </w:r>
      <w:r w:rsidR="000F284C">
        <w:rPr>
          <w:rFonts w:ascii="Arial" w:hAnsi="Arial" w:cs="Arial"/>
          <w:sz w:val="24"/>
          <w:szCs w:val="24"/>
        </w:rPr>
        <w:t xml:space="preserve">The following section </w:t>
      </w:r>
      <w:r w:rsidR="00657D63">
        <w:rPr>
          <w:rFonts w:ascii="Arial" w:hAnsi="Arial" w:cs="Arial"/>
          <w:sz w:val="24"/>
          <w:szCs w:val="24"/>
        </w:rPr>
        <w:t xml:space="preserve">provides a range of possible but not limitless </w:t>
      </w:r>
      <w:r w:rsidR="00085CB4">
        <w:rPr>
          <w:rFonts w:ascii="Arial" w:hAnsi="Arial" w:cs="Arial"/>
          <w:sz w:val="24"/>
          <w:szCs w:val="24"/>
        </w:rPr>
        <w:t>strategies.</w:t>
      </w:r>
    </w:p>
    <w:p w14:paraId="70406FCF" w14:textId="77777777" w:rsidR="00085CB4" w:rsidRPr="00355F3B" w:rsidRDefault="00085CB4" w:rsidP="00085CB4">
      <w:pPr>
        <w:rPr>
          <w:rFonts w:ascii="Arial" w:hAnsi="Arial" w:cs="Arial"/>
          <w:b/>
          <w:bCs/>
          <w:sz w:val="24"/>
          <w:szCs w:val="24"/>
          <w:u w:val="single"/>
        </w:rPr>
      </w:pPr>
    </w:p>
    <w:p w14:paraId="730E3961" w14:textId="77777777" w:rsidR="00085CB4" w:rsidRPr="00355F3B" w:rsidRDefault="00085CB4" w:rsidP="00085CB4">
      <w:pPr>
        <w:rPr>
          <w:rFonts w:ascii="Arial" w:hAnsi="Arial" w:cs="Arial"/>
          <w:sz w:val="24"/>
          <w:szCs w:val="24"/>
        </w:rPr>
      </w:pPr>
      <w:r w:rsidRPr="00355F3B">
        <w:rPr>
          <w:rFonts w:ascii="Arial" w:hAnsi="Arial" w:cs="Arial"/>
          <w:sz w:val="24"/>
          <w:szCs w:val="24"/>
        </w:rPr>
        <w:t xml:space="preserve">This provision should be in addition to the expectations of section </w:t>
      </w:r>
      <w:r>
        <w:rPr>
          <w:rFonts w:ascii="Arial" w:hAnsi="Arial" w:cs="Arial"/>
          <w:sz w:val="24"/>
          <w:szCs w:val="24"/>
        </w:rPr>
        <w:t>1</w:t>
      </w:r>
      <w:r w:rsidRPr="00355F3B">
        <w:rPr>
          <w:rFonts w:ascii="Arial" w:hAnsi="Arial" w:cs="Arial"/>
          <w:sz w:val="24"/>
          <w:szCs w:val="24"/>
        </w:rPr>
        <w:t>.</w:t>
      </w:r>
    </w:p>
    <w:p w14:paraId="64642142" w14:textId="77777777" w:rsidR="00BD3CBF" w:rsidRPr="00355F3B" w:rsidRDefault="00BD3CBF" w:rsidP="00BD3CBF">
      <w:pPr>
        <w:rPr>
          <w:rFonts w:ascii="Arial" w:hAnsi="Arial" w:cs="Arial"/>
          <w:sz w:val="24"/>
          <w:szCs w:val="24"/>
        </w:rPr>
      </w:pPr>
    </w:p>
    <w:p w14:paraId="69296053" w14:textId="3F036A1E" w:rsidR="00BD3CBF" w:rsidRPr="00355F3B" w:rsidRDefault="00BD3CBF" w:rsidP="00BD3CBF">
      <w:pPr>
        <w:rPr>
          <w:rFonts w:ascii="Arial" w:hAnsi="Arial" w:cs="Arial"/>
          <w:sz w:val="24"/>
          <w:szCs w:val="24"/>
        </w:rPr>
      </w:pPr>
      <w:r w:rsidRPr="00355F3B">
        <w:rPr>
          <w:rFonts w:ascii="Arial" w:hAnsi="Arial" w:cs="Arial"/>
          <w:b/>
          <w:bCs/>
          <w:sz w:val="24"/>
          <w:szCs w:val="24"/>
          <w:u w:val="single"/>
        </w:rPr>
        <w:t xml:space="preserve">Communication and Interaction </w:t>
      </w:r>
    </w:p>
    <w:tbl>
      <w:tblPr>
        <w:tblStyle w:val="TableGrid"/>
        <w:tblW w:w="9351" w:type="dxa"/>
        <w:tblLook w:val="04A0" w:firstRow="1" w:lastRow="0" w:firstColumn="1" w:lastColumn="0" w:noHBand="0" w:noVBand="1"/>
      </w:tblPr>
      <w:tblGrid>
        <w:gridCol w:w="2689"/>
        <w:gridCol w:w="6662"/>
      </w:tblGrid>
      <w:tr w:rsidR="00BD3CBF" w:rsidRPr="00355F3B" w14:paraId="39AD9811" w14:textId="77777777" w:rsidTr="00CF44C3">
        <w:tc>
          <w:tcPr>
            <w:tcW w:w="2689" w:type="dxa"/>
            <w:shd w:val="clear" w:color="auto" w:fill="AEAAAA" w:themeFill="background2" w:themeFillShade="BF"/>
          </w:tcPr>
          <w:p w14:paraId="73614BC8"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What we might see </w:t>
            </w:r>
          </w:p>
        </w:tc>
        <w:tc>
          <w:tcPr>
            <w:tcW w:w="6662" w:type="dxa"/>
            <w:shd w:val="clear" w:color="auto" w:fill="AEAAAA" w:themeFill="background2" w:themeFillShade="BF"/>
          </w:tcPr>
          <w:p w14:paraId="76A52C9E"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What we might do </w:t>
            </w:r>
          </w:p>
        </w:tc>
      </w:tr>
      <w:tr w:rsidR="00BD3CBF" w:rsidRPr="00355F3B" w14:paraId="4D6152EA" w14:textId="77777777" w:rsidTr="00CF44C3">
        <w:tc>
          <w:tcPr>
            <w:tcW w:w="2689" w:type="dxa"/>
          </w:tcPr>
          <w:p w14:paraId="53AFA8F4" w14:textId="129248D1" w:rsidR="00BD3CBF" w:rsidRPr="00355F3B" w:rsidRDefault="00BD3CBF" w:rsidP="008C381F">
            <w:pPr>
              <w:rPr>
                <w:rFonts w:ascii="Arial" w:hAnsi="Arial" w:cs="Arial"/>
                <w:sz w:val="24"/>
                <w:szCs w:val="24"/>
              </w:rPr>
            </w:pPr>
            <w:r w:rsidRPr="00355F3B">
              <w:rPr>
                <w:rFonts w:ascii="Arial" w:hAnsi="Arial" w:cs="Arial"/>
                <w:sz w:val="24"/>
                <w:szCs w:val="24"/>
              </w:rPr>
              <w:t>Difficulties saying what they want and being understood</w:t>
            </w:r>
            <w:r w:rsidR="00EA3D3F" w:rsidRPr="00355F3B">
              <w:rPr>
                <w:rFonts w:ascii="Arial" w:hAnsi="Arial" w:cs="Arial"/>
                <w:sz w:val="24"/>
                <w:szCs w:val="24"/>
              </w:rPr>
              <w:t xml:space="preserve"> </w:t>
            </w:r>
          </w:p>
        </w:tc>
        <w:tc>
          <w:tcPr>
            <w:tcW w:w="6662" w:type="dxa"/>
          </w:tcPr>
          <w:p w14:paraId="14F17E3F" w14:textId="77777777" w:rsidR="00BD3CBF" w:rsidRPr="00355F3B" w:rsidRDefault="00BD3CBF" w:rsidP="00EA3D3F">
            <w:pPr>
              <w:pStyle w:val="ListParagraph"/>
              <w:numPr>
                <w:ilvl w:val="0"/>
                <w:numId w:val="5"/>
              </w:numPr>
              <w:rPr>
                <w:rFonts w:ascii="Arial" w:hAnsi="Arial" w:cs="Arial"/>
                <w:sz w:val="24"/>
                <w:szCs w:val="24"/>
              </w:rPr>
            </w:pPr>
            <w:r w:rsidRPr="00355F3B">
              <w:rPr>
                <w:rFonts w:ascii="Arial" w:hAnsi="Arial" w:cs="Arial"/>
                <w:sz w:val="24"/>
                <w:szCs w:val="24"/>
              </w:rPr>
              <w:t xml:space="preserve">Use commentary and model language </w:t>
            </w:r>
          </w:p>
          <w:p w14:paraId="0F84F60E" w14:textId="77777777" w:rsidR="00BD3CBF" w:rsidRPr="00355F3B" w:rsidRDefault="00BD3CBF" w:rsidP="00EA3D3F">
            <w:pPr>
              <w:pStyle w:val="ListParagraph"/>
              <w:numPr>
                <w:ilvl w:val="0"/>
                <w:numId w:val="5"/>
              </w:numPr>
              <w:rPr>
                <w:rFonts w:ascii="Arial" w:hAnsi="Arial" w:cs="Arial"/>
                <w:sz w:val="24"/>
                <w:szCs w:val="24"/>
              </w:rPr>
            </w:pPr>
            <w:r w:rsidRPr="00355F3B">
              <w:rPr>
                <w:rFonts w:ascii="Arial" w:hAnsi="Arial" w:cs="Arial"/>
                <w:sz w:val="24"/>
                <w:szCs w:val="24"/>
              </w:rPr>
              <w:t xml:space="preserve">Small group / 1:1 language session </w:t>
            </w:r>
          </w:p>
          <w:p w14:paraId="7AE02F47" w14:textId="77777777" w:rsidR="00BD3CBF" w:rsidRPr="00355F3B" w:rsidRDefault="00BD3CBF" w:rsidP="00EA3D3F">
            <w:pPr>
              <w:pStyle w:val="ListParagraph"/>
              <w:numPr>
                <w:ilvl w:val="0"/>
                <w:numId w:val="5"/>
              </w:numPr>
              <w:rPr>
                <w:rFonts w:ascii="Arial" w:hAnsi="Arial" w:cs="Arial"/>
                <w:sz w:val="24"/>
                <w:szCs w:val="24"/>
              </w:rPr>
            </w:pPr>
            <w:r w:rsidRPr="00355F3B">
              <w:rPr>
                <w:rFonts w:ascii="Arial" w:hAnsi="Arial" w:cs="Arial"/>
                <w:sz w:val="24"/>
                <w:szCs w:val="24"/>
              </w:rPr>
              <w:t xml:space="preserve">Provide an additional method of communicating e.g. symbol communication and/or signing </w:t>
            </w:r>
          </w:p>
          <w:p w14:paraId="0582BFD7" w14:textId="77777777" w:rsidR="00BD3CBF" w:rsidRPr="00355F3B" w:rsidRDefault="00BD3CBF" w:rsidP="00EA3D3F">
            <w:pPr>
              <w:pStyle w:val="ListParagraph"/>
              <w:numPr>
                <w:ilvl w:val="0"/>
                <w:numId w:val="5"/>
              </w:numPr>
              <w:rPr>
                <w:rFonts w:ascii="Arial" w:hAnsi="Arial" w:cs="Arial"/>
                <w:sz w:val="24"/>
                <w:szCs w:val="24"/>
              </w:rPr>
            </w:pPr>
            <w:r w:rsidRPr="00355F3B">
              <w:rPr>
                <w:rFonts w:ascii="Arial" w:hAnsi="Arial" w:cs="Arial"/>
                <w:sz w:val="24"/>
                <w:szCs w:val="24"/>
              </w:rPr>
              <w:t xml:space="preserve">Language programme from SALT </w:t>
            </w:r>
          </w:p>
          <w:p w14:paraId="04065721" w14:textId="4FF72D49" w:rsidR="00BD3CBF" w:rsidRPr="00355F3B" w:rsidRDefault="00BD3CBF" w:rsidP="00EA3D3F">
            <w:pPr>
              <w:pStyle w:val="ListParagraph"/>
              <w:numPr>
                <w:ilvl w:val="0"/>
                <w:numId w:val="5"/>
              </w:numPr>
              <w:rPr>
                <w:rFonts w:ascii="Arial" w:hAnsi="Arial" w:cs="Arial"/>
                <w:sz w:val="24"/>
                <w:szCs w:val="24"/>
              </w:rPr>
            </w:pPr>
            <w:r w:rsidRPr="00355F3B">
              <w:rPr>
                <w:rFonts w:ascii="Arial" w:hAnsi="Arial" w:cs="Arial"/>
                <w:sz w:val="24"/>
                <w:szCs w:val="24"/>
              </w:rPr>
              <w:t>Allow time for child to process and respond</w:t>
            </w:r>
            <w:r w:rsidR="00EA3D3F" w:rsidRPr="00355F3B">
              <w:rPr>
                <w:rFonts w:ascii="Arial" w:hAnsi="Arial" w:cs="Arial"/>
                <w:sz w:val="24"/>
                <w:szCs w:val="24"/>
              </w:rPr>
              <w:t xml:space="preserve"> </w:t>
            </w:r>
          </w:p>
          <w:p w14:paraId="02492D10" w14:textId="77777777" w:rsidR="00BD3CBF" w:rsidRPr="00355F3B" w:rsidRDefault="00BD3CBF" w:rsidP="00EA3D3F">
            <w:pPr>
              <w:pStyle w:val="ListParagraph"/>
              <w:numPr>
                <w:ilvl w:val="0"/>
                <w:numId w:val="5"/>
              </w:numPr>
              <w:rPr>
                <w:rFonts w:ascii="Arial" w:hAnsi="Arial" w:cs="Arial"/>
                <w:sz w:val="24"/>
                <w:szCs w:val="24"/>
              </w:rPr>
            </w:pPr>
            <w:r w:rsidRPr="00355F3B">
              <w:rPr>
                <w:rFonts w:ascii="Arial" w:hAnsi="Arial" w:cs="Arial"/>
                <w:sz w:val="24"/>
                <w:szCs w:val="24"/>
              </w:rPr>
              <w:t xml:space="preserve">Use consistent language for equipment and routines </w:t>
            </w:r>
          </w:p>
          <w:p w14:paraId="4C526866" w14:textId="77777777" w:rsidR="00BD3CBF" w:rsidRPr="00355F3B" w:rsidRDefault="00BD3CBF" w:rsidP="00EA3D3F">
            <w:pPr>
              <w:pStyle w:val="ListParagraph"/>
              <w:numPr>
                <w:ilvl w:val="0"/>
                <w:numId w:val="5"/>
              </w:numPr>
              <w:rPr>
                <w:rFonts w:ascii="Arial" w:hAnsi="Arial" w:cs="Arial"/>
                <w:sz w:val="24"/>
                <w:szCs w:val="24"/>
              </w:rPr>
            </w:pPr>
            <w:r w:rsidRPr="00355F3B">
              <w:rPr>
                <w:rFonts w:ascii="Arial" w:hAnsi="Arial" w:cs="Arial"/>
                <w:sz w:val="24"/>
                <w:szCs w:val="24"/>
              </w:rPr>
              <w:t xml:space="preserve">Introduce a variety of language through rhymes, songs </w:t>
            </w:r>
          </w:p>
          <w:p w14:paraId="107BE3A2" w14:textId="77777777" w:rsidR="00BD3CBF" w:rsidRPr="00355F3B" w:rsidRDefault="00BD3CBF" w:rsidP="00EA3D3F">
            <w:pPr>
              <w:pStyle w:val="ListParagraph"/>
              <w:numPr>
                <w:ilvl w:val="0"/>
                <w:numId w:val="5"/>
              </w:numPr>
              <w:rPr>
                <w:rFonts w:ascii="Arial" w:hAnsi="Arial" w:cs="Arial"/>
                <w:sz w:val="24"/>
                <w:szCs w:val="24"/>
              </w:rPr>
            </w:pPr>
            <w:r w:rsidRPr="00355F3B">
              <w:rPr>
                <w:rFonts w:ascii="Arial" w:hAnsi="Arial" w:cs="Arial"/>
                <w:sz w:val="24"/>
                <w:szCs w:val="24"/>
              </w:rPr>
              <w:t xml:space="preserve">All attempts to speak are supported </w:t>
            </w:r>
          </w:p>
          <w:p w14:paraId="382A6494" w14:textId="550E9AAF" w:rsidR="00BD3CBF" w:rsidRPr="00355F3B" w:rsidRDefault="00BD3CBF" w:rsidP="00EA3D3F">
            <w:pPr>
              <w:pStyle w:val="ListParagraph"/>
              <w:numPr>
                <w:ilvl w:val="0"/>
                <w:numId w:val="5"/>
              </w:numPr>
              <w:rPr>
                <w:rFonts w:ascii="Arial" w:hAnsi="Arial" w:cs="Arial"/>
                <w:sz w:val="24"/>
                <w:szCs w:val="24"/>
              </w:rPr>
            </w:pPr>
            <w:r w:rsidRPr="00355F3B">
              <w:rPr>
                <w:rFonts w:ascii="Arial" w:hAnsi="Arial" w:cs="Arial"/>
                <w:sz w:val="24"/>
                <w:szCs w:val="24"/>
              </w:rPr>
              <w:t>Accommodation of child’s needs</w:t>
            </w:r>
            <w:r w:rsidR="00EA3D3F" w:rsidRPr="00355F3B">
              <w:rPr>
                <w:rFonts w:ascii="Arial" w:hAnsi="Arial" w:cs="Arial"/>
                <w:sz w:val="24"/>
                <w:szCs w:val="24"/>
              </w:rPr>
              <w:t xml:space="preserve"> </w:t>
            </w:r>
          </w:p>
        </w:tc>
      </w:tr>
      <w:tr w:rsidR="00BD3CBF" w:rsidRPr="00355F3B" w14:paraId="466432B6" w14:textId="77777777" w:rsidTr="00CF44C3">
        <w:tc>
          <w:tcPr>
            <w:tcW w:w="2689" w:type="dxa"/>
          </w:tcPr>
          <w:p w14:paraId="29B6A9FC" w14:textId="77777777" w:rsidR="00BD3CBF" w:rsidRPr="00355F3B" w:rsidRDefault="00BD3CBF" w:rsidP="008C381F">
            <w:pPr>
              <w:rPr>
                <w:rFonts w:ascii="Arial" w:hAnsi="Arial" w:cs="Arial"/>
                <w:sz w:val="24"/>
                <w:szCs w:val="24"/>
              </w:rPr>
            </w:pPr>
            <w:r w:rsidRPr="00355F3B">
              <w:rPr>
                <w:rFonts w:ascii="Arial" w:hAnsi="Arial" w:cs="Arial"/>
                <w:sz w:val="24"/>
                <w:szCs w:val="24"/>
              </w:rPr>
              <w:t>Difficulties understanding what is being said to them</w:t>
            </w:r>
          </w:p>
        </w:tc>
        <w:tc>
          <w:tcPr>
            <w:tcW w:w="6662" w:type="dxa"/>
          </w:tcPr>
          <w:p w14:paraId="5FA3ED41" w14:textId="77777777" w:rsidR="00BD3CBF" w:rsidRPr="00355F3B" w:rsidRDefault="00BD3CBF" w:rsidP="00EA3D3F">
            <w:pPr>
              <w:pStyle w:val="ListParagraph"/>
              <w:numPr>
                <w:ilvl w:val="0"/>
                <w:numId w:val="6"/>
              </w:numPr>
              <w:rPr>
                <w:rFonts w:ascii="Arial" w:hAnsi="Arial" w:cs="Arial"/>
                <w:sz w:val="24"/>
                <w:szCs w:val="24"/>
              </w:rPr>
            </w:pPr>
            <w:r w:rsidRPr="00355F3B">
              <w:rPr>
                <w:rFonts w:ascii="Arial" w:hAnsi="Arial" w:cs="Arial"/>
                <w:sz w:val="24"/>
                <w:szCs w:val="24"/>
              </w:rPr>
              <w:t xml:space="preserve">Consider how many information carrying words a child can manage when giving instructions </w:t>
            </w:r>
          </w:p>
          <w:p w14:paraId="2ED1C61C" w14:textId="77777777" w:rsidR="00BD3CBF" w:rsidRPr="00355F3B" w:rsidRDefault="00BD3CBF" w:rsidP="00EA3D3F">
            <w:pPr>
              <w:pStyle w:val="ListParagraph"/>
              <w:numPr>
                <w:ilvl w:val="0"/>
                <w:numId w:val="6"/>
              </w:numPr>
              <w:rPr>
                <w:rFonts w:ascii="Arial" w:hAnsi="Arial" w:cs="Arial"/>
                <w:sz w:val="24"/>
                <w:szCs w:val="24"/>
              </w:rPr>
            </w:pPr>
            <w:r w:rsidRPr="00355F3B">
              <w:rPr>
                <w:rFonts w:ascii="Arial" w:hAnsi="Arial" w:cs="Arial"/>
                <w:sz w:val="24"/>
                <w:szCs w:val="24"/>
              </w:rPr>
              <w:t xml:space="preserve">Provide visual prompts if necessary </w:t>
            </w:r>
          </w:p>
          <w:p w14:paraId="40A9DE70" w14:textId="77777777" w:rsidR="00BD3CBF" w:rsidRPr="00355F3B" w:rsidRDefault="00BD3CBF" w:rsidP="00EA3D3F">
            <w:pPr>
              <w:pStyle w:val="ListParagraph"/>
              <w:numPr>
                <w:ilvl w:val="0"/>
                <w:numId w:val="6"/>
              </w:numPr>
              <w:rPr>
                <w:rFonts w:ascii="Arial" w:hAnsi="Arial" w:cs="Arial"/>
                <w:sz w:val="24"/>
                <w:szCs w:val="24"/>
              </w:rPr>
            </w:pPr>
            <w:r w:rsidRPr="00355F3B">
              <w:rPr>
                <w:rFonts w:ascii="Arial" w:hAnsi="Arial" w:cs="Arial"/>
                <w:sz w:val="24"/>
                <w:szCs w:val="24"/>
              </w:rPr>
              <w:t xml:space="preserve">Extra time to process what has been said </w:t>
            </w:r>
          </w:p>
          <w:p w14:paraId="4FC7465A" w14:textId="77777777" w:rsidR="00BD3CBF" w:rsidRPr="00355F3B" w:rsidRDefault="00BD3CBF" w:rsidP="00EA3D3F">
            <w:pPr>
              <w:pStyle w:val="ListParagraph"/>
              <w:numPr>
                <w:ilvl w:val="0"/>
                <w:numId w:val="6"/>
              </w:numPr>
              <w:rPr>
                <w:rFonts w:ascii="Arial" w:hAnsi="Arial" w:cs="Arial"/>
                <w:sz w:val="24"/>
                <w:szCs w:val="24"/>
              </w:rPr>
            </w:pPr>
            <w:r w:rsidRPr="00355F3B">
              <w:rPr>
                <w:rFonts w:ascii="Arial" w:hAnsi="Arial" w:cs="Arial"/>
                <w:sz w:val="24"/>
                <w:szCs w:val="24"/>
              </w:rPr>
              <w:t>Allow take up time to process information</w:t>
            </w:r>
          </w:p>
          <w:p w14:paraId="2AE2D878" w14:textId="77777777" w:rsidR="00BD3CBF" w:rsidRPr="00355F3B" w:rsidRDefault="00BD3CBF" w:rsidP="00EA3D3F">
            <w:pPr>
              <w:pStyle w:val="ListParagraph"/>
              <w:numPr>
                <w:ilvl w:val="0"/>
                <w:numId w:val="6"/>
              </w:numPr>
              <w:rPr>
                <w:rFonts w:ascii="Arial" w:hAnsi="Arial" w:cs="Arial"/>
                <w:sz w:val="24"/>
                <w:szCs w:val="24"/>
              </w:rPr>
            </w:pPr>
            <w:r w:rsidRPr="00355F3B">
              <w:rPr>
                <w:rFonts w:ascii="Arial" w:hAnsi="Arial" w:cs="Arial"/>
                <w:sz w:val="24"/>
                <w:szCs w:val="24"/>
              </w:rPr>
              <w:t xml:space="preserve">Think about the environment and limiting any distractions </w:t>
            </w:r>
          </w:p>
          <w:p w14:paraId="5B972B0A" w14:textId="77777777" w:rsidR="00BD3CBF" w:rsidRPr="00355F3B" w:rsidRDefault="00BD3CBF" w:rsidP="00EA3D3F">
            <w:pPr>
              <w:pStyle w:val="ListParagraph"/>
              <w:numPr>
                <w:ilvl w:val="0"/>
                <w:numId w:val="6"/>
              </w:numPr>
              <w:rPr>
                <w:rFonts w:ascii="Arial" w:hAnsi="Arial" w:cs="Arial"/>
                <w:sz w:val="24"/>
                <w:szCs w:val="24"/>
              </w:rPr>
            </w:pPr>
            <w:r w:rsidRPr="00355F3B">
              <w:rPr>
                <w:rFonts w:ascii="Arial" w:hAnsi="Arial" w:cs="Arial"/>
                <w:sz w:val="24"/>
                <w:szCs w:val="24"/>
              </w:rPr>
              <w:t xml:space="preserve">Check you have engaged the child’s attention before talking to them </w:t>
            </w:r>
          </w:p>
          <w:p w14:paraId="515B085B" w14:textId="77777777" w:rsidR="00BD3CBF" w:rsidRPr="00355F3B" w:rsidRDefault="00BD3CBF" w:rsidP="00EA3D3F">
            <w:pPr>
              <w:pStyle w:val="ListParagraph"/>
              <w:numPr>
                <w:ilvl w:val="0"/>
                <w:numId w:val="6"/>
              </w:numPr>
              <w:rPr>
                <w:rFonts w:ascii="Arial" w:hAnsi="Arial" w:cs="Arial"/>
                <w:sz w:val="24"/>
                <w:szCs w:val="24"/>
              </w:rPr>
            </w:pPr>
            <w:r w:rsidRPr="00355F3B">
              <w:rPr>
                <w:rFonts w:ascii="Arial" w:hAnsi="Arial" w:cs="Arial"/>
                <w:sz w:val="24"/>
                <w:szCs w:val="24"/>
              </w:rPr>
              <w:t xml:space="preserve">Check that hearing has been tested </w:t>
            </w:r>
          </w:p>
          <w:p w14:paraId="2C5C7037" w14:textId="77777777" w:rsidR="00BD3CBF" w:rsidRPr="00355F3B" w:rsidRDefault="00BD3CBF" w:rsidP="00EA3D3F">
            <w:pPr>
              <w:pStyle w:val="ListParagraph"/>
              <w:numPr>
                <w:ilvl w:val="0"/>
                <w:numId w:val="6"/>
              </w:numPr>
              <w:rPr>
                <w:rFonts w:ascii="Arial" w:hAnsi="Arial" w:cs="Arial"/>
                <w:sz w:val="24"/>
                <w:szCs w:val="24"/>
              </w:rPr>
            </w:pPr>
            <w:r w:rsidRPr="00355F3B">
              <w:rPr>
                <w:rFonts w:ascii="Arial" w:hAnsi="Arial" w:cs="Arial"/>
                <w:sz w:val="24"/>
                <w:szCs w:val="24"/>
              </w:rPr>
              <w:t xml:space="preserve">Pre-teaching of topic vocabulary </w:t>
            </w:r>
          </w:p>
          <w:p w14:paraId="320008F3" w14:textId="3E6B8119" w:rsidR="00BD3CBF" w:rsidRPr="00355F3B" w:rsidRDefault="00BD3CBF" w:rsidP="00EA3D3F">
            <w:pPr>
              <w:pStyle w:val="ListParagraph"/>
              <w:numPr>
                <w:ilvl w:val="0"/>
                <w:numId w:val="6"/>
              </w:numPr>
              <w:rPr>
                <w:rFonts w:ascii="Arial" w:hAnsi="Arial" w:cs="Arial"/>
                <w:sz w:val="24"/>
                <w:szCs w:val="24"/>
              </w:rPr>
            </w:pPr>
            <w:r w:rsidRPr="00355F3B">
              <w:rPr>
                <w:rFonts w:ascii="Arial" w:hAnsi="Arial" w:cs="Arial"/>
                <w:sz w:val="24"/>
                <w:szCs w:val="24"/>
              </w:rPr>
              <w:t>Use of first, then, next…</w:t>
            </w:r>
            <w:r w:rsidR="00EA3D3F" w:rsidRPr="00355F3B">
              <w:rPr>
                <w:rFonts w:ascii="Arial" w:hAnsi="Arial" w:cs="Arial"/>
                <w:sz w:val="24"/>
                <w:szCs w:val="24"/>
              </w:rPr>
              <w:t xml:space="preserve"> </w:t>
            </w:r>
          </w:p>
        </w:tc>
      </w:tr>
      <w:tr w:rsidR="00BD3CBF" w:rsidRPr="00355F3B" w14:paraId="6F1075AE" w14:textId="77777777" w:rsidTr="00CF44C3">
        <w:tc>
          <w:tcPr>
            <w:tcW w:w="2689" w:type="dxa"/>
          </w:tcPr>
          <w:p w14:paraId="0CFA4131"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Child does not understand or use social rules of communication </w:t>
            </w:r>
          </w:p>
        </w:tc>
        <w:tc>
          <w:tcPr>
            <w:tcW w:w="6662" w:type="dxa"/>
          </w:tcPr>
          <w:p w14:paraId="77A3BCCE" w14:textId="77777777" w:rsidR="00BD3CBF" w:rsidRPr="00355F3B" w:rsidRDefault="00BD3CBF" w:rsidP="00EA3D3F">
            <w:pPr>
              <w:pStyle w:val="ListParagraph"/>
              <w:numPr>
                <w:ilvl w:val="0"/>
                <w:numId w:val="7"/>
              </w:numPr>
              <w:rPr>
                <w:rFonts w:ascii="Arial" w:hAnsi="Arial" w:cs="Arial"/>
                <w:sz w:val="24"/>
                <w:szCs w:val="24"/>
              </w:rPr>
            </w:pPr>
            <w:r w:rsidRPr="00355F3B">
              <w:rPr>
                <w:rFonts w:ascii="Arial" w:hAnsi="Arial" w:cs="Arial"/>
                <w:sz w:val="24"/>
                <w:szCs w:val="24"/>
              </w:rPr>
              <w:t xml:space="preserve">Modelling / role play </w:t>
            </w:r>
          </w:p>
          <w:p w14:paraId="5F8F1A07" w14:textId="06868F3F" w:rsidR="00BD3CBF" w:rsidRPr="00355F3B" w:rsidRDefault="00BD3CBF" w:rsidP="00EA3D3F">
            <w:pPr>
              <w:pStyle w:val="ListParagraph"/>
              <w:numPr>
                <w:ilvl w:val="0"/>
                <w:numId w:val="7"/>
              </w:numPr>
              <w:rPr>
                <w:rFonts w:ascii="Arial" w:hAnsi="Arial" w:cs="Arial"/>
                <w:sz w:val="24"/>
                <w:szCs w:val="24"/>
              </w:rPr>
            </w:pPr>
            <w:r w:rsidRPr="00355F3B">
              <w:rPr>
                <w:rFonts w:ascii="Arial" w:hAnsi="Arial" w:cs="Arial"/>
                <w:sz w:val="24"/>
                <w:szCs w:val="24"/>
              </w:rPr>
              <w:t>Small group sessions</w:t>
            </w:r>
            <w:r w:rsidR="00EA3D3F" w:rsidRPr="00355F3B">
              <w:rPr>
                <w:rFonts w:ascii="Arial" w:hAnsi="Arial" w:cs="Arial"/>
                <w:sz w:val="24"/>
                <w:szCs w:val="24"/>
              </w:rPr>
              <w:t xml:space="preserve"> </w:t>
            </w:r>
            <w:r w:rsidRPr="00355F3B">
              <w:rPr>
                <w:rFonts w:ascii="Arial" w:hAnsi="Arial" w:cs="Arial"/>
                <w:sz w:val="24"/>
                <w:szCs w:val="24"/>
              </w:rPr>
              <w:t xml:space="preserve"> </w:t>
            </w:r>
          </w:p>
          <w:p w14:paraId="0FE66DAA" w14:textId="63D6BB08" w:rsidR="00BD3CBF" w:rsidRPr="00355F3B" w:rsidRDefault="00BD3CBF" w:rsidP="00EA3D3F">
            <w:pPr>
              <w:pStyle w:val="ListParagraph"/>
              <w:numPr>
                <w:ilvl w:val="0"/>
                <w:numId w:val="7"/>
              </w:numPr>
              <w:rPr>
                <w:rFonts w:ascii="Arial" w:hAnsi="Arial" w:cs="Arial"/>
                <w:sz w:val="24"/>
                <w:szCs w:val="24"/>
              </w:rPr>
            </w:pPr>
            <w:r w:rsidRPr="00355F3B">
              <w:rPr>
                <w:rFonts w:ascii="Arial" w:hAnsi="Arial" w:cs="Arial"/>
                <w:sz w:val="24"/>
                <w:szCs w:val="24"/>
              </w:rPr>
              <w:t>Social stories</w:t>
            </w:r>
            <w:r w:rsidR="00EA3D3F" w:rsidRPr="00355F3B">
              <w:rPr>
                <w:rFonts w:ascii="Arial" w:hAnsi="Arial" w:cs="Arial"/>
                <w:sz w:val="24"/>
                <w:szCs w:val="24"/>
              </w:rPr>
              <w:t xml:space="preserve"> </w:t>
            </w:r>
          </w:p>
          <w:p w14:paraId="1609D48C" w14:textId="77777777" w:rsidR="00BD3CBF" w:rsidRPr="00355F3B" w:rsidRDefault="00BD3CBF" w:rsidP="00EA3D3F">
            <w:pPr>
              <w:pStyle w:val="ListParagraph"/>
              <w:numPr>
                <w:ilvl w:val="0"/>
                <w:numId w:val="7"/>
              </w:numPr>
              <w:rPr>
                <w:rFonts w:ascii="Arial" w:hAnsi="Arial" w:cs="Arial"/>
                <w:sz w:val="24"/>
                <w:szCs w:val="24"/>
              </w:rPr>
            </w:pPr>
            <w:r w:rsidRPr="00355F3B">
              <w:rPr>
                <w:rFonts w:ascii="Arial" w:hAnsi="Arial" w:cs="Arial"/>
                <w:sz w:val="24"/>
                <w:szCs w:val="24"/>
              </w:rPr>
              <w:t xml:space="preserve">Prompts – symbols, signing systems </w:t>
            </w:r>
          </w:p>
          <w:p w14:paraId="122BC4C5" w14:textId="77777777" w:rsidR="00BD3CBF" w:rsidRPr="00355F3B" w:rsidRDefault="00BD3CBF" w:rsidP="00EA3D3F">
            <w:pPr>
              <w:pStyle w:val="ListParagraph"/>
              <w:numPr>
                <w:ilvl w:val="0"/>
                <w:numId w:val="7"/>
              </w:numPr>
              <w:rPr>
                <w:rFonts w:ascii="Arial" w:hAnsi="Arial" w:cs="Arial"/>
                <w:sz w:val="24"/>
                <w:szCs w:val="24"/>
              </w:rPr>
            </w:pPr>
            <w:r w:rsidRPr="00355F3B">
              <w:rPr>
                <w:rFonts w:ascii="Arial" w:hAnsi="Arial" w:cs="Arial"/>
                <w:sz w:val="24"/>
                <w:szCs w:val="24"/>
              </w:rPr>
              <w:t>Now (you are doing this) and Next (you are going to be doing that) boards</w:t>
            </w:r>
          </w:p>
          <w:p w14:paraId="34287F1A" w14:textId="77777777" w:rsidR="00BD3CBF" w:rsidRPr="00355F3B" w:rsidRDefault="00BD3CBF" w:rsidP="00EA3D3F">
            <w:pPr>
              <w:pStyle w:val="ListParagraph"/>
              <w:numPr>
                <w:ilvl w:val="0"/>
                <w:numId w:val="7"/>
              </w:numPr>
              <w:rPr>
                <w:rFonts w:ascii="Arial" w:hAnsi="Arial" w:cs="Arial"/>
                <w:sz w:val="24"/>
                <w:szCs w:val="24"/>
              </w:rPr>
            </w:pPr>
            <w:r w:rsidRPr="00355F3B">
              <w:rPr>
                <w:rFonts w:ascii="Arial" w:hAnsi="Arial" w:cs="Arial"/>
                <w:sz w:val="24"/>
                <w:szCs w:val="24"/>
              </w:rPr>
              <w:t>Total communication environment</w:t>
            </w:r>
          </w:p>
          <w:p w14:paraId="10A0D181" w14:textId="203DC268" w:rsidR="00BD3CBF" w:rsidRPr="00355F3B" w:rsidRDefault="00BD3CBF" w:rsidP="00EA3D3F">
            <w:pPr>
              <w:pStyle w:val="ListParagraph"/>
              <w:numPr>
                <w:ilvl w:val="0"/>
                <w:numId w:val="7"/>
              </w:numPr>
              <w:rPr>
                <w:rFonts w:ascii="Arial" w:hAnsi="Arial" w:cs="Arial"/>
                <w:sz w:val="24"/>
                <w:szCs w:val="24"/>
              </w:rPr>
            </w:pPr>
            <w:r w:rsidRPr="00355F3B">
              <w:rPr>
                <w:rFonts w:ascii="Arial" w:hAnsi="Arial" w:cs="Arial"/>
                <w:sz w:val="24"/>
                <w:szCs w:val="24"/>
              </w:rPr>
              <w:t xml:space="preserve">Opportunities for child to ask for what they need, </w:t>
            </w:r>
            <w:r w:rsidR="000823C3" w:rsidRPr="00355F3B">
              <w:rPr>
                <w:rFonts w:ascii="Arial" w:hAnsi="Arial" w:cs="Arial"/>
                <w:sz w:val="24"/>
                <w:szCs w:val="24"/>
              </w:rPr>
              <w:t>e.</w:t>
            </w:r>
            <w:r w:rsidR="000823C3">
              <w:rPr>
                <w:rFonts w:ascii="Arial" w:hAnsi="Arial" w:cs="Arial"/>
                <w:sz w:val="24"/>
                <w:szCs w:val="24"/>
              </w:rPr>
              <w:t>g.</w:t>
            </w:r>
            <w:r w:rsidRPr="00355F3B">
              <w:rPr>
                <w:rFonts w:ascii="Arial" w:hAnsi="Arial" w:cs="Arial"/>
                <w:sz w:val="24"/>
                <w:szCs w:val="24"/>
              </w:rPr>
              <w:t xml:space="preserve"> a favourite toy </w:t>
            </w:r>
          </w:p>
          <w:p w14:paraId="0491F92A" w14:textId="77777777" w:rsidR="00BD3CBF" w:rsidRPr="00355F3B" w:rsidRDefault="00BD3CBF" w:rsidP="00EA3D3F">
            <w:pPr>
              <w:pStyle w:val="ListParagraph"/>
              <w:numPr>
                <w:ilvl w:val="0"/>
                <w:numId w:val="7"/>
              </w:numPr>
              <w:rPr>
                <w:rFonts w:ascii="Arial" w:hAnsi="Arial" w:cs="Arial"/>
                <w:sz w:val="24"/>
                <w:szCs w:val="24"/>
              </w:rPr>
            </w:pPr>
            <w:r w:rsidRPr="00355F3B">
              <w:rPr>
                <w:rFonts w:ascii="Arial" w:hAnsi="Arial" w:cs="Arial"/>
                <w:sz w:val="24"/>
                <w:szCs w:val="24"/>
              </w:rPr>
              <w:lastRenderedPageBreak/>
              <w:t xml:space="preserve">Find out what motivates them </w:t>
            </w:r>
          </w:p>
        </w:tc>
      </w:tr>
      <w:tr w:rsidR="00BD3CBF" w:rsidRPr="00355F3B" w14:paraId="22D58468" w14:textId="77777777" w:rsidTr="00CF44C3">
        <w:tc>
          <w:tcPr>
            <w:tcW w:w="2689" w:type="dxa"/>
          </w:tcPr>
          <w:p w14:paraId="657F819B" w14:textId="77777777" w:rsidR="00BD3CBF" w:rsidRPr="00355F3B" w:rsidRDefault="00BD3CBF" w:rsidP="008C381F">
            <w:pPr>
              <w:rPr>
                <w:rFonts w:ascii="Arial" w:hAnsi="Arial" w:cs="Arial"/>
                <w:sz w:val="24"/>
                <w:szCs w:val="24"/>
              </w:rPr>
            </w:pPr>
            <w:r w:rsidRPr="00355F3B">
              <w:rPr>
                <w:rFonts w:ascii="Arial" w:hAnsi="Arial" w:cs="Arial"/>
                <w:sz w:val="24"/>
                <w:szCs w:val="24"/>
              </w:rPr>
              <w:lastRenderedPageBreak/>
              <w:t>Difficulties with imagination</w:t>
            </w:r>
          </w:p>
        </w:tc>
        <w:tc>
          <w:tcPr>
            <w:tcW w:w="6662" w:type="dxa"/>
          </w:tcPr>
          <w:p w14:paraId="679BF8A3" w14:textId="71171EFA" w:rsidR="00BD3CBF" w:rsidRPr="00355F3B" w:rsidRDefault="00BD3CBF" w:rsidP="00EA3D3F">
            <w:pPr>
              <w:pStyle w:val="ListParagraph"/>
              <w:numPr>
                <w:ilvl w:val="0"/>
                <w:numId w:val="8"/>
              </w:numPr>
              <w:rPr>
                <w:rFonts w:ascii="Arial" w:hAnsi="Arial" w:cs="Arial"/>
                <w:sz w:val="24"/>
                <w:szCs w:val="24"/>
              </w:rPr>
            </w:pPr>
            <w:r w:rsidRPr="00355F3B">
              <w:rPr>
                <w:rFonts w:ascii="Arial" w:hAnsi="Arial" w:cs="Arial"/>
                <w:sz w:val="24"/>
                <w:szCs w:val="24"/>
              </w:rPr>
              <w:t>Role play and drama, use of props (</w:t>
            </w:r>
            <w:r w:rsidR="000823C3" w:rsidRPr="00355F3B">
              <w:rPr>
                <w:rFonts w:ascii="Arial" w:hAnsi="Arial" w:cs="Arial"/>
                <w:sz w:val="24"/>
                <w:szCs w:val="24"/>
              </w:rPr>
              <w:t>e.g.</w:t>
            </w:r>
            <w:r w:rsidRPr="00355F3B">
              <w:rPr>
                <w:rFonts w:ascii="Arial" w:hAnsi="Arial" w:cs="Arial"/>
                <w:sz w:val="24"/>
                <w:szCs w:val="24"/>
              </w:rPr>
              <w:t xml:space="preserve"> puppets)</w:t>
            </w:r>
          </w:p>
          <w:p w14:paraId="659E838B" w14:textId="77777777" w:rsidR="00BD3CBF" w:rsidRPr="00355F3B" w:rsidRDefault="00BD3CBF" w:rsidP="00EA3D3F">
            <w:pPr>
              <w:pStyle w:val="ListParagraph"/>
              <w:numPr>
                <w:ilvl w:val="0"/>
                <w:numId w:val="8"/>
              </w:numPr>
              <w:rPr>
                <w:rFonts w:ascii="Arial" w:hAnsi="Arial" w:cs="Arial"/>
                <w:sz w:val="24"/>
                <w:szCs w:val="24"/>
              </w:rPr>
            </w:pPr>
            <w:r w:rsidRPr="00355F3B">
              <w:rPr>
                <w:rFonts w:ascii="Arial" w:hAnsi="Arial" w:cs="Arial"/>
                <w:sz w:val="24"/>
                <w:szCs w:val="24"/>
              </w:rPr>
              <w:t xml:space="preserve">Modelling </w:t>
            </w:r>
          </w:p>
          <w:p w14:paraId="0D294EC8" w14:textId="77777777" w:rsidR="00BD3CBF" w:rsidRDefault="00BD3CBF" w:rsidP="00EA3D3F">
            <w:pPr>
              <w:pStyle w:val="ListParagraph"/>
              <w:numPr>
                <w:ilvl w:val="0"/>
                <w:numId w:val="8"/>
              </w:numPr>
              <w:rPr>
                <w:rFonts w:ascii="Arial" w:hAnsi="Arial" w:cs="Arial"/>
                <w:sz w:val="24"/>
                <w:szCs w:val="24"/>
              </w:rPr>
            </w:pPr>
            <w:r w:rsidRPr="00355F3B">
              <w:rPr>
                <w:rFonts w:ascii="Arial" w:hAnsi="Arial" w:cs="Arial"/>
                <w:sz w:val="24"/>
                <w:szCs w:val="24"/>
              </w:rPr>
              <w:t xml:space="preserve">Story telling </w:t>
            </w:r>
          </w:p>
          <w:p w14:paraId="5B69D44F" w14:textId="69C58BB6" w:rsidR="002F1EBB" w:rsidRPr="00355F3B" w:rsidRDefault="002F1EBB" w:rsidP="00EA3D3F">
            <w:pPr>
              <w:pStyle w:val="ListParagraph"/>
              <w:numPr>
                <w:ilvl w:val="0"/>
                <w:numId w:val="8"/>
              </w:numPr>
              <w:rPr>
                <w:rFonts w:ascii="Arial" w:hAnsi="Arial" w:cs="Arial"/>
                <w:sz w:val="24"/>
                <w:szCs w:val="24"/>
              </w:rPr>
            </w:pPr>
            <w:r>
              <w:rPr>
                <w:rFonts w:ascii="Arial" w:hAnsi="Arial" w:cs="Arial"/>
                <w:sz w:val="24"/>
                <w:szCs w:val="24"/>
              </w:rPr>
              <w:t>Use child’s interests as basis of imaginary play</w:t>
            </w:r>
          </w:p>
          <w:p w14:paraId="04BFF59F" w14:textId="2998444C" w:rsidR="00BD3CBF" w:rsidRPr="00355F3B" w:rsidRDefault="00BD3CBF" w:rsidP="00EA3D3F">
            <w:pPr>
              <w:pStyle w:val="ListParagraph"/>
              <w:numPr>
                <w:ilvl w:val="0"/>
                <w:numId w:val="8"/>
              </w:numPr>
              <w:rPr>
                <w:rFonts w:ascii="Arial" w:hAnsi="Arial" w:cs="Arial"/>
                <w:sz w:val="24"/>
                <w:szCs w:val="24"/>
              </w:rPr>
            </w:pPr>
            <w:r w:rsidRPr="00355F3B">
              <w:rPr>
                <w:rFonts w:ascii="Arial" w:hAnsi="Arial" w:cs="Arial"/>
                <w:sz w:val="24"/>
                <w:szCs w:val="24"/>
              </w:rPr>
              <w:t>Photo</w:t>
            </w:r>
            <w:r w:rsidR="00FD268E">
              <w:rPr>
                <w:rFonts w:ascii="Arial" w:hAnsi="Arial" w:cs="Arial"/>
                <w:sz w:val="24"/>
                <w:szCs w:val="24"/>
              </w:rPr>
              <w:t>s</w:t>
            </w:r>
            <w:r w:rsidRPr="00355F3B">
              <w:rPr>
                <w:rFonts w:ascii="Arial" w:hAnsi="Arial" w:cs="Arial"/>
                <w:sz w:val="24"/>
                <w:szCs w:val="24"/>
              </w:rPr>
              <w:t xml:space="preserve"> used to talk through what might be happening </w:t>
            </w:r>
          </w:p>
          <w:p w14:paraId="533E999F" w14:textId="77777777" w:rsidR="00BD3CBF" w:rsidRPr="00355F3B" w:rsidRDefault="00BD3CBF" w:rsidP="00EA3D3F">
            <w:pPr>
              <w:pStyle w:val="ListParagraph"/>
              <w:numPr>
                <w:ilvl w:val="0"/>
                <w:numId w:val="8"/>
              </w:numPr>
              <w:rPr>
                <w:rFonts w:ascii="Arial" w:hAnsi="Arial" w:cs="Arial"/>
                <w:sz w:val="24"/>
                <w:szCs w:val="24"/>
              </w:rPr>
            </w:pPr>
            <w:r w:rsidRPr="00355F3B">
              <w:rPr>
                <w:rFonts w:ascii="Arial" w:hAnsi="Arial" w:cs="Arial"/>
                <w:sz w:val="24"/>
                <w:szCs w:val="24"/>
              </w:rPr>
              <w:t xml:space="preserve">Imaginary play opportunities which are relevant to the experiences of the child, e.g. home corner </w:t>
            </w:r>
          </w:p>
          <w:p w14:paraId="23983FD5" w14:textId="77777777" w:rsidR="00BD3CBF" w:rsidRPr="00355F3B" w:rsidRDefault="00BD3CBF" w:rsidP="00EA3D3F">
            <w:pPr>
              <w:pStyle w:val="ListParagraph"/>
              <w:numPr>
                <w:ilvl w:val="0"/>
                <w:numId w:val="8"/>
              </w:numPr>
              <w:rPr>
                <w:rFonts w:ascii="Arial" w:hAnsi="Arial" w:cs="Arial"/>
                <w:sz w:val="24"/>
                <w:szCs w:val="24"/>
              </w:rPr>
            </w:pPr>
            <w:r w:rsidRPr="00355F3B">
              <w:rPr>
                <w:rFonts w:ascii="Arial" w:hAnsi="Arial" w:cs="Arial"/>
                <w:sz w:val="24"/>
                <w:szCs w:val="24"/>
              </w:rPr>
              <w:t xml:space="preserve">Pre teach language to support imaginary play if play areas are related to topics being taught, e.g. doctors </w:t>
            </w:r>
          </w:p>
        </w:tc>
      </w:tr>
      <w:tr w:rsidR="00BD3CBF" w:rsidRPr="00355F3B" w14:paraId="63037C16" w14:textId="77777777" w:rsidTr="00CF44C3">
        <w:tc>
          <w:tcPr>
            <w:tcW w:w="2689" w:type="dxa"/>
          </w:tcPr>
          <w:p w14:paraId="74453BD5" w14:textId="065F4D42" w:rsidR="00BD3CBF" w:rsidRPr="00355F3B" w:rsidRDefault="00BD3CBF" w:rsidP="008C381F">
            <w:pPr>
              <w:rPr>
                <w:rFonts w:ascii="Arial" w:hAnsi="Arial" w:cs="Arial"/>
                <w:sz w:val="24"/>
                <w:szCs w:val="24"/>
              </w:rPr>
            </w:pPr>
            <w:r w:rsidRPr="00355F3B">
              <w:rPr>
                <w:rFonts w:ascii="Arial" w:hAnsi="Arial" w:cs="Arial"/>
                <w:sz w:val="24"/>
                <w:szCs w:val="24"/>
              </w:rPr>
              <w:t>Diff</w:t>
            </w:r>
            <w:r w:rsidR="002F464B">
              <w:rPr>
                <w:rFonts w:ascii="Arial" w:hAnsi="Arial" w:cs="Arial"/>
                <w:sz w:val="24"/>
                <w:szCs w:val="24"/>
              </w:rPr>
              <w:t>erences</w:t>
            </w:r>
            <w:r w:rsidRPr="00355F3B">
              <w:rPr>
                <w:rFonts w:ascii="Arial" w:hAnsi="Arial" w:cs="Arial"/>
                <w:sz w:val="24"/>
                <w:szCs w:val="24"/>
              </w:rPr>
              <w:t xml:space="preserve"> with social communication and developing relationships</w:t>
            </w:r>
          </w:p>
        </w:tc>
        <w:tc>
          <w:tcPr>
            <w:tcW w:w="6662" w:type="dxa"/>
          </w:tcPr>
          <w:p w14:paraId="1F15411C" w14:textId="77777777" w:rsidR="00BD3CBF" w:rsidRPr="00355F3B" w:rsidRDefault="00BD3CBF" w:rsidP="00EA3D3F">
            <w:pPr>
              <w:pStyle w:val="ListParagraph"/>
              <w:numPr>
                <w:ilvl w:val="0"/>
                <w:numId w:val="9"/>
              </w:numPr>
              <w:rPr>
                <w:rFonts w:ascii="Arial" w:hAnsi="Arial" w:cs="Arial"/>
                <w:sz w:val="24"/>
                <w:szCs w:val="24"/>
              </w:rPr>
            </w:pPr>
            <w:r w:rsidRPr="00355F3B">
              <w:rPr>
                <w:rFonts w:ascii="Arial" w:hAnsi="Arial" w:cs="Arial"/>
                <w:sz w:val="24"/>
                <w:szCs w:val="24"/>
              </w:rPr>
              <w:t xml:space="preserve">Small group / 1 to 1 tasks and activities </w:t>
            </w:r>
          </w:p>
          <w:p w14:paraId="0D6F83DA" w14:textId="7A59AA84" w:rsidR="00BD3CBF" w:rsidRPr="00355F3B" w:rsidRDefault="00BD3CBF" w:rsidP="00EA3D3F">
            <w:pPr>
              <w:pStyle w:val="ListParagraph"/>
              <w:numPr>
                <w:ilvl w:val="0"/>
                <w:numId w:val="9"/>
              </w:numPr>
              <w:rPr>
                <w:rFonts w:ascii="Arial" w:hAnsi="Arial" w:cs="Arial"/>
                <w:sz w:val="24"/>
                <w:szCs w:val="24"/>
              </w:rPr>
            </w:pPr>
            <w:r w:rsidRPr="00355F3B">
              <w:rPr>
                <w:rFonts w:ascii="Arial" w:hAnsi="Arial" w:cs="Arial"/>
                <w:sz w:val="24"/>
                <w:szCs w:val="24"/>
              </w:rPr>
              <w:t>Calm learning environment</w:t>
            </w:r>
            <w:r w:rsidR="00EA3D3F" w:rsidRPr="00355F3B">
              <w:rPr>
                <w:rFonts w:ascii="Arial" w:hAnsi="Arial" w:cs="Arial"/>
                <w:sz w:val="24"/>
                <w:szCs w:val="24"/>
              </w:rPr>
              <w:t xml:space="preserve"> </w:t>
            </w:r>
            <w:r w:rsidRPr="00355F3B">
              <w:rPr>
                <w:rFonts w:ascii="Arial" w:hAnsi="Arial" w:cs="Arial"/>
                <w:sz w:val="24"/>
                <w:szCs w:val="24"/>
              </w:rPr>
              <w:t xml:space="preserve"> </w:t>
            </w:r>
          </w:p>
          <w:p w14:paraId="0A21E9E9" w14:textId="77777777" w:rsidR="00BD3CBF" w:rsidRPr="00355F3B" w:rsidRDefault="00BD3CBF" w:rsidP="00EA3D3F">
            <w:pPr>
              <w:pStyle w:val="ListParagraph"/>
              <w:numPr>
                <w:ilvl w:val="0"/>
                <w:numId w:val="9"/>
              </w:numPr>
              <w:rPr>
                <w:rFonts w:ascii="Arial" w:hAnsi="Arial" w:cs="Arial"/>
                <w:sz w:val="24"/>
                <w:szCs w:val="24"/>
              </w:rPr>
            </w:pPr>
            <w:r w:rsidRPr="00355F3B">
              <w:rPr>
                <w:rFonts w:ascii="Arial" w:hAnsi="Arial" w:cs="Arial"/>
                <w:sz w:val="24"/>
                <w:szCs w:val="24"/>
              </w:rPr>
              <w:t>Clear communication of expectations</w:t>
            </w:r>
          </w:p>
          <w:p w14:paraId="52174D76" w14:textId="77777777" w:rsidR="00BD3CBF" w:rsidRPr="00355F3B" w:rsidRDefault="00BD3CBF" w:rsidP="00EA3D3F">
            <w:pPr>
              <w:pStyle w:val="ListParagraph"/>
              <w:numPr>
                <w:ilvl w:val="0"/>
                <w:numId w:val="9"/>
              </w:numPr>
              <w:rPr>
                <w:rFonts w:ascii="Arial" w:hAnsi="Arial" w:cs="Arial"/>
                <w:sz w:val="24"/>
                <w:szCs w:val="24"/>
              </w:rPr>
            </w:pPr>
            <w:r w:rsidRPr="00355F3B">
              <w:rPr>
                <w:rFonts w:ascii="Arial" w:hAnsi="Arial" w:cs="Arial"/>
                <w:sz w:val="24"/>
                <w:szCs w:val="24"/>
              </w:rPr>
              <w:t xml:space="preserve">Finding children’s interests </w:t>
            </w:r>
          </w:p>
        </w:tc>
      </w:tr>
      <w:tr w:rsidR="00BD3CBF" w:rsidRPr="00355F3B" w14:paraId="7761EDCA" w14:textId="77777777" w:rsidTr="00CF44C3">
        <w:tc>
          <w:tcPr>
            <w:tcW w:w="2689" w:type="dxa"/>
          </w:tcPr>
          <w:p w14:paraId="17BC3821"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Unable to cope with </w:t>
            </w:r>
            <w:proofErr w:type="gramStart"/>
            <w:r w:rsidRPr="00355F3B">
              <w:rPr>
                <w:rFonts w:ascii="Arial" w:hAnsi="Arial" w:cs="Arial"/>
                <w:sz w:val="24"/>
                <w:szCs w:val="24"/>
              </w:rPr>
              <w:t>close proximity</w:t>
            </w:r>
            <w:proofErr w:type="gramEnd"/>
            <w:r w:rsidRPr="00355F3B">
              <w:rPr>
                <w:rFonts w:ascii="Arial" w:hAnsi="Arial" w:cs="Arial"/>
                <w:sz w:val="24"/>
                <w:szCs w:val="24"/>
              </w:rPr>
              <w:t xml:space="preserve"> to others prefers solitary play</w:t>
            </w:r>
          </w:p>
        </w:tc>
        <w:tc>
          <w:tcPr>
            <w:tcW w:w="6662" w:type="dxa"/>
          </w:tcPr>
          <w:p w14:paraId="4E6B4287" w14:textId="549DB740" w:rsidR="009D0BC2" w:rsidRDefault="009D0BC2" w:rsidP="00EA3D3F">
            <w:pPr>
              <w:pStyle w:val="ListParagraph"/>
              <w:numPr>
                <w:ilvl w:val="0"/>
                <w:numId w:val="14"/>
              </w:numPr>
              <w:rPr>
                <w:rFonts w:ascii="Arial" w:hAnsi="Arial" w:cs="Arial"/>
                <w:sz w:val="24"/>
                <w:szCs w:val="24"/>
              </w:rPr>
            </w:pPr>
            <w:r>
              <w:rPr>
                <w:rFonts w:ascii="Arial" w:hAnsi="Arial" w:cs="Arial"/>
                <w:sz w:val="24"/>
                <w:szCs w:val="24"/>
              </w:rPr>
              <w:t>Allow time for solitary play</w:t>
            </w:r>
          </w:p>
          <w:p w14:paraId="2AC1FF30" w14:textId="4CDCD1D9" w:rsidR="00BD3CBF" w:rsidRPr="00355F3B" w:rsidRDefault="00BD3CBF" w:rsidP="00EA3D3F">
            <w:pPr>
              <w:pStyle w:val="ListParagraph"/>
              <w:numPr>
                <w:ilvl w:val="0"/>
                <w:numId w:val="14"/>
              </w:numPr>
              <w:rPr>
                <w:rFonts w:ascii="Arial" w:hAnsi="Arial" w:cs="Arial"/>
                <w:sz w:val="24"/>
                <w:szCs w:val="24"/>
              </w:rPr>
            </w:pPr>
            <w:r w:rsidRPr="00355F3B">
              <w:rPr>
                <w:rFonts w:ascii="Arial" w:hAnsi="Arial" w:cs="Arial"/>
                <w:sz w:val="24"/>
                <w:szCs w:val="24"/>
              </w:rPr>
              <w:t xml:space="preserve">Analysis of what the issue is (proximity, particular people, times of the day, associations) </w:t>
            </w:r>
          </w:p>
          <w:p w14:paraId="6F67ACED" w14:textId="77777777" w:rsidR="00BD3CBF" w:rsidRPr="00355F3B" w:rsidRDefault="00BD3CBF" w:rsidP="00EA3D3F">
            <w:pPr>
              <w:pStyle w:val="ListParagraph"/>
              <w:numPr>
                <w:ilvl w:val="0"/>
                <w:numId w:val="14"/>
              </w:numPr>
              <w:rPr>
                <w:rFonts w:ascii="Arial" w:hAnsi="Arial" w:cs="Arial"/>
                <w:sz w:val="24"/>
                <w:szCs w:val="24"/>
              </w:rPr>
            </w:pPr>
            <w:r w:rsidRPr="00355F3B">
              <w:rPr>
                <w:rFonts w:ascii="Arial" w:hAnsi="Arial" w:cs="Arial"/>
                <w:sz w:val="24"/>
                <w:szCs w:val="24"/>
              </w:rPr>
              <w:t xml:space="preserve">Small group play following child’s interests and introduce preferred children to their play </w:t>
            </w:r>
          </w:p>
        </w:tc>
      </w:tr>
      <w:tr w:rsidR="00BD3CBF" w:rsidRPr="00355F3B" w14:paraId="7B4EA542" w14:textId="77777777" w:rsidTr="00CF44C3">
        <w:tc>
          <w:tcPr>
            <w:tcW w:w="2689" w:type="dxa"/>
          </w:tcPr>
          <w:p w14:paraId="02EC5B98" w14:textId="77777777" w:rsidR="00BD3CBF" w:rsidRPr="00355F3B" w:rsidRDefault="00BD3CBF" w:rsidP="008C381F">
            <w:pPr>
              <w:rPr>
                <w:rFonts w:ascii="Arial" w:hAnsi="Arial" w:cs="Arial"/>
                <w:sz w:val="24"/>
                <w:szCs w:val="24"/>
              </w:rPr>
            </w:pPr>
            <w:r w:rsidRPr="00355F3B">
              <w:rPr>
                <w:rFonts w:ascii="Arial" w:hAnsi="Arial" w:cs="Arial"/>
                <w:sz w:val="24"/>
                <w:szCs w:val="24"/>
              </w:rPr>
              <w:t>Physical outbursts causing harm to others and/or to self and/or damage to property</w:t>
            </w:r>
          </w:p>
        </w:tc>
        <w:tc>
          <w:tcPr>
            <w:tcW w:w="6662" w:type="dxa"/>
          </w:tcPr>
          <w:p w14:paraId="6A6F2C64" w14:textId="77777777" w:rsidR="00852400" w:rsidRPr="00DA27E1" w:rsidRDefault="00852400" w:rsidP="00852400">
            <w:pPr>
              <w:pStyle w:val="ListParagraph"/>
              <w:numPr>
                <w:ilvl w:val="0"/>
                <w:numId w:val="52"/>
              </w:numPr>
              <w:rPr>
                <w:rFonts w:ascii="Arial" w:hAnsi="Arial" w:cs="Arial"/>
                <w:sz w:val="24"/>
                <w:szCs w:val="24"/>
              </w:rPr>
            </w:pPr>
            <w:r w:rsidRPr="00DA27E1">
              <w:rPr>
                <w:rFonts w:ascii="Arial" w:hAnsi="Arial" w:cs="Arial"/>
                <w:sz w:val="24"/>
                <w:szCs w:val="24"/>
              </w:rPr>
              <w:t>Observe and note what sensory things help or upset the child, such as loud noises or bright lights.</w:t>
            </w:r>
          </w:p>
          <w:p w14:paraId="26E5F27D" w14:textId="77777777" w:rsidR="00852400" w:rsidRPr="00DA27E1" w:rsidRDefault="00852400" w:rsidP="00852400">
            <w:pPr>
              <w:pStyle w:val="ListParagraph"/>
              <w:numPr>
                <w:ilvl w:val="0"/>
                <w:numId w:val="52"/>
              </w:numPr>
              <w:rPr>
                <w:rFonts w:ascii="Arial" w:hAnsi="Arial" w:cs="Arial"/>
                <w:sz w:val="24"/>
                <w:szCs w:val="24"/>
              </w:rPr>
            </w:pPr>
            <w:r w:rsidRPr="00DA27E1">
              <w:rPr>
                <w:rFonts w:ascii="Arial" w:hAnsi="Arial" w:cs="Arial"/>
                <w:sz w:val="24"/>
                <w:szCs w:val="24"/>
              </w:rPr>
              <w:t>Watch for patterns to see when and where the child finds things difficult.</w:t>
            </w:r>
          </w:p>
          <w:p w14:paraId="70FC4847" w14:textId="77777777" w:rsidR="00852400" w:rsidRPr="00DA27E1" w:rsidRDefault="00852400" w:rsidP="00852400">
            <w:pPr>
              <w:pStyle w:val="ListParagraph"/>
              <w:numPr>
                <w:ilvl w:val="0"/>
                <w:numId w:val="52"/>
              </w:numPr>
              <w:rPr>
                <w:rFonts w:ascii="Arial" w:hAnsi="Arial" w:cs="Arial"/>
                <w:sz w:val="24"/>
                <w:szCs w:val="24"/>
              </w:rPr>
            </w:pPr>
            <w:r w:rsidRPr="00DA27E1">
              <w:rPr>
                <w:rFonts w:ascii="Arial" w:hAnsi="Arial" w:cs="Arial"/>
                <w:sz w:val="24"/>
                <w:szCs w:val="24"/>
              </w:rPr>
              <w:t>Talk with families to find out if there have been any changes at home, like a move or loss, and share ideas about what helps or doesn’t help their child.</w:t>
            </w:r>
          </w:p>
          <w:p w14:paraId="31E686B1" w14:textId="77777777" w:rsidR="00852400" w:rsidRPr="00DA27E1" w:rsidRDefault="00852400" w:rsidP="00852400">
            <w:pPr>
              <w:pStyle w:val="ListParagraph"/>
              <w:numPr>
                <w:ilvl w:val="0"/>
                <w:numId w:val="52"/>
              </w:numPr>
              <w:rPr>
                <w:rFonts w:ascii="Arial" w:hAnsi="Arial" w:cs="Arial"/>
                <w:sz w:val="24"/>
                <w:szCs w:val="24"/>
              </w:rPr>
            </w:pPr>
            <w:r w:rsidRPr="00DA27E1">
              <w:rPr>
                <w:rFonts w:ascii="Arial" w:hAnsi="Arial" w:cs="Arial"/>
                <w:sz w:val="24"/>
                <w:szCs w:val="24"/>
              </w:rPr>
              <w:t>Use gentle distraction techniques, such as offering a favourite toy or activity, to help prevent upset.</w:t>
            </w:r>
          </w:p>
          <w:p w14:paraId="3136954C" w14:textId="77777777" w:rsidR="00852400" w:rsidRPr="00DA27E1" w:rsidRDefault="00852400" w:rsidP="00852400">
            <w:pPr>
              <w:pStyle w:val="ListParagraph"/>
              <w:numPr>
                <w:ilvl w:val="0"/>
                <w:numId w:val="52"/>
              </w:numPr>
              <w:rPr>
                <w:rFonts w:ascii="Arial" w:hAnsi="Arial" w:cs="Arial"/>
                <w:sz w:val="24"/>
                <w:szCs w:val="24"/>
              </w:rPr>
            </w:pPr>
            <w:r w:rsidRPr="00DA27E1">
              <w:rPr>
                <w:rFonts w:ascii="Arial" w:hAnsi="Arial" w:cs="Arial"/>
                <w:sz w:val="24"/>
                <w:szCs w:val="24"/>
              </w:rPr>
              <w:t>Provide calm, cosy spaces where the child can go to feel safe and begin to settle themselves.</w:t>
            </w:r>
          </w:p>
          <w:p w14:paraId="1F77D023" w14:textId="77777777" w:rsidR="00852400" w:rsidRPr="00DA27E1" w:rsidRDefault="00852400" w:rsidP="00852400">
            <w:pPr>
              <w:pStyle w:val="ListParagraph"/>
              <w:numPr>
                <w:ilvl w:val="0"/>
                <w:numId w:val="52"/>
              </w:numPr>
              <w:rPr>
                <w:rFonts w:ascii="Arial" w:hAnsi="Arial" w:cs="Arial"/>
                <w:sz w:val="24"/>
                <w:szCs w:val="24"/>
              </w:rPr>
            </w:pPr>
            <w:proofErr w:type="gramStart"/>
            <w:r w:rsidRPr="00DA27E1">
              <w:rPr>
                <w:rFonts w:ascii="Arial" w:hAnsi="Arial" w:cs="Arial"/>
                <w:sz w:val="24"/>
                <w:szCs w:val="24"/>
              </w:rPr>
              <w:t>Make a plan</w:t>
            </w:r>
            <w:proofErr w:type="gramEnd"/>
            <w:r w:rsidRPr="00DA27E1">
              <w:rPr>
                <w:rFonts w:ascii="Arial" w:hAnsi="Arial" w:cs="Arial"/>
                <w:sz w:val="24"/>
                <w:szCs w:val="24"/>
              </w:rPr>
              <w:t xml:space="preserve"> with your team to keep everyone safe if the child gets upset; think about what to do and who can help.</w:t>
            </w:r>
          </w:p>
          <w:p w14:paraId="2CBB158F" w14:textId="45A67F8B" w:rsidR="00F67C65" w:rsidRPr="00DA27E1" w:rsidRDefault="00852400" w:rsidP="00852400">
            <w:pPr>
              <w:pStyle w:val="ListParagraph"/>
              <w:numPr>
                <w:ilvl w:val="0"/>
                <w:numId w:val="52"/>
              </w:numPr>
              <w:rPr>
                <w:rFonts w:ascii="Arial" w:hAnsi="Arial" w:cs="Arial"/>
                <w:sz w:val="24"/>
                <w:szCs w:val="24"/>
              </w:rPr>
            </w:pPr>
            <w:r w:rsidRPr="00DA27E1">
              <w:rPr>
                <w:rFonts w:ascii="Arial" w:hAnsi="Arial" w:cs="Arial"/>
                <w:sz w:val="24"/>
                <w:szCs w:val="24"/>
              </w:rPr>
              <w:t>Staff should receive training on how to gently manage strong feelings and behaviours in very young children.</w:t>
            </w:r>
          </w:p>
          <w:p w14:paraId="2F5F6FBE" w14:textId="7C2F5AFC" w:rsidR="00BD3CBF" w:rsidRPr="00F67C65" w:rsidRDefault="00BD3CBF" w:rsidP="00F67C65"/>
        </w:tc>
      </w:tr>
      <w:tr w:rsidR="00BD3CBF" w:rsidRPr="00355F3B" w14:paraId="1CF9F044" w14:textId="77777777" w:rsidTr="00CF44C3">
        <w:tc>
          <w:tcPr>
            <w:tcW w:w="2689" w:type="dxa"/>
          </w:tcPr>
          <w:p w14:paraId="1326E1FF"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Limited attention span compared to developmentally appropriate milestones </w:t>
            </w:r>
          </w:p>
          <w:p w14:paraId="55B8A16B"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 </w:t>
            </w:r>
          </w:p>
          <w:p w14:paraId="27155F0A" w14:textId="77777777" w:rsidR="00BD3CBF" w:rsidRPr="00355F3B" w:rsidRDefault="00BD3CBF" w:rsidP="008C381F">
            <w:pPr>
              <w:rPr>
                <w:rFonts w:ascii="Arial" w:hAnsi="Arial" w:cs="Arial"/>
                <w:sz w:val="24"/>
                <w:szCs w:val="24"/>
              </w:rPr>
            </w:pPr>
          </w:p>
        </w:tc>
        <w:tc>
          <w:tcPr>
            <w:tcW w:w="6662" w:type="dxa"/>
          </w:tcPr>
          <w:p w14:paraId="79EBBBF3" w14:textId="7777777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 xml:space="preserve">Regular, short breaks </w:t>
            </w:r>
          </w:p>
          <w:p w14:paraId="639657C1" w14:textId="4354429C"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Differentiation</w:t>
            </w:r>
            <w:r w:rsidR="00EA3D3F" w:rsidRPr="00355F3B">
              <w:rPr>
                <w:rFonts w:ascii="Arial" w:hAnsi="Arial" w:cs="Arial"/>
                <w:sz w:val="24"/>
                <w:szCs w:val="24"/>
              </w:rPr>
              <w:t xml:space="preserve"> </w:t>
            </w:r>
          </w:p>
          <w:p w14:paraId="19B17855" w14:textId="7777777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 xml:space="preserve">Chunking, breaking tasks down </w:t>
            </w:r>
          </w:p>
          <w:p w14:paraId="486219F6" w14:textId="7777777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 xml:space="preserve">Visual timetables </w:t>
            </w:r>
          </w:p>
          <w:p w14:paraId="768ADE56" w14:textId="7777777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 xml:space="preserve">Backward chaining – break the task down into chunks, the child completes the last part to gain success, then works backwards to complete the task </w:t>
            </w:r>
            <w:hyperlink r:id="rId25" w:history="1">
              <w:r w:rsidRPr="00355F3B">
                <w:rPr>
                  <w:rStyle w:val="Hyperlink"/>
                  <w:rFonts w:ascii="Arial" w:hAnsi="Arial" w:cs="Arial"/>
                  <w:sz w:val="24"/>
                  <w:szCs w:val="24"/>
                </w:rPr>
                <w:t>Backward Chaining Information Sheet (nhsggc.org.uk)</w:t>
              </w:r>
            </w:hyperlink>
          </w:p>
          <w:p w14:paraId="48807FA1" w14:textId="251E15EA"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Named instructions</w:t>
            </w:r>
            <w:r w:rsidR="00EA3D3F" w:rsidRPr="00355F3B">
              <w:rPr>
                <w:rFonts w:ascii="Arial" w:hAnsi="Arial" w:cs="Arial"/>
                <w:sz w:val="24"/>
                <w:szCs w:val="24"/>
              </w:rPr>
              <w:t xml:space="preserve"> </w:t>
            </w:r>
          </w:p>
          <w:p w14:paraId="04AD1D08" w14:textId="7777777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 xml:space="preserve">Asking the child to repeat back what activity they are going to do </w:t>
            </w:r>
          </w:p>
          <w:p w14:paraId="003F71B6" w14:textId="7777777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lastRenderedPageBreak/>
              <w:t xml:space="preserve">Use of timers, so they know they only </w:t>
            </w:r>
            <w:proofErr w:type="gramStart"/>
            <w:r w:rsidRPr="00355F3B">
              <w:rPr>
                <w:rFonts w:ascii="Arial" w:hAnsi="Arial" w:cs="Arial"/>
                <w:sz w:val="24"/>
                <w:szCs w:val="24"/>
              </w:rPr>
              <w:t>have to</w:t>
            </w:r>
            <w:proofErr w:type="gramEnd"/>
            <w:r w:rsidRPr="00355F3B">
              <w:rPr>
                <w:rFonts w:ascii="Arial" w:hAnsi="Arial" w:cs="Arial"/>
                <w:sz w:val="24"/>
                <w:szCs w:val="24"/>
              </w:rPr>
              <w:t xml:space="preserve"> focus for a comfortable amount of time. Individualised timetables</w:t>
            </w:r>
          </w:p>
        </w:tc>
      </w:tr>
    </w:tbl>
    <w:p w14:paraId="3B832D6F" w14:textId="77777777" w:rsidR="00BD3CBF" w:rsidRPr="00355F3B" w:rsidRDefault="00BD3CBF" w:rsidP="00BD3CBF">
      <w:pPr>
        <w:rPr>
          <w:rFonts w:ascii="Arial" w:hAnsi="Arial" w:cs="Arial"/>
          <w:sz w:val="24"/>
          <w:szCs w:val="24"/>
        </w:rPr>
      </w:pPr>
    </w:p>
    <w:p w14:paraId="68CE72B8" w14:textId="77777777" w:rsidR="003C4B70" w:rsidRPr="00355F3B" w:rsidRDefault="003C4B70" w:rsidP="00BD3CBF">
      <w:pPr>
        <w:rPr>
          <w:rFonts w:ascii="Arial" w:hAnsi="Arial" w:cs="Arial"/>
          <w:sz w:val="24"/>
          <w:szCs w:val="24"/>
        </w:rPr>
      </w:pPr>
    </w:p>
    <w:p w14:paraId="132DF49D" w14:textId="407FD4A3" w:rsidR="00BD3CBF" w:rsidRDefault="00BD3CBF" w:rsidP="00BD3CBF">
      <w:pPr>
        <w:rPr>
          <w:rFonts w:ascii="Arial" w:hAnsi="Arial" w:cs="Arial"/>
          <w:b/>
          <w:bCs/>
          <w:sz w:val="24"/>
          <w:szCs w:val="24"/>
          <w:u w:val="single"/>
        </w:rPr>
      </w:pPr>
      <w:r w:rsidRPr="00355F3B">
        <w:rPr>
          <w:rFonts w:ascii="Arial" w:hAnsi="Arial" w:cs="Arial"/>
          <w:b/>
          <w:bCs/>
          <w:sz w:val="24"/>
          <w:szCs w:val="24"/>
          <w:u w:val="single"/>
        </w:rPr>
        <w:t xml:space="preserve">Cognition and learning </w:t>
      </w:r>
    </w:p>
    <w:p w14:paraId="030D4D9B" w14:textId="77777777" w:rsidR="00AA1DD3" w:rsidRPr="00355F3B" w:rsidRDefault="00AA1DD3" w:rsidP="00BD3CBF">
      <w:pPr>
        <w:rPr>
          <w:rFonts w:ascii="Arial" w:hAnsi="Arial" w:cs="Arial"/>
          <w:sz w:val="24"/>
          <w:szCs w:val="24"/>
        </w:rPr>
      </w:pPr>
    </w:p>
    <w:tbl>
      <w:tblPr>
        <w:tblStyle w:val="TableGrid"/>
        <w:tblW w:w="9351" w:type="dxa"/>
        <w:tblLook w:val="04A0" w:firstRow="1" w:lastRow="0" w:firstColumn="1" w:lastColumn="0" w:noHBand="0" w:noVBand="1"/>
      </w:tblPr>
      <w:tblGrid>
        <w:gridCol w:w="2689"/>
        <w:gridCol w:w="6662"/>
      </w:tblGrid>
      <w:tr w:rsidR="00BD3CBF" w:rsidRPr="00355F3B" w14:paraId="466A1820" w14:textId="77777777" w:rsidTr="00CF44C3">
        <w:tc>
          <w:tcPr>
            <w:tcW w:w="2689" w:type="dxa"/>
            <w:shd w:val="clear" w:color="auto" w:fill="D0CECE" w:themeFill="background2" w:themeFillShade="E6"/>
          </w:tcPr>
          <w:p w14:paraId="650DE5C7"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What we might see </w:t>
            </w:r>
          </w:p>
        </w:tc>
        <w:tc>
          <w:tcPr>
            <w:tcW w:w="6662" w:type="dxa"/>
            <w:shd w:val="clear" w:color="auto" w:fill="D0CECE" w:themeFill="background2" w:themeFillShade="E6"/>
          </w:tcPr>
          <w:p w14:paraId="6134ECB7"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What we might do </w:t>
            </w:r>
          </w:p>
        </w:tc>
      </w:tr>
      <w:tr w:rsidR="00BD3CBF" w:rsidRPr="00355F3B" w14:paraId="7A60FB52" w14:textId="77777777" w:rsidTr="00CF44C3">
        <w:tc>
          <w:tcPr>
            <w:tcW w:w="2689" w:type="dxa"/>
          </w:tcPr>
          <w:p w14:paraId="6F2C4FD3"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Difficulties with learning: </w:t>
            </w:r>
          </w:p>
          <w:p w14:paraId="11FF4771"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 </w:t>
            </w:r>
          </w:p>
          <w:p w14:paraId="09648236"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e.g. despite appropriate differentiation, child makes inadequate progress over time </w:t>
            </w:r>
          </w:p>
        </w:tc>
        <w:tc>
          <w:tcPr>
            <w:tcW w:w="6662" w:type="dxa"/>
          </w:tcPr>
          <w:p w14:paraId="6FE40205" w14:textId="77777777" w:rsidR="00BD3CBF" w:rsidRPr="00355F3B" w:rsidRDefault="00BD3CBF" w:rsidP="00EA3D3F">
            <w:pPr>
              <w:pStyle w:val="ListParagraph"/>
              <w:numPr>
                <w:ilvl w:val="0"/>
                <w:numId w:val="16"/>
              </w:numPr>
              <w:rPr>
                <w:rFonts w:ascii="Arial" w:hAnsi="Arial" w:cs="Arial"/>
                <w:sz w:val="24"/>
                <w:szCs w:val="24"/>
              </w:rPr>
            </w:pPr>
            <w:r w:rsidRPr="00355F3B">
              <w:rPr>
                <w:rFonts w:ascii="Arial" w:hAnsi="Arial" w:cs="Arial"/>
                <w:sz w:val="24"/>
                <w:szCs w:val="24"/>
              </w:rPr>
              <w:t xml:space="preserve">Assessment through teaching to identify the areas of need in consultation with the child </w:t>
            </w:r>
          </w:p>
          <w:p w14:paraId="192E60B2" w14:textId="77777777" w:rsidR="00BD3CBF" w:rsidRPr="00355F3B" w:rsidRDefault="00BD3CBF" w:rsidP="00EA3D3F">
            <w:pPr>
              <w:pStyle w:val="ListParagraph"/>
              <w:numPr>
                <w:ilvl w:val="0"/>
                <w:numId w:val="16"/>
              </w:numPr>
              <w:rPr>
                <w:rFonts w:ascii="Arial" w:hAnsi="Arial" w:cs="Arial"/>
                <w:sz w:val="24"/>
                <w:szCs w:val="24"/>
              </w:rPr>
            </w:pPr>
            <w:r w:rsidRPr="00355F3B">
              <w:rPr>
                <w:rFonts w:ascii="Arial" w:hAnsi="Arial" w:cs="Arial"/>
                <w:sz w:val="24"/>
                <w:szCs w:val="24"/>
              </w:rPr>
              <w:t xml:space="preserve">Clear and simple instructions, breaking down longer instructions and giving one at a time </w:t>
            </w:r>
          </w:p>
          <w:p w14:paraId="23404F47" w14:textId="77777777" w:rsidR="00BD3CBF" w:rsidRPr="00355F3B" w:rsidRDefault="00BD3CBF" w:rsidP="00EA3D3F">
            <w:pPr>
              <w:pStyle w:val="ListParagraph"/>
              <w:numPr>
                <w:ilvl w:val="0"/>
                <w:numId w:val="16"/>
              </w:numPr>
              <w:rPr>
                <w:rFonts w:ascii="Arial" w:hAnsi="Arial" w:cs="Arial"/>
                <w:sz w:val="24"/>
                <w:szCs w:val="24"/>
              </w:rPr>
            </w:pPr>
            <w:r w:rsidRPr="00355F3B">
              <w:rPr>
                <w:rFonts w:ascii="Arial" w:hAnsi="Arial" w:cs="Arial"/>
                <w:sz w:val="24"/>
                <w:szCs w:val="24"/>
              </w:rPr>
              <w:t xml:space="preserve">Visual timetable </w:t>
            </w:r>
          </w:p>
          <w:p w14:paraId="752E1CA0" w14:textId="1A435A1B" w:rsidR="00BD3CBF" w:rsidRPr="00355F3B" w:rsidRDefault="00BD3CBF" w:rsidP="00EA3D3F">
            <w:pPr>
              <w:pStyle w:val="ListParagraph"/>
              <w:numPr>
                <w:ilvl w:val="0"/>
                <w:numId w:val="16"/>
              </w:numPr>
              <w:rPr>
                <w:rFonts w:ascii="Arial" w:hAnsi="Arial" w:cs="Arial"/>
                <w:sz w:val="24"/>
                <w:szCs w:val="24"/>
              </w:rPr>
            </w:pPr>
            <w:r w:rsidRPr="00355F3B">
              <w:rPr>
                <w:rFonts w:ascii="Arial" w:hAnsi="Arial" w:cs="Arial"/>
                <w:sz w:val="24"/>
                <w:szCs w:val="24"/>
              </w:rPr>
              <w:t>Visual cues and prompts</w:t>
            </w:r>
            <w:r w:rsidR="00EA3D3F" w:rsidRPr="00355F3B">
              <w:rPr>
                <w:rFonts w:ascii="Arial" w:hAnsi="Arial" w:cs="Arial"/>
                <w:sz w:val="24"/>
                <w:szCs w:val="24"/>
              </w:rPr>
              <w:t xml:space="preserve"> </w:t>
            </w:r>
          </w:p>
          <w:p w14:paraId="050D0B0F" w14:textId="77777777" w:rsidR="00BD3CBF" w:rsidRPr="00355F3B" w:rsidRDefault="00BD3CBF" w:rsidP="00EA3D3F">
            <w:pPr>
              <w:pStyle w:val="ListParagraph"/>
              <w:numPr>
                <w:ilvl w:val="0"/>
                <w:numId w:val="16"/>
              </w:numPr>
              <w:rPr>
                <w:rFonts w:ascii="Arial" w:hAnsi="Arial" w:cs="Arial"/>
                <w:sz w:val="24"/>
                <w:szCs w:val="24"/>
              </w:rPr>
            </w:pPr>
            <w:r w:rsidRPr="00355F3B">
              <w:rPr>
                <w:rFonts w:ascii="Arial" w:hAnsi="Arial" w:cs="Arial"/>
                <w:sz w:val="24"/>
                <w:szCs w:val="24"/>
              </w:rPr>
              <w:t xml:space="preserve">Give time before response is needed </w:t>
            </w:r>
          </w:p>
          <w:p w14:paraId="606DE556" w14:textId="6D16D574" w:rsidR="00BD3CBF" w:rsidRPr="00355F3B" w:rsidRDefault="00BD3CBF" w:rsidP="00EA3D3F">
            <w:pPr>
              <w:pStyle w:val="ListParagraph"/>
              <w:numPr>
                <w:ilvl w:val="0"/>
                <w:numId w:val="16"/>
              </w:numPr>
              <w:rPr>
                <w:rFonts w:ascii="Arial" w:hAnsi="Arial" w:cs="Arial"/>
                <w:sz w:val="24"/>
                <w:szCs w:val="24"/>
              </w:rPr>
            </w:pPr>
            <w:r w:rsidRPr="00355F3B">
              <w:rPr>
                <w:rFonts w:ascii="Arial" w:hAnsi="Arial" w:cs="Arial"/>
                <w:sz w:val="24"/>
                <w:szCs w:val="24"/>
              </w:rPr>
              <w:t>Shared next steps with parents to support at home</w:t>
            </w:r>
            <w:r w:rsidR="00EA3D3F" w:rsidRPr="00355F3B">
              <w:rPr>
                <w:rFonts w:ascii="Arial" w:hAnsi="Arial" w:cs="Arial"/>
                <w:sz w:val="24"/>
                <w:szCs w:val="24"/>
              </w:rPr>
              <w:t xml:space="preserve"> </w:t>
            </w:r>
          </w:p>
          <w:p w14:paraId="7303F87E" w14:textId="77777777" w:rsidR="00BD3CBF" w:rsidRPr="00355F3B" w:rsidRDefault="00BD3CBF" w:rsidP="00EA3D3F">
            <w:pPr>
              <w:pStyle w:val="ListParagraph"/>
              <w:numPr>
                <w:ilvl w:val="0"/>
                <w:numId w:val="16"/>
              </w:numPr>
              <w:rPr>
                <w:rFonts w:ascii="Arial" w:hAnsi="Arial" w:cs="Arial"/>
                <w:sz w:val="24"/>
                <w:szCs w:val="24"/>
              </w:rPr>
            </w:pPr>
            <w:r w:rsidRPr="00355F3B">
              <w:rPr>
                <w:rFonts w:ascii="Arial" w:hAnsi="Arial" w:cs="Arial"/>
                <w:sz w:val="24"/>
                <w:szCs w:val="24"/>
              </w:rPr>
              <w:t xml:space="preserve">Tune into the interests of the child to engage them in their learning </w:t>
            </w:r>
          </w:p>
        </w:tc>
      </w:tr>
      <w:tr w:rsidR="00BD3CBF" w:rsidRPr="00355F3B" w14:paraId="754D2B92" w14:textId="77777777" w:rsidTr="00CF44C3">
        <w:tc>
          <w:tcPr>
            <w:tcW w:w="2689" w:type="dxa"/>
          </w:tcPr>
          <w:p w14:paraId="75967B3C"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Generalised learning difficulties </w:t>
            </w:r>
          </w:p>
          <w:p w14:paraId="2902B624"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 </w:t>
            </w:r>
          </w:p>
          <w:p w14:paraId="68125AF8" w14:textId="62A1D260" w:rsidR="00BD3CBF" w:rsidRPr="00355F3B" w:rsidRDefault="00BD3CBF" w:rsidP="008C381F">
            <w:pPr>
              <w:rPr>
                <w:rFonts w:ascii="Arial" w:hAnsi="Arial" w:cs="Arial"/>
                <w:sz w:val="24"/>
                <w:szCs w:val="24"/>
              </w:rPr>
            </w:pPr>
            <w:r w:rsidRPr="00355F3B">
              <w:rPr>
                <w:rFonts w:ascii="Arial" w:hAnsi="Arial" w:cs="Arial"/>
                <w:sz w:val="24"/>
                <w:szCs w:val="24"/>
              </w:rPr>
              <w:t>e.g. Difficulties across some of the areas of learning but with some areas of strength</w:t>
            </w:r>
            <w:r w:rsidR="00EA3D3F" w:rsidRPr="00355F3B">
              <w:rPr>
                <w:rFonts w:ascii="Arial" w:hAnsi="Arial" w:cs="Arial"/>
                <w:sz w:val="24"/>
                <w:szCs w:val="24"/>
              </w:rPr>
              <w:t xml:space="preserve"> </w:t>
            </w:r>
            <w:r w:rsidRPr="00355F3B">
              <w:rPr>
                <w:rFonts w:ascii="Arial" w:hAnsi="Arial" w:cs="Arial"/>
                <w:sz w:val="24"/>
                <w:szCs w:val="24"/>
              </w:rPr>
              <w:t xml:space="preserve"> </w:t>
            </w:r>
          </w:p>
          <w:p w14:paraId="2338B868"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 </w:t>
            </w:r>
          </w:p>
          <w:p w14:paraId="7B117EEA" w14:textId="0FB8E875" w:rsidR="00BD3CBF" w:rsidRPr="00355F3B" w:rsidRDefault="00BD3CBF" w:rsidP="00462536">
            <w:pPr>
              <w:rPr>
                <w:rFonts w:ascii="Arial" w:hAnsi="Arial" w:cs="Arial"/>
                <w:sz w:val="24"/>
                <w:szCs w:val="24"/>
              </w:rPr>
            </w:pPr>
            <w:r w:rsidRPr="00355F3B">
              <w:rPr>
                <w:rFonts w:ascii="Arial" w:hAnsi="Arial" w:cs="Arial"/>
                <w:sz w:val="24"/>
                <w:szCs w:val="24"/>
              </w:rPr>
              <w:t xml:space="preserve">Children with an uneven profile of skills and attainment </w:t>
            </w:r>
          </w:p>
        </w:tc>
        <w:tc>
          <w:tcPr>
            <w:tcW w:w="6662" w:type="dxa"/>
          </w:tcPr>
          <w:p w14:paraId="693ED7F5" w14:textId="7777777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 xml:space="preserve">Adjustment, modification and differentiation of provision </w:t>
            </w:r>
          </w:p>
          <w:p w14:paraId="2AEFC313" w14:textId="7777777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 xml:space="preserve">Scaffold learning to enable the child to become increasingly independent </w:t>
            </w:r>
          </w:p>
          <w:p w14:paraId="4B1B670D" w14:textId="7777777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Support to manage self-esteem and self-worth – celebration of strengths, reinforcement of success</w:t>
            </w:r>
          </w:p>
        </w:tc>
      </w:tr>
      <w:tr w:rsidR="00BD3CBF" w:rsidRPr="00355F3B" w14:paraId="31F0A0C5" w14:textId="77777777" w:rsidTr="00CF44C3">
        <w:tc>
          <w:tcPr>
            <w:tcW w:w="2689" w:type="dxa"/>
          </w:tcPr>
          <w:p w14:paraId="2C8D75AE"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Difficulty with engagement </w:t>
            </w:r>
          </w:p>
          <w:p w14:paraId="49E84E94" w14:textId="77777777" w:rsidR="00BD3CBF" w:rsidRPr="00355F3B" w:rsidRDefault="00BD3CBF" w:rsidP="00EA3D3F">
            <w:pPr>
              <w:pStyle w:val="ListParagraph"/>
              <w:numPr>
                <w:ilvl w:val="0"/>
                <w:numId w:val="21"/>
              </w:numPr>
              <w:rPr>
                <w:rFonts w:ascii="Arial" w:hAnsi="Arial" w:cs="Arial"/>
                <w:sz w:val="24"/>
                <w:szCs w:val="24"/>
              </w:rPr>
            </w:pPr>
            <w:r w:rsidRPr="00355F3B">
              <w:rPr>
                <w:rFonts w:ascii="Arial" w:hAnsi="Arial" w:cs="Arial"/>
                <w:sz w:val="24"/>
                <w:szCs w:val="24"/>
              </w:rPr>
              <w:t xml:space="preserve">Limited sensory exploration of the environment </w:t>
            </w:r>
          </w:p>
          <w:p w14:paraId="701B70B5" w14:textId="77777777" w:rsidR="00BD3CBF" w:rsidRPr="00355F3B" w:rsidRDefault="00BD3CBF" w:rsidP="00EA3D3F">
            <w:pPr>
              <w:pStyle w:val="ListParagraph"/>
              <w:numPr>
                <w:ilvl w:val="0"/>
                <w:numId w:val="21"/>
              </w:numPr>
              <w:rPr>
                <w:rFonts w:ascii="Arial" w:hAnsi="Arial" w:cs="Arial"/>
                <w:sz w:val="24"/>
                <w:szCs w:val="24"/>
              </w:rPr>
            </w:pPr>
            <w:r w:rsidRPr="00355F3B">
              <w:rPr>
                <w:rFonts w:ascii="Arial" w:hAnsi="Arial" w:cs="Arial"/>
                <w:sz w:val="24"/>
                <w:szCs w:val="24"/>
              </w:rPr>
              <w:t xml:space="preserve">Lack of curiosity in exploring provision </w:t>
            </w:r>
          </w:p>
          <w:p w14:paraId="67BFD400" w14:textId="77777777" w:rsidR="00BD3CBF" w:rsidRPr="00355F3B" w:rsidRDefault="00BD3CBF" w:rsidP="00EA3D3F">
            <w:pPr>
              <w:pStyle w:val="ListParagraph"/>
              <w:numPr>
                <w:ilvl w:val="0"/>
                <w:numId w:val="21"/>
              </w:numPr>
              <w:rPr>
                <w:rFonts w:ascii="Arial" w:hAnsi="Arial" w:cs="Arial"/>
                <w:sz w:val="24"/>
                <w:szCs w:val="24"/>
              </w:rPr>
            </w:pPr>
            <w:r w:rsidRPr="00355F3B">
              <w:rPr>
                <w:rFonts w:ascii="Arial" w:hAnsi="Arial" w:cs="Arial"/>
                <w:sz w:val="24"/>
                <w:szCs w:val="24"/>
              </w:rPr>
              <w:t xml:space="preserve">Limited interest in peers play </w:t>
            </w:r>
          </w:p>
          <w:p w14:paraId="4534F4C4" w14:textId="77777777" w:rsidR="00BD3CBF" w:rsidRPr="00355F3B" w:rsidRDefault="00BD3CBF" w:rsidP="00EA3D3F">
            <w:pPr>
              <w:pStyle w:val="ListParagraph"/>
              <w:numPr>
                <w:ilvl w:val="0"/>
                <w:numId w:val="21"/>
              </w:numPr>
              <w:rPr>
                <w:rFonts w:ascii="Arial" w:hAnsi="Arial" w:cs="Arial"/>
                <w:sz w:val="24"/>
                <w:szCs w:val="24"/>
              </w:rPr>
            </w:pPr>
            <w:r w:rsidRPr="00355F3B">
              <w:rPr>
                <w:rFonts w:ascii="Arial" w:hAnsi="Arial" w:cs="Arial"/>
                <w:sz w:val="24"/>
                <w:szCs w:val="24"/>
              </w:rPr>
              <w:t xml:space="preserve">No evidence of specific interests </w:t>
            </w:r>
          </w:p>
          <w:p w14:paraId="1B9EEB35" w14:textId="77777777" w:rsidR="00BD3CBF" w:rsidRPr="00355F3B" w:rsidRDefault="00BD3CBF" w:rsidP="00EA3D3F">
            <w:pPr>
              <w:pStyle w:val="ListParagraph"/>
              <w:numPr>
                <w:ilvl w:val="0"/>
                <w:numId w:val="21"/>
              </w:numPr>
              <w:rPr>
                <w:rFonts w:ascii="Arial" w:hAnsi="Arial" w:cs="Arial"/>
                <w:sz w:val="24"/>
                <w:szCs w:val="24"/>
              </w:rPr>
            </w:pPr>
            <w:r w:rsidRPr="00355F3B">
              <w:rPr>
                <w:rFonts w:ascii="Arial" w:hAnsi="Arial" w:cs="Arial"/>
                <w:sz w:val="24"/>
                <w:szCs w:val="24"/>
              </w:rPr>
              <w:t xml:space="preserve">Limited representation of their experiences, of role play or imaginative play </w:t>
            </w:r>
          </w:p>
          <w:p w14:paraId="3AB2083A" w14:textId="77777777" w:rsidR="00BD3CBF" w:rsidRPr="00355F3B" w:rsidRDefault="00BD3CBF" w:rsidP="00EA3D3F">
            <w:pPr>
              <w:pStyle w:val="ListParagraph"/>
              <w:numPr>
                <w:ilvl w:val="0"/>
                <w:numId w:val="21"/>
              </w:numPr>
              <w:rPr>
                <w:rFonts w:ascii="Arial" w:hAnsi="Arial" w:cs="Arial"/>
                <w:sz w:val="24"/>
                <w:szCs w:val="24"/>
              </w:rPr>
            </w:pPr>
            <w:r w:rsidRPr="00355F3B">
              <w:rPr>
                <w:rFonts w:ascii="Arial" w:hAnsi="Arial" w:cs="Arial"/>
                <w:sz w:val="24"/>
                <w:szCs w:val="24"/>
              </w:rPr>
              <w:t xml:space="preserve">Reluctance to explore new </w:t>
            </w:r>
            <w:r w:rsidRPr="00355F3B">
              <w:rPr>
                <w:rFonts w:ascii="Arial" w:hAnsi="Arial" w:cs="Arial"/>
                <w:sz w:val="24"/>
                <w:szCs w:val="24"/>
              </w:rPr>
              <w:lastRenderedPageBreak/>
              <w:t xml:space="preserve">areas of provision </w:t>
            </w:r>
          </w:p>
          <w:p w14:paraId="5AF266D8" w14:textId="77777777" w:rsidR="00BD3CBF" w:rsidRPr="00355F3B" w:rsidRDefault="00BD3CBF" w:rsidP="00EA3D3F">
            <w:pPr>
              <w:pStyle w:val="ListParagraph"/>
              <w:numPr>
                <w:ilvl w:val="0"/>
                <w:numId w:val="21"/>
              </w:numPr>
              <w:rPr>
                <w:rFonts w:ascii="Arial" w:hAnsi="Arial" w:cs="Arial"/>
                <w:sz w:val="24"/>
                <w:szCs w:val="24"/>
              </w:rPr>
            </w:pPr>
            <w:r w:rsidRPr="00355F3B">
              <w:rPr>
                <w:rFonts w:ascii="Arial" w:hAnsi="Arial" w:cs="Arial"/>
                <w:sz w:val="24"/>
                <w:szCs w:val="24"/>
              </w:rPr>
              <w:t xml:space="preserve">Avoids challenges or risk taking </w:t>
            </w:r>
          </w:p>
        </w:tc>
        <w:tc>
          <w:tcPr>
            <w:tcW w:w="6662" w:type="dxa"/>
          </w:tcPr>
          <w:p w14:paraId="20605B24" w14:textId="643BED2E"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lastRenderedPageBreak/>
              <w:t>Ensure opportunities are reinforced through a multi-sensory approach</w:t>
            </w:r>
          </w:p>
          <w:p w14:paraId="2B95326C" w14:textId="409D965D"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 xml:space="preserve">Cue children into engaging, including gestures, </w:t>
            </w:r>
            <w:r w:rsidR="00C76E27">
              <w:rPr>
                <w:rFonts w:ascii="Arial" w:hAnsi="Arial" w:cs="Arial"/>
                <w:sz w:val="24"/>
                <w:szCs w:val="24"/>
              </w:rPr>
              <w:t xml:space="preserve">by </w:t>
            </w:r>
            <w:r w:rsidRPr="00355F3B">
              <w:rPr>
                <w:rFonts w:ascii="Arial" w:hAnsi="Arial" w:cs="Arial"/>
                <w:sz w:val="24"/>
                <w:szCs w:val="24"/>
              </w:rPr>
              <w:t xml:space="preserve">saying their name, </w:t>
            </w:r>
            <w:r w:rsidR="00C76E27">
              <w:rPr>
                <w:rFonts w:ascii="Arial" w:hAnsi="Arial" w:cs="Arial"/>
                <w:sz w:val="24"/>
                <w:szCs w:val="24"/>
              </w:rPr>
              <w:t xml:space="preserve">using </w:t>
            </w:r>
            <w:r w:rsidRPr="00355F3B">
              <w:rPr>
                <w:rFonts w:ascii="Arial" w:hAnsi="Arial" w:cs="Arial"/>
                <w:sz w:val="24"/>
                <w:szCs w:val="24"/>
              </w:rPr>
              <w:t xml:space="preserve">visual objects of reference, or physical touch </w:t>
            </w:r>
          </w:p>
          <w:p w14:paraId="15BC1182" w14:textId="7777777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 xml:space="preserve">Model and extend play using commentary to engage and reinforce language </w:t>
            </w:r>
          </w:p>
          <w:p w14:paraId="6AF86B83" w14:textId="7777777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Have objects which promote open ended play</w:t>
            </w:r>
          </w:p>
          <w:p w14:paraId="57415EC6" w14:textId="0E554AF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Ensure teaching and provision meets the needs of children who are developmentally working at an earlier stage than their chronological age</w:t>
            </w:r>
            <w:r w:rsidR="00EA3D3F" w:rsidRPr="00355F3B">
              <w:rPr>
                <w:rFonts w:ascii="Arial" w:hAnsi="Arial" w:cs="Arial"/>
                <w:sz w:val="24"/>
                <w:szCs w:val="24"/>
              </w:rPr>
              <w:t xml:space="preserve"> </w:t>
            </w:r>
          </w:p>
          <w:p w14:paraId="01DDB836" w14:textId="7777777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 xml:space="preserve">Develop a ‘copy box’ that has two sets of play equipment that are of interest to the child. Follow the child’s lead and copy and name what the child does using the same equipment alongside the child </w:t>
            </w:r>
          </w:p>
        </w:tc>
      </w:tr>
      <w:tr w:rsidR="00BD3CBF" w:rsidRPr="00355F3B" w14:paraId="00701AD5" w14:textId="77777777" w:rsidTr="00CF44C3">
        <w:tc>
          <w:tcPr>
            <w:tcW w:w="2689" w:type="dxa"/>
          </w:tcPr>
          <w:p w14:paraId="77548566"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Limited motivation </w:t>
            </w:r>
          </w:p>
          <w:p w14:paraId="008E971D" w14:textId="77777777" w:rsidR="00BD3CBF" w:rsidRPr="00355F3B" w:rsidRDefault="00BD3CBF" w:rsidP="00EA3D3F">
            <w:pPr>
              <w:pStyle w:val="ListParagraph"/>
              <w:numPr>
                <w:ilvl w:val="0"/>
                <w:numId w:val="22"/>
              </w:numPr>
              <w:rPr>
                <w:rFonts w:ascii="Arial" w:hAnsi="Arial" w:cs="Arial"/>
                <w:sz w:val="24"/>
                <w:szCs w:val="24"/>
              </w:rPr>
            </w:pPr>
            <w:r w:rsidRPr="00355F3B">
              <w:rPr>
                <w:rFonts w:ascii="Arial" w:hAnsi="Arial" w:cs="Arial"/>
                <w:sz w:val="24"/>
                <w:szCs w:val="24"/>
              </w:rPr>
              <w:t xml:space="preserve">Difficulty maintaining concentration </w:t>
            </w:r>
          </w:p>
          <w:p w14:paraId="7947ED27" w14:textId="77777777" w:rsidR="00BD3CBF" w:rsidRPr="00355F3B" w:rsidRDefault="00BD3CBF" w:rsidP="00EA3D3F">
            <w:pPr>
              <w:pStyle w:val="ListParagraph"/>
              <w:numPr>
                <w:ilvl w:val="0"/>
                <w:numId w:val="22"/>
              </w:numPr>
              <w:rPr>
                <w:rFonts w:ascii="Arial" w:hAnsi="Arial" w:cs="Arial"/>
                <w:sz w:val="24"/>
                <w:szCs w:val="24"/>
              </w:rPr>
            </w:pPr>
            <w:r w:rsidRPr="00355F3B">
              <w:rPr>
                <w:rFonts w:ascii="Arial" w:hAnsi="Arial" w:cs="Arial"/>
                <w:sz w:val="24"/>
                <w:szCs w:val="24"/>
              </w:rPr>
              <w:t xml:space="preserve">Limited involvement in play </w:t>
            </w:r>
          </w:p>
          <w:p w14:paraId="5761E528" w14:textId="77777777" w:rsidR="00BD3CBF" w:rsidRPr="00355F3B" w:rsidRDefault="00BD3CBF" w:rsidP="00EA3D3F">
            <w:pPr>
              <w:pStyle w:val="ListParagraph"/>
              <w:numPr>
                <w:ilvl w:val="0"/>
                <w:numId w:val="22"/>
              </w:numPr>
              <w:rPr>
                <w:rFonts w:ascii="Arial" w:hAnsi="Arial" w:cs="Arial"/>
                <w:sz w:val="24"/>
                <w:szCs w:val="24"/>
              </w:rPr>
            </w:pPr>
            <w:r w:rsidRPr="00355F3B">
              <w:rPr>
                <w:rFonts w:ascii="Arial" w:hAnsi="Arial" w:cs="Arial"/>
                <w:sz w:val="24"/>
                <w:szCs w:val="24"/>
              </w:rPr>
              <w:t xml:space="preserve">Reluctant to ‘have a go’ and persevere </w:t>
            </w:r>
          </w:p>
        </w:tc>
        <w:tc>
          <w:tcPr>
            <w:tcW w:w="6662" w:type="dxa"/>
          </w:tcPr>
          <w:p w14:paraId="61A11BCD" w14:textId="7777777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Start from the child’s interests and motivations and incorporate these into provision</w:t>
            </w:r>
          </w:p>
          <w:p w14:paraId="7CB4735E" w14:textId="7777777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Transfer child’s interests into other areas of provision, such as a child who likes trains can be encouraged by books with trains, trains in the paint or dough, etc</w:t>
            </w:r>
          </w:p>
          <w:p w14:paraId="31BACC91" w14:textId="7777777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 xml:space="preserve">Develop motivation to listen through songs, music actions and visual prompts </w:t>
            </w:r>
          </w:p>
          <w:p w14:paraId="6646B469" w14:textId="7777777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 xml:space="preserve">Use ‘ready ... steady ... go …’ to engage children and develop concentration and anticipation </w:t>
            </w:r>
          </w:p>
          <w:p w14:paraId="418402E6" w14:textId="7777777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Develop confidence in areas the child is reluctant to explore through the practitioner being a co-explorer, modelling play in those areas</w:t>
            </w:r>
          </w:p>
        </w:tc>
      </w:tr>
      <w:tr w:rsidR="00BD3CBF" w:rsidRPr="00355F3B" w14:paraId="56B4D01A" w14:textId="77777777" w:rsidTr="00CF44C3">
        <w:tc>
          <w:tcPr>
            <w:tcW w:w="2689" w:type="dxa"/>
          </w:tcPr>
          <w:p w14:paraId="67C218B8"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Difficulty applying thinking skills </w:t>
            </w:r>
          </w:p>
          <w:p w14:paraId="1C3B45A8" w14:textId="77777777" w:rsidR="00BD3CBF" w:rsidRPr="00355F3B" w:rsidRDefault="00BD3CBF" w:rsidP="00EA3D3F">
            <w:pPr>
              <w:pStyle w:val="ListParagraph"/>
              <w:numPr>
                <w:ilvl w:val="0"/>
                <w:numId w:val="23"/>
              </w:numPr>
              <w:rPr>
                <w:rFonts w:ascii="Arial" w:hAnsi="Arial" w:cs="Arial"/>
                <w:sz w:val="24"/>
                <w:szCs w:val="24"/>
              </w:rPr>
            </w:pPr>
            <w:r w:rsidRPr="00355F3B">
              <w:rPr>
                <w:rFonts w:ascii="Arial" w:hAnsi="Arial" w:cs="Arial"/>
                <w:sz w:val="24"/>
                <w:szCs w:val="24"/>
              </w:rPr>
              <w:t xml:space="preserve">Difficulty making choices </w:t>
            </w:r>
          </w:p>
          <w:p w14:paraId="28EBF1CF" w14:textId="77777777" w:rsidR="00BD3CBF" w:rsidRPr="00355F3B" w:rsidRDefault="00BD3CBF" w:rsidP="00EA3D3F">
            <w:pPr>
              <w:pStyle w:val="ListParagraph"/>
              <w:numPr>
                <w:ilvl w:val="0"/>
                <w:numId w:val="23"/>
              </w:numPr>
              <w:rPr>
                <w:rFonts w:ascii="Arial" w:hAnsi="Arial" w:cs="Arial"/>
                <w:sz w:val="24"/>
                <w:szCs w:val="24"/>
              </w:rPr>
            </w:pPr>
            <w:r w:rsidRPr="00355F3B">
              <w:rPr>
                <w:rFonts w:ascii="Arial" w:hAnsi="Arial" w:cs="Arial"/>
                <w:sz w:val="24"/>
                <w:szCs w:val="24"/>
              </w:rPr>
              <w:t xml:space="preserve">Limited transferring or applying of skills to different contexts </w:t>
            </w:r>
          </w:p>
          <w:p w14:paraId="7EA85961" w14:textId="77777777" w:rsidR="00BD3CBF" w:rsidRPr="00355F3B" w:rsidRDefault="00BD3CBF" w:rsidP="00EA3D3F">
            <w:pPr>
              <w:pStyle w:val="ListParagraph"/>
              <w:numPr>
                <w:ilvl w:val="0"/>
                <w:numId w:val="23"/>
              </w:numPr>
              <w:rPr>
                <w:rFonts w:ascii="Arial" w:hAnsi="Arial" w:cs="Arial"/>
                <w:sz w:val="24"/>
                <w:szCs w:val="24"/>
              </w:rPr>
            </w:pPr>
            <w:r w:rsidRPr="00355F3B">
              <w:rPr>
                <w:rFonts w:ascii="Arial" w:hAnsi="Arial" w:cs="Arial"/>
                <w:sz w:val="24"/>
                <w:szCs w:val="24"/>
              </w:rPr>
              <w:t xml:space="preserve">Using the same strategy to problem solve </w:t>
            </w:r>
          </w:p>
          <w:p w14:paraId="1B79CD82" w14:textId="77777777" w:rsidR="00BD3CBF" w:rsidRPr="00355F3B" w:rsidRDefault="00BD3CBF" w:rsidP="00EA3D3F">
            <w:pPr>
              <w:pStyle w:val="ListParagraph"/>
              <w:numPr>
                <w:ilvl w:val="0"/>
                <w:numId w:val="23"/>
              </w:numPr>
              <w:rPr>
                <w:rFonts w:ascii="Arial" w:hAnsi="Arial" w:cs="Arial"/>
                <w:sz w:val="24"/>
                <w:szCs w:val="24"/>
              </w:rPr>
            </w:pPr>
            <w:r w:rsidRPr="00355F3B">
              <w:rPr>
                <w:rFonts w:ascii="Arial" w:hAnsi="Arial" w:cs="Arial"/>
                <w:sz w:val="24"/>
                <w:szCs w:val="24"/>
              </w:rPr>
              <w:t xml:space="preserve">Limited perseverance with problem solving </w:t>
            </w:r>
          </w:p>
          <w:p w14:paraId="2ACDC407" w14:textId="77777777" w:rsidR="00BD3CBF" w:rsidRPr="00355F3B" w:rsidRDefault="00BD3CBF" w:rsidP="00EA3D3F">
            <w:pPr>
              <w:pStyle w:val="ListParagraph"/>
              <w:numPr>
                <w:ilvl w:val="0"/>
                <w:numId w:val="23"/>
              </w:numPr>
              <w:rPr>
                <w:rFonts w:ascii="Arial" w:hAnsi="Arial" w:cs="Arial"/>
                <w:sz w:val="24"/>
                <w:szCs w:val="24"/>
              </w:rPr>
            </w:pPr>
            <w:r w:rsidRPr="00355F3B">
              <w:rPr>
                <w:rFonts w:ascii="Arial" w:hAnsi="Arial" w:cs="Arial"/>
                <w:sz w:val="24"/>
                <w:szCs w:val="24"/>
              </w:rPr>
              <w:t xml:space="preserve">Not retaining and building upon key skills </w:t>
            </w:r>
          </w:p>
          <w:p w14:paraId="32E6052E" w14:textId="77777777" w:rsidR="00BD3CBF" w:rsidRPr="00355F3B" w:rsidRDefault="00BD3CBF" w:rsidP="00EA3D3F">
            <w:pPr>
              <w:pStyle w:val="ListParagraph"/>
              <w:numPr>
                <w:ilvl w:val="0"/>
                <w:numId w:val="23"/>
              </w:numPr>
              <w:rPr>
                <w:rFonts w:ascii="Arial" w:hAnsi="Arial" w:cs="Arial"/>
                <w:sz w:val="24"/>
                <w:szCs w:val="24"/>
              </w:rPr>
            </w:pPr>
            <w:r w:rsidRPr="00355F3B">
              <w:rPr>
                <w:rFonts w:ascii="Arial" w:hAnsi="Arial" w:cs="Arial"/>
                <w:sz w:val="24"/>
                <w:szCs w:val="24"/>
              </w:rPr>
              <w:t xml:space="preserve">Inflexible approach in their play </w:t>
            </w:r>
          </w:p>
        </w:tc>
        <w:tc>
          <w:tcPr>
            <w:tcW w:w="6662" w:type="dxa"/>
          </w:tcPr>
          <w:p w14:paraId="3D6177E0" w14:textId="7777777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 xml:space="preserve">Create and embed opportunities for high levels of repetition, revisiting, reinforcing and consolidating skills and learning experiences </w:t>
            </w:r>
          </w:p>
          <w:p w14:paraId="5F408EC3" w14:textId="7777777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 xml:space="preserve">Use a point of reference for key events and routines, such as a cup for a drink, a nappy for changing time, etc </w:t>
            </w:r>
          </w:p>
          <w:p w14:paraId="4AB1A622" w14:textId="77777777"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Slow down the pace of instructions and information and ensure they are broken down into small steps with reduced language. Give children time to process and then respond to this (10 seconds)</w:t>
            </w:r>
          </w:p>
          <w:p w14:paraId="3F526335" w14:textId="4A8CACBE" w:rsidR="00BD3CBF" w:rsidRPr="00355F3B" w:rsidRDefault="00BD3CBF" w:rsidP="00EA3D3F">
            <w:pPr>
              <w:pStyle w:val="ListParagraph"/>
              <w:numPr>
                <w:ilvl w:val="0"/>
                <w:numId w:val="17"/>
              </w:numPr>
              <w:rPr>
                <w:rFonts w:ascii="Arial" w:hAnsi="Arial" w:cs="Arial"/>
                <w:sz w:val="24"/>
                <w:szCs w:val="24"/>
              </w:rPr>
            </w:pPr>
            <w:r w:rsidRPr="00355F3B">
              <w:rPr>
                <w:rFonts w:ascii="Arial" w:hAnsi="Arial" w:cs="Arial"/>
                <w:sz w:val="24"/>
                <w:szCs w:val="24"/>
              </w:rPr>
              <w:t xml:space="preserve">Backward chaining – break the task down into chunks, the child completes the last part to gain success, then works backwards to complete the task </w:t>
            </w:r>
            <w:hyperlink r:id="rId26" w:history="1">
              <w:r w:rsidRPr="00355F3B">
                <w:rPr>
                  <w:rStyle w:val="Hyperlink"/>
                  <w:rFonts w:ascii="Arial" w:hAnsi="Arial" w:cs="Arial"/>
                  <w:sz w:val="24"/>
                  <w:szCs w:val="24"/>
                </w:rPr>
                <w:t>Backward Chaining Information Sheet (nhsggc.org.uk)</w:t>
              </w:r>
            </w:hyperlink>
          </w:p>
        </w:tc>
      </w:tr>
    </w:tbl>
    <w:p w14:paraId="71A06C34" w14:textId="77777777" w:rsidR="00BD3CBF" w:rsidRPr="00355F3B" w:rsidRDefault="00BD3CBF" w:rsidP="00BD3CBF">
      <w:pPr>
        <w:rPr>
          <w:rFonts w:ascii="Arial" w:hAnsi="Arial" w:cs="Arial"/>
          <w:sz w:val="24"/>
          <w:szCs w:val="24"/>
        </w:rPr>
      </w:pPr>
    </w:p>
    <w:p w14:paraId="0A7BBE4C" w14:textId="1631B075" w:rsidR="00BD3CBF" w:rsidRPr="00CF44C3" w:rsidRDefault="00BD3CBF" w:rsidP="00BD3CBF">
      <w:pPr>
        <w:rPr>
          <w:rFonts w:ascii="Arial" w:hAnsi="Arial" w:cs="Arial"/>
          <w:b/>
          <w:bCs/>
          <w:sz w:val="24"/>
          <w:szCs w:val="24"/>
          <w:u w:val="single"/>
        </w:rPr>
      </w:pPr>
      <w:r w:rsidRPr="00355F3B">
        <w:rPr>
          <w:rFonts w:ascii="Arial" w:hAnsi="Arial" w:cs="Arial"/>
          <w:b/>
          <w:bCs/>
          <w:sz w:val="24"/>
          <w:szCs w:val="24"/>
          <w:u w:val="single"/>
        </w:rPr>
        <w:t>Social, emotional and mental health</w:t>
      </w:r>
      <w:r w:rsidR="00EA3D3F" w:rsidRPr="00355F3B">
        <w:rPr>
          <w:rFonts w:ascii="Arial" w:hAnsi="Arial" w:cs="Arial"/>
          <w:b/>
          <w:bCs/>
          <w:sz w:val="24"/>
          <w:szCs w:val="24"/>
          <w:u w:val="single"/>
        </w:rPr>
        <w:t xml:space="preserve"> </w:t>
      </w:r>
    </w:p>
    <w:tbl>
      <w:tblPr>
        <w:tblStyle w:val="TableGrid"/>
        <w:tblW w:w="9351" w:type="dxa"/>
        <w:tblLook w:val="04A0" w:firstRow="1" w:lastRow="0" w:firstColumn="1" w:lastColumn="0" w:noHBand="0" w:noVBand="1"/>
      </w:tblPr>
      <w:tblGrid>
        <w:gridCol w:w="2689"/>
        <w:gridCol w:w="6662"/>
      </w:tblGrid>
      <w:tr w:rsidR="00BD3CBF" w:rsidRPr="00355F3B" w14:paraId="771CD1FE" w14:textId="77777777" w:rsidTr="00CF44C3">
        <w:tc>
          <w:tcPr>
            <w:tcW w:w="2689" w:type="dxa"/>
            <w:shd w:val="clear" w:color="auto" w:fill="D0CECE" w:themeFill="background2" w:themeFillShade="E6"/>
          </w:tcPr>
          <w:p w14:paraId="484024BA"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What we might see </w:t>
            </w:r>
          </w:p>
        </w:tc>
        <w:tc>
          <w:tcPr>
            <w:tcW w:w="6662" w:type="dxa"/>
            <w:shd w:val="clear" w:color="auto" w:fill="D0CECE" w:themeFill="background2" w:themeFillShade="E6"/>
          </w:tcPr>
          <w:p w14:paraId="5FCDD979"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What we might do </w:t>
            </w:r>
          </w:p>
        </w:tc>
      </w:tr>
      <w:tr w:rsidR="00BD3CBF" w:rsidRPr="00355F3B" w14:paraId="1F1E7303" w14:textId="77777777" w:rsidTr="00CF44C3">
        <w:tc>
          <w:tcPr>
            <w:tcW w:w="2689" w:type="dxa"/>
          </w:tcPr>
          <w:p w14:paraId="27B0F1B7"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Anxiety in busy unpredictable environments </w:t>
            </w:r>
          </w:p>
        </w:tc>
        <w:tc>
          <w:tcPr>
            <w:tcW w:w="6662" w:type="dxa"/>
          </w:tcPr>
          <w:p w14:paraId="4A35B772" w14:textId="77777777" w:rsidR="00BD3CBF" w:rsidRPr="00355F3B" w:rsidRDefault="00BD3CBF" w:rsidP="00EA3D3F">
            <w:pPr>
              <w:pStyle w:val="ListParagraph"/>
              <w:numPr>
                <w:ilvl w:val="0"/>
                <w:numId w:val="10"/>
              </w:numPr>
              <w:rPr>
                <w:rFonts w:ascii="Arial" w:hAnsi="Arial" w:cs="Arial"/>
                <w:sz w:val="24"/>
                <w:szCs w:val="24"/>
              </w:rPr>
            </w:pPr>
            <w:r w:rsidRPr="00355F3B">
              <w:rPr>
                <w:rFonts w:ascii="Arial" w:hAnsi="Arial" w:cs="Arial"/>
                <w:sz w:val="24"/>
                <w:szCs w:val="24"/>
              </w:rPr>
              <w:t>Preparation for change of activity or routine, such as verbal/visual cues</w:t>
            </w:r>
          </w:p>
          <w:p w14:paraId="09CB7293" w14:textId="77777777" w:rsidR="00BD3CBF" w:rsidRPr="00355F3B" w:rsidRDefault="00BD3CBF" w:rsidP="00EA3D3F">
            <w:pPr>
              <w:pStyle w:val="ListParagraph"/>
              <w:numPr>
                <w:ilvl w:val="0"/>
                <w:numId w:val="10"/>
              </w:numPr>
              <w:rPr>
                <w:rFonts w:ascii="Arial" w:hAnsi="Arial" w:cs="Arial"/>
                <w:sz w:val="24"/>
                <w:szCs w:val="24"/>
              </w:rPr>
            </w:pPr>
            <w:r w:rsidRPr="00355F3B">
              <w:rPr>
                <w:rFonts w:ascii="Arial" w:hAnsi="Arial" w:cs="Arial"/>
                <w:sz w:val="24"/>
                <w:szCs w:val="24"/>
              </w:rPr>
              <w:t xml:space="preserve">Small group / 1 to 1 tasks and activities </w:t>
            </w:r>
          </w:p>
          <w:p w14:paraId="5CF722EE" w14:textId="553D06AF" w:rsidR="00BD3CBF" w:rsidRPr="00355F3B" w:rsidRDefault="00BD3CBF" w:rsidP="00EA3D3F">
            <w:pPr>
              <w:pStyle w:val="ListParagraph"/>
              <w:numPr>
                <w:ilvl w:val="0"/>
                <w:numId w:val="10"/>
              </w:numPr>
              <w:rPr>
                <w:rFonts w:ascii="Arial" w:hAnsi="Arial" w:cs="Arial"/>
                <w:sz w:val="24"/>
                <w:szCs w:val="24"/>
              </w:rPr>
            </w:pPr>
            <w:r w:rsidRPr="00355F3B">
              <w:rPr>
                <w:rFonts w:ascii="Arial" w:hAnsi="Arial" w:cs="Arial"/>
                <w:sz w:val="24"/>
                <w:szCs w:val="24"/>
              </w:rPr>
              <w:t>Calm learning environment</w:t>
            </w:r>
            <w:r w:rsidR="00EA3D3F" w:rsidRPr="00355F3B">
              <w:rPr>
                <w:rFonts w:ascii="Arial" w:hAnsi="Arial" w:cs="Arial"/>
                <w:sz w:val="24"/>
                <w:szCs w:val="24"/>
              </w:rPr>
              <w:t xml:space="preserve"> </w:t>
            </w:r>
            <w:r w:rsidRPr="00355F3B">
              <w:rPr>
                <w:rFonts w:ascii="Arial" w:hAnsi="Arial" w:cs="Arial"/>
                <w:sz w:val="24"/>
                <w:szCs w:val="24"/>
              </w:rPr>
              <w:t xml:space="preserve"> </w:t>
            </w:r>
          </w:p>
          <w:p w14:paraId="1003E0C7" w14:textId="77777777" w:rsidR="00BD3CBF" w:rsidRPr="00355F3B" w:rsidRDefault="00BD3CBF" w:rsidP="00EA3D3F">
            <w:pPr>
              <w:pStyle w:val="ListParagraph"/>
              <w:numPr>
                <w:ilvl w:val="0"/>
                <w:numId w:val="10"/>
              </w:numPr>
              <w:rPr>
                <w:rFonts w:ascii="Arial" w:hAnsi="Arial" w:cs="Arial"/>
                <w:sz w:val="24"/>
                <w:szCs w:val="24"/>
              </w:rPr>
            </w:pPr>
            <w:r w:rsidRPr="00355F3B">
              <w:rPr>
                <w:rFonts w:ascii="Arial" w:hAnsi="Arial" w:cs="Arial"/>
                <w:sz w:val="24"/>
                <w:szCs w:val="24"/>
              </w:rPr>
              <w:t xml:space="preserve">Clear communication of expectations </w:t>
            </w:r>
          </w:p>
          <w:p w14:paraId="7FD2DD60" w14:textId="77777777" w:rsidR="00BD3CBF" w:rsidRPr="00355F3B" w:rsidRDefault="00BD3CBF" w:rsidP="00EA3D3F">
            <w:pPr>
              <w:pStyle w:val="ListParagraph"/>
              <w:numPr>
                <w:ilvl w:val="0"/>
                <w:numId w:val="10"/>
              </w:numPr>
              <w:rPr>
                <w:rFonts w:ascii="Arial" w:hAnsi="Arial" w:cs="Arial"/>
                <w:sz w:val="24"/>
                <w:szCs w:val="24"/>
              </w:rPr>
            </w:pPr>
            <w:r w:rsidRPr="00355F3B">
              <w:rPr>
                <w:rFonts w:ascii="Arial" w:hAnsi="Arial" w:cs="Arial"/>
                <w:sz w:val="24"/>
                <w:szCs w:val="24"/>
              </w:rPr>
              <w:t xml:space="preserve">Regular mentor support, including adults or peers </w:t>
            </w:r>
          </w:p>
          <w:p w14:paraId="578396B9" w14:textId="2DE7DB6A" w:rsidR="00BD3CBF" w:rsidRPr="00355F3B" w:rsidRDefault="00BD3CBF" w:rsidP="00EA3D3F">
            <w:pPr>
              <w:pStyle w:val="ListParagraph"/>
              <w:numPr>
                <w:ilvl w:val="0"/>
                <w:numId w:val="10"/>
              </w:numPr>
              <w:rPr>
                <w:rFonts w:ascii="Arial" w:hAnsi="Arial" w:cs="Arial"/>
                <w:sz w:val="24"/>
                <w:szCs w:val="24"/>
              </w:rPr>
            </w:pPr>
            <w:r w:rsidRPr="00355F3B">
              <w:rPr>
                <w:rFonts w:ascii="Arial" w:hAnsi="Arial" w:cs="Arial"/>
                <w:sz w:val="24"/>
                <w:szCs w:val="24"/>
              </w:rPr>
              <w:t>Visual timetable to be used in setting</w:t>
            </w:r>
          </w:p>
          <w:p w14:paraId="6E3A11F1" w14:textId="77777777" w:rsidR="00BD3CBF" w:rsidRPr="00355F3B" w:rsidRDefault="00BD3CBF" w:rsidP="00EA3D3F">
            <w:pPr>
              <w:pStyle w:val="ListParagraph"/>
              <w:numPr>
                <w:ilvl w:val="0"/>
                <w:numId w:val="10"/>
              </w:numPr>
              <w:rPr>
                <w:rFonts w:ascii="Arial" w:hAnsi="Arial" w:cs="Arial"/>
                <w:sz w:val="24"/>
                <w:szCs w:val="24"/>
              </w:rPr>
            </w:pPr>
            <w:r w:rsidRPr="00355F3B">
              <w:rPr>
                <w:rFonts w:ascii="Arial" w:hAnsi="Arial" w:cs="Arial"/>
                <w:sz w:val="24"/>
                <w:szCs w:val="24"/>
              </w:rPr>
              <w:t>Use timers to support child to see when transitions are due to happen</w:t>
            </w:r>
          </w:p>
          <w:p w14:paraId="44CF497B" w14:textId="77777777" w:rsidR="00BD3CBF" w:rsidRPr="00355F3B" w:rsidRDefault="00BD3CBF" w:rsidP="00EA3D3F">
            <w:pPr>
              <w:pStyle w:val="ListParagraph"/>
              <w:numPr>
                <w:ilvl w:val="0"/>
                <w:numId w:val="10"/>
              </w:numPr>
              <w:rPr>
                <w:rFonts w:ascii="Arial" w:hAnsi="Arial" w:cs="Arial"/>
                <w:sz w:val="24"/>
                <w:szCs w:val="24"/>
              </w:rPr>
            </w:pPr>
            <w:r w:rsidRPr="00355F3B">
              <w:rPr>
                <w:rFonts w:ascii="Arial" w:hAnsi="Arial" w:cs="Arial"/>
                <w:sz w:val="24"/>
                <w:szCs w:val="24"/>
              </w:rPr>
              <w:lastRenderedPageBreak/>
              <w:t>Individual timetable</w:t>
            </w:r>
          </w:p>
          <w:p w14:paraId="5F42C222" w14:textId="77777777" w:rsidR="00BD3CBF" w:rsidRPr="00355F3B" w:rsidRDefault="00BD3CBF" w:rsidP="00EA3D3F">
            <w:pPr>
              <w:pStyle w:val="ListParagraph"/>
              <w:numPr>
                <w:ilvl w:val="0"/>
                <w:numId w:val="10"/>
              </w:numPr>
              <w:rPr>
                <w:rFonts w:ascii="Arial" w:hAnsi="Arial" w:cs="Arial"/>
                <w:sz w:val="24"/>
                <w:szCs w:val="24"/>
              </w:rPr>
            </w:pPr>
            <w:r w:rsidRPr="00355F3B">
              <w:rPr>
                <w:rFonts w:ascii="Arial" w:hAnsi="Arial" w:cs="Arial"/>
                <w:sz w:val="24"/>
                <w:szCs w:val="24"/>
              </w:rPr>
              <w:t>Provide safe spaces for child to use if overwhelmed</w:t>
            </w:r>
          </w:p>
        </w:tc>
      </w:tr>
      <w:tr w:rsidR="00BD3CBF" w:rsidRPr="00355F3B" w14:paraId="6F88B715" w14:textId="77777777" w:rsidTr="00CF44C3">
        <w:tc>
          <w:tcPr>
            <w:tcW w:w="2689" w:type="dxa"/>
          </w:tcPr>
          <w:p w14:paraId="6E2EF9B4" w14:textId="77777777" w:rsidR="00BD3CBF" w:rsidRPr="00355F3B" w:rsidRDefault="00BD3CBF" w:rsidP="008C381F">
            <w:pPr>
              <w:rPr>
                <w:rFonts w:ascii="Arial" w:hAnsi="Arial" w:cs="Arial"/>
                <w:sz w:val="24"/>
                <w:szCs w:val="24"/>
              </w:rPr>
            </w:pPr>
            <w:r w:rsidRPr="00355F3B">
              <w:rPr>
                <w:rFonts w:ascii="Arial" w:hAnsi="Arial" w:cs="Arial"/>
                <w:sz w:val="24"/>
                <w:szCs w:val="24"/>
              </w:rPr>
              <w:lastRenderedPageBreak/>
              <w:t xml:space="preserve">Difficulties participating and presenting as withdrawn or isolated </w:t>
            </w:r>
          </w:p>
        </w:tc>
        <w:tc>
          <w:tcPr>
            <w:tcW w:w="6662" w:type="dxa"/>
          </w:tcPr>
          <w:p w14:paraId="1B2E5066" w14:textId="7777777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 xml:space="preserve">Encourage child’s participation in areas of confidence – e.g. are </w:t>
            </w:r>
            <w:proofErr w:type="gramStart"/>
            <w:r w:rsidRPr="00355F3B">
              <w:rPr>
                <w:rFonts w:ascii="Arial" w:hAnsi="Arial" w:cs="Arial"/>
                <w:sz w:val="24"/>
                <w:szCs w:val="24"/>
              </w:rPr>
              <w:t>there</w:t>
            </w:r>
            <w:proofErr w:type="gramEnd"/>
            <w:r w:rsidRPr="00355F3B">
              <w:rPr>
                <w:rFonts w:ascii="Arial" w:hAnsi="Arial" w:cs="Arial"/>
                <w:sz w:val="24"/>
                <w:szCs w:val="24"/>
              </w:rPr>
              <w:t xml:space="preserve"> parts of the curriculum that they find easier to manage than others that can be used to develop confidence in </w:t>
            </w:r>
          </w:p>
          <w:p w14:paraId="5ACF2302" w14:textId="625C9FE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Find out about child’s interest</w:t>
            </w:r>
            <w:r w:rsidR="00AD548D">
              <w:rPr>
                <w:rFonts w:ascii="Arial" w:hAnsi="Arial" w:cs="Arial"/>
                <w:sz w:val="24"/>
                <w:szCs w:val="24"/>
              </w:rPr>
              <w:t>s</w:t>
            </w:r>
            <w:r w:rsidRPr="00355F3B">
              <w:rPr>
                <w:rFonts w:ascii="Arial" w:hAnsi="Arial" w:cs="Arial"/>
                <w:sz w:val="24"/>
                <w:szCs w:val="24"/>
              </w:rPr>
              <w:t xml:space="preserve"> and plan opportunities for engagement in these within the provision</w:t>
            </w:r>
          </w:p>
          <w:p w14:paraId="577EE847" w14:textId="7777777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 xml:space="preserve">Support child to build relationship with preferred child/children in small group/1:1 </w:t>
            </w:r>
            <w:proofErr w:type="gramStart"/>
            <w:r w:rsidRPr="00355F3B">
              <w:rPr>
                <w:rFonts w:ascii="Arial" w:hAnsi="Arial" w:cs="Arial"/>
                <w:sz w:val="24"/>
                <w:szCs w:val="24"/>
              </w:rPr>
              <w:t>activities</w:t>
            </w:r>
            <w:proofErr w:type="gramEnd"/>
          </w:p>
          <w:p w14:paraId="397821B1" w14:textId="77777777" w:rsidR="00BD3CBF"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Offer opportunities to take responsibility for looking after something/someone to build confidence</w:t>
            </w:r>
          </w:p>
          <w:p w14:paraId="3AA1E2DB" w14:textId="3F59B026" w:rsidR="0034129F" w:rsidRPr="00355F3B" w:rsidRDefault="0034129F" w:rsidP="00EA3D3F">
            <w:pPr>
              <w:pStyle w:val="ListParagraph"/>
              <w:numPr>
                <w:ilvl w:val="0"/>
                <w:numId w:val="11"/>
              </w:numPr>
              <w:rPr>
                <w:rFonts w:ascii="Arial" w:hAnsi="Arial" w:cs="Arial"/>
                <w:sz w:val="24"/>
                <w:szCs w:val="24"/>
              </w:rPr>
            </w:pPr>
            <w:r>
              <w:rPr>
                <w:rFonts w:ascii="Arial" w:hAnsi="Arial" w:cs="Arial"/>
                <w:sz w:val="24"/>
                <w:szCs w:val="24"/>
              </w:rPr>
              <w:t>Allow time for solitary play</w:t>
            </w:r>
          </w:p>
        </w:tc>
      </w:tr>
      <w:tr w:rsidR="00BD3CBF" w:rsidRPr="00355F3B" w14:paraId="071CF5DA" w14:textId="77777777" w:rsidTr="00CF44C3">
        <w:tc>
          <w:tcPr>
            <w:tcW w:w="2689" w:type="dxa"/>
          </w:tcPr>
          <w:p w14:paraId="6AE4A46D"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Displaying challenging, disruptive or disturbing behaviour </w:t>
            </w:r>
          </w:p>
        </w:tc>
        <w:tc>
          <w:tcPr>
            <w:tcW w:w="6662" w:type="dxa"/>
          </w:tcPr>
          <w:p w14:paraId="671DC75D" w14:textId="3C92A64B" w:rsidR="00A93057" w:rsidRPr="00A93057" w:rsidRDefault="00A93057" w:rsidP="00A93057">
            <w:pPr>
              <w:pStyle w:val="ListParagraph"/>
              <w:numPr>
                <w:ilvl w:val="0"/>
                <w:numId w:val="54"/>
              </w:numPr>
              <w:rPr>
                <w:rFonts w:ascii="Arial" w:hAnsi="Arial" w:cs="Arial"/>
                <w:sz w:val="24"/>
                <w:szCs w:val="24"/>
              </w:rPr>
            </w:pPr>
            <w:r w:rsidRPr="00A93057">
              <w:rPr>
                <w:rFonts w:ascii="Arial" w:hAnsi="Arial" w:cs="Arial"/>
                <w:sz w:val="24"/>
                <w:szCs w:val="24"/>
              </w:rPr>
              <w:t xml:space="preserve">Find out what might be causing the behaviour, such as sensory </w:t>
            </w:r>
            <w:r>
              <w:rPr>
                <w:rFonts w:ascii="Arial" w:hAnsi="Arial" w:cs="Arial"/>
                <w:sz w:val="24"/>
                <w:szCs w:val="24"/>
              </w:rPr>
              <w:t>overwhelm</w:t>
            </w:r>
            <w:r w:rsidRPr="00A93057">
              <w:rPr>
                <w:rFonts w:ascii="Arial" w:hAnsi="Arial" w:cs="Arial"/>
                <w:sz w:val="24"/>
                <w:szCs w:val="24"/>
              </w:rPr>
              <w:t xml:space="preserve">, communication challenges, changes </w:t>
            </w:r>
            <w:r w:rsidR="00B81702">
              <w:rPr>
                <w:rFonts w:ascii="Arial" w:hAnsi="Arial" w:cs="Arial"/>
                <w:sz w:val="24"/>
                <w:szCs w:val="24"/>
              </w:rPr>
              <w:t>in the setting, at</w:t>
            </w:r>
            <w:r w:rsidRPr="00A93057">
              <w:rPr>
                <w:rFonts w:ascii="Arial" w:hAnsi="Arial" w:cs="Arial"/>
                <w:sz w:val="24"/>
                <w:szCs w:val="24"/>
              </w:rPr>
              <w:t xml:space="preserve"> home or within the family.</w:t>
            </w:r>
          </w:p>
          <w:p w14:paraId="18CA6B8A" w14:textId="77777777" w:rsidR="00A93057" w:rsidRPr="00A93057" w:rsidRDefault="00A93057" w:rsidP="00A93057">
            <w:pPr>
              <w:pStyle w:val="ListParagraph"/>
              <w:numPr>
                <w:ilvl w:val="0"/>
                <w:numId w:val="54"/>
              </w:numPr>
              <w:rPr>
                <w:rFonts w:ascii="Arial" w:hAnsi="Arial" w:cs="Arial"/>
                <w:sz w:val="24"/>
                <w:szCs w:val="24"/>
              </w:rPr>
            </w:pPr>
            <w:r w:rsidRPr="00A93057">
              <w:rPr>
                <w:rFonts w:ascii="Arial" w:hAnsi="Arial" w:cs="Arial"/>
                <w:sz w:val="24"/>
                <w:szCs w:val="24"/>
              </w:rPr>
              <w:t>Help young children learn ways to calm themselves, like simple breathing exercises or offering a cosy corner where they can feel safe.</w:t>
            </w:r>
          </w:p>
          <w:p w14:paraId="6B68154F" w14:textId="77777777" w:rsidR="00A93057" w:rsidRPr="00A93057" w:rsidRDefault="00A93057" w:rsidP="00A93057">
            <w:pPr>
              <w:pStyle w:val="ListParagraph"/>
              <w:numPr>
                <w:ilvl w:val="0"/>
                <w:numId w:val="54"/>
              </w:numPr>
              <w:rPr>
                <w:rFonts w:ascii="Arial" w:hAnsi="Arial" w:cs="Arial"/>
                <w:sz w:val="24"/>
                <w:szCs w:val="24"/>
              </w:rPr>
            </w:pPr>
            <w:r w:rsidRPr="00A93057">
              <w:rPr>
                <w:rFonts w:ascii="Arial" w:hAnsi="Arial" w:cs="Arial"/>
                <w:sz w:val="24"/>
                <w:szCs w:val="24"/>
              </w:rPr>
              <w:t>Think about how the daily routine, timetable and transitions might affect the child and adjust as needed to support them.</w:t>
            </w:r>
          </w:p>
          <w:p w14:paraId="70CE5B0C" w14:textId="77777777" w:rsidR="00A93057" w:rsidRPr="00A93057" w:rsidRDefault="00A93057" w:rsidP="00A93057">
            <w:pPr>
              <w:pStyle w:val="ListParagraph"/>
              <w:numPr>
                <w:ilvl w:val="0"/>
                <w:numId w:val="54"/>
              </w:numPr>
              <w:rPr>
                <w:rFonts w:ascii="Arial" w:hAnsi="Arial" w:cs="Arial"/>
                <w:sz w:val="24"/>
                <w:szCs w:val="24"/>
              </w:rPr>
            </w:pPr>
            <w:r w:rsidRPr="00A93057">
              <w:rPr>
                <w:rFonts w:ascii="Arial" w:hAnsi="Arial" w:cs="Arial"/>
                <w:sz w:val="24"/>
                <w:szCs w:val="24"/>
              </w:rPr>
              <w:t>Make sure when moving between rooms or activities, there is enough time for the child to get used to the new space and feel comfortable.</w:t>
            </w:r>
          </w:p>
          <w:p w14:paraId="20BC50B3" w14:textId="77777777" w:rsidR="00A93057" w:rsidRPr="00A93057" w:rsidRDefault="00A93057" w:rsidP="00A93057">
            <w:pPr>
              <w:pStyle w:val="ListParagraph"/>
              <w:numPr>
                <w:ilvl w:val="0"/>
                <w:numId w:val="54"/>
              </w:numPr>
              <w:rPr>
                <w:rFonts w:ascii="Arial" w:hAnsi="Arial" w:cs="Arial"/>
                <w:sz w:val="24"/>
                <w:szCs w:val="24"/>
              </w:rPr>
            </w:pPr>
            <w:r w:rsidRPr="00A93057">
              <w:rPr>
                <w:rFonts w:ascii="Arial" w:hAnsi="Arial" w:cs="Arial"/>
                <w:sz w:val="24"/>
                <w:szCs w:val="24"/>
              </w:rPr>
              <w:t>Work together with any professionals involved, sharing ideas and making plans to help the child.</w:t>
            </w:r>
          </w:p>
          <w:p w14:paraId="0F311756" w14:textId="77777777" w:rsidR="00A93057" w:rsidRPr="00A93057" w:rsidRDefault="00A93057" w:rsidP="00A93057">
            <w:pPr>
              <w:pStyle w:val="ListParagraph"/>
              <w:numPr>
                <w:ilvl w:val="0"/>
                <w:numId w:val="54"/>
              </w:numPr>
              <w:rPr>
                <w:rFonts w:ascii="Arial" w:hAnsi="Arial" w:cs="Arial"/>
                <w:sz w:val="24"/>
                <w:szCs w:val="24"/>
              </w:rPr>
            </w:pPr>
            <w:r w:rsidRPr="00A93057">
              <w:rPr>
                <w:rFonts w:ascii="Arial" w:hAnsi="Arial" w:cs="Arial"/>
                <w:sz w:val="24"/>
                <w:szCs w:val="24"/>
              </w:rPr>
              <w:t>Carry out risk assessments to keep everyone safe.</w:t>
            </w:r>
          </w:p>
          <w:p w14:paraId="2E8E8BA3" w14:textId="77777777" w:rsidR="00A93057" w:rsidRPr="00A93057" w:rsidRDefault="00A93057" w:rsidP="00A93057">
            <w:pPr>
              <w:pStyle w:val="ListParagraph"/>
              <w:numPr>
                <w:ilvl w:val="0"/>
                <w:numId w:val="54"/>
              </w:numPr>
              <w:rPr>
                <w:rFonts w:ascii="Arial" w:hAnsi="Arial" w:cs="Arial"/>
                <w:sz w:val="24"/>
                <w:szCs w:val="24"/>
              </w:rPr>
            </w:pPr>
            <w:r w:rsidRPr="00A93057">
              <w:rPr>
                <w:rFonts w:ascii="Arial" w:hAnsi="Arial" w:cs="Arial"/>
                <w:sz w:val="24"/>
                <w:szCs w:val="24"/>
              </w:rPr>
              <w:t>Keep in touch with the family, talking about anything happening at home or if other agencies are helping.</w:t>
            </w:r>
          </w:p>
          <w:p w14:paraId="5FF8CC27" w14:textId="77777777" w:rsidR="00A93057" w:rsidRPr="00A93057" w:rsidRDefault="00A93057" w:rsidP="00A93057">
            <w:pPr>
              <w:pStyle w:val="ListParagraph"/>
              <w:numPr>
                <w:ilvl w:val="0"/>
                <w:numId w:val="54"/>
              </w:numPr>
              <w:rPr>
                <w:rFonts w:ascii="Arial" w:hAnsi="Arial" w:cs="Arial"/>
                <w:sz w:val="24"/>
                <w:szCs w:val="24"/>
              </w:rPr>
            </w:pPr>
            <w:r w:rsidRPr="00A93057">
              <w:rPr>
                <w:rFonts w:ascii="Arial" w:hAnsi="Arial" w:cs="Arial"/>
                <w:sz w:val="24"/>
                <w:szCs w:val="24"/>
              </w:rPr>
              <w:t>Regularly check how things are going and update the plan for the child if needed.</w:t>
            </w:r>
          </w:p>
          <w:p w14:paraId="698B80FC" w14:textId="77777777" w:rsidR="00A93057" w:rsidRPr="00A93057" w:rsidRDefault="00A93057" w:rsidP="00A93057">
            <w:pPr>
              <w:pStyle w:val="ListParagraph"/>
              <w:numPr>
                <w:ilvl w:val="0"/>
                <w:numId w:val="54"/>
              </w:numPr>
              <w:rPr>
                <w:rFonts w:ascii="Arial" w:hAnsi="Arial" w:cs="Arial"/>
                <w:sz w:val="24"/>
                <w:szCs w:val="24"/>
              </w:rPr>
            </w:pPr>
            <w:r w:rsidRPr="00A93057">
              <w:rPr>
                <w:rFonts w:ascii="Arial" w:hAnsi="Arial" w:cs="Arial"/>
                <w:sz w:val="24"/>
                <w:szCs w:val="24"/>
              </w:rPr>
              <w:t>Use a consistent approach across the whole setting so everyone supports the child in the same way.</w:t>
            </w:r>
          </w:p>
          <w:p w14:paraId="266A3DBB" w14:textId="3B4BE48B" w:rsidR="005A4808" w:rsidRPr="00A93057" w:rsidRDefault="00A93057" w:rsidP="00A93057">
            <w:pPr>
              <w:pStyle w:val="ListParagraph"/>
              <w:numPr>
                <w:ilvl w:val="0"/>
                <w:numId w:val="54"/>
              </w:numPr>
              <w:rPr>
                <w:rFonts w:ascii="Arial" w:hAnsi="Arial" w:cs="Arial"/>
                <w:sz w:val="24"/>
                <w:szCs w:val="24"/>
              </w:rPr>
            </w:pPr>
            <w:r w:rsidRPr="00A93057">
              <w:rPr>
                <w:rFonts w:ascii="Arial" w:hAnsi="Arial" w:cs="Arial"/>
                <w:sz w:val="24"/>
                <w:szCs w:val="24"/>
              </w:rPr>
              <w:t>Access training in managing physically challenging behaviour in young children (see provider page).</w:t>
            </w:r>
          </w:p>
          <w:p w14:paraId="1064D3C5" w14:textId="5DD23FB7" w:rsidR="00BD3CBF" w:rsidRPr="005A4808" w:rsidRDefault="00BD3CBF" w:rsidP="005A4808"/>
        </w:tc>
      </w:tr>
      <w:tr w:rsidR="00BD3CBF" w:rsidRPr="00355F3B" w14:paraId="6686D032" w14:textId="77777777" w:rsidTr="00CF44C3">
        <w:tc>
          <w:tcPr>
            <w:tcW w:w="2689" w:type="dxa"/>
          </w:tcPr>
          <w:p w14:paraId="7D105208"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Anxiety / depression </w:t>
            </w:r>
          </w:p>
          <w:p w14:paraId="7627F2B1"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Self-harming </w:t>
            </w:r>
          </w:p>
          <w:p w14:paraId="75965ED1" w14:textId="77777777" w:rsidR="00BD3CBF" w:rsidRPr="00355F3B" w:rsidRDefault="00BD3CBF" w:rsidP="008C381F">
            <w:pPr>
              <w:rPr>
                <w:rFonts w:ascii="Arial" w:hAnsi="Arial" w:cs="Arial"/>
                <w:sz w:val="24"/>
                <w:szCs w:val="24"/>
              </w:rPr>
            </w:pPr>
            <w:r w:rsidRPr="00355F3B">
              <w:rPr>
                <w:rFonts w:ascii="Arial" w:hAnsi="Arial" w:cs="Arial"/>
                <w:sz w:val="24"/>
                <w:szCs w:val="24"/>
              </w:rPr>
              <w:t>Eating disorders</w:t>
            </w:r>
          </w:p>
        </w:tc>
        <w:tc>
          <w:tcPr>
            <w:tcW w:w="6662" w:type="dxa"/>
          </w:tcPr>
          <w:p w14:paraId="24C07522" w14:textId="7777777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 xml:space="preserve">Explore physical symptoms that are medically unexplained </w:t>
            </w:r>
          </w:p>
          <w:p w14:paraId="065A60E9" w14:textId="7777777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Unpicking the behaviours – negative and positive behaviours – what lies behind them? e.g. family circumstances, changes in home situation</w:t>
            </w:r>
          </w:p>
          <w:p w14:paraId="54449007" w14:textId="7777777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Multi-professional approach - are other agencies involved e.g. GP, Healthy Families Team, Children’s Centre</w:t>
            </w:r>
          </w:p>
          <w:p w14:paraId="65563E06" w14:textId="7777777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 xml:space="preserve">Looking at the history, has the behaviour changed - when? </w:t>
            </w:r>
          </w:p>
          <w:p w14:paraId="38965215" w14:textId="7777777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 xml:space="preserve">Work with parents/carers to understand the wider picture </w:t>
            </w:r>
          </w:p>
          <w:p w14:paraId="79D7CAAA" w14:textId="77777777" w:rsidR="00BD3CBF" w:rsidRPr="00355F3B" w:rsidRDefault="00BD3CBF" w:rsidP="00EA3D3F">
            <w:pPr>
              <w:pStyle w:val="ListParagraph"/>
              <w:numPr>
                <w:ilvl w:val="0"/>
                <w:numId w:val="11"/>
              </w:numPr>
              <w:rPr>
                <w:rFonts w:ascii="Arial" w:hAnsi="Arial" w:cs="Arial"/>
                <w:sz w:val="24"/>
                <w:szCs w:val="24"/>
              </w:rPr>
            </w:pPr>
            <w:r w:rsidRPr="00355F3B">
              <w:rPr>
                <w:rFonts w:ascii="Arial" w:hAnsi="Arial" w:cs="Arial"/>
                <w:sz w:val="24"/>
                <w:szCs w:val="24"/>
              </w:rPr>
              <w:t>Activities that are stress reducing e.g. games, dance, colouring, gardening, animals, forest school</w:t>
            </w:r>
          </w:p>
        </w:tc>
      </w:tr>
      <w:tr w:rsidR="00EA3D3F" w:rsidRPr="00355F3B" w14:paraId="2F6D961E" w14:textId="77777777" w:rsidTr="00CF44C3">
        <w:tc>
          <w:tcPr>
            <w:tcW w:w="2689" w:type="dxa"/>
          </w:tcPr>
          <w:p w14:paraId="5CEDF27E" w14:textId="77777777" w:rsidR="00BD3CBF" w:rsidRPr="00355F3B" w:rsidRDefault="00BD3CBF" w:rsidP="008C381F">
            <w:pPr>
              <w:rPr>
                <w:rFonts w:ascii="Arial" w:hAnsi="Arial" w:cs="Arial"/>
                <w:color w:val="0D0D0D" w:themeColor="text1" w:themeTint="F2"/>
                <w:sz w:val="24"/>
                <w:szCs w:val="24"/>
              </w:rPr>
            </w:pPr>
            <w:r w:rsidRPr="00355F3B">
              <w:rPr>
                <w:rFonts w:ascii="Arial" w:hAnsi="Arial" w:cs="Arial"/>
                <w:color w:val="0D0D0D" w:themeColor="text1" w:themeTint="F2"/>
                <w:sz w:val="24"/>
                <w:szCs w:val="24"/>
              </w:rPr>
              <w:lastRenderedPageBreak/>
              <w:t xml:space="preserve">Attachment Difficulties (including Attachment Disorder) </w:t>
            </w:r>
          </w:p>
        </w:tc>
        <w:tc>
          <w:tcPr>
            <w:tcW w:w="6662" w:type="dxa"/>
          </w:tcPr>
          <w:p w14:paraId="2F7CADEE" w14:textId="77777777" w:rsidR="00BD3CBF" w:rsidRPr="00355F3B" w:rsidRDefault="00BD3CBF" w:rsidP="00EA3D3F">
            <w:pPr>
              <w:pStyle w:val="ListParagraph"/>
              <w:numPr>
                <w:ilvl w:val="0"/>
                <w:numId w:val="11"/>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Ensure a nurturing ethos across the setting to encourage positive relationships are built between staff/child</w:t>
            </w:r>
          </w:p>
          <w:p w14:paraId="5D295B5A" w14:textId="55A2C377" w:rsidR="00BD3CBF" w:rsidRPr="00355F3B" w:rsidRDefault="00BD3CBF" w:rsidP="00EA3D3F">
            <w:pPr>
              <w:pStyle w:val="ListParagraph"/>
              <w:numPr>
                <w:ilvl w:val="0"/>
                <w:numId w:val="11"/>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Ensure staff have accessed training o</w:t>
            </w:r>
            <w:r w:rsidR="006006EA">
              <w:rPr>
                <w:rFonts w:ascii="Arial" w:hAnsi="Arial" w:cs="Arial"/>
                <w:color w:val="0D0D0D" w:themeColor="text1" w:themeTint="F2"/>
                <w:sz w:val="24"/>
                <w:szCs w:val="24"/>
              </w:rPr>
              <w:t xml:space="preserve">n the </w:t>
            </w:r>
            <w:r w:rsidRPr="00355F3B">
              <w:rPr>
                <w:rFonts w:ascii="Arial" w:hAnsi="Arial" w:cs="Arial"/>
                <w:color w:val="0D0D0D" w:themeColor="text1" w:themeTint="F2"/>
                <w:sz w:val="24"/>
                <w:szCs w:val="24"/>
              </w:rPr>
              <w:t xml:space="preserve">impact of attachment difficulties and how they can help </w:t>
            </w:r>
          </w:p>
          <w:p w14:paraId="16A26803" w14:textId="77777777" w:rsidR="00BD3CBF" w:rsidRPr="00355F3B" w:rsidRDefault="00BD3CBF" w:rsidP="00EA3D3F">
            <w:pPr>
              <w:pStyle w:val="ListParagraph"/>
              <w:numPr>
                <w:ilvl w:val="0"/>
                <w:numId w:val="11"/>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Liaise with parents and carers for shared understanding </w:t>
            </w:r>
          </w:p>
          <w:p w14:paraId="6F7CE62C" w14:textId="71B091A7" w:rsidR="00BD3CBF" w:rsidRPr="00355F3B" w:rsidRDefault="00BD3CBF" w:rsidP="00EA3D3F">
            <w:pPr>
              <w:pStyle w:val="ListParagraph"/>
              <w:numPr>
                <w:ilvl w:val="0"/>
                <w:numId w:val="11"/>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A good transition between rooms/to</w:t>
            </w:r>
            <w:r w:rsidR="00EA3D3F" w:rsidRPr="00355F3B">
              <w:rPr>
                <w:rFonts w:ascii="Arial" w:hAnsi="Arial" w:cs="Arial"/>
                <w:color w:val="0D0D0D" w:themeColor="text1" w:themeTint="F2"/>
                <w:sz w:val="24"/>
                <w:szCs w:val="24"/>
              </w:rPr>
              <w:t xml:space="preserve"> </w:t>
            </w:r>
            <w:r w:rsidRPr="00355F3B">
              <w:rPr>
                <w:rFonts w:ascii="Arial" w:hAnsi="Arial" w:cs="Arial"/>
                <w:color w:val="0D0D0D" w:themeColor="text1" w:themeTint="F2"/>
                <w:sz w:val="24"/>
                <w:szCs w:val="24"/>
              </w:rPr>
              <w:t>other settings to ensure relationships are built before start date</w:t>
            </w:r>
          </w:p>
          <w:p w14:paraId="259710D6" w14:textId="1DD0B6F2" w:rsidR="00BD3CBF" w:rsidRPr="00355F3B" w:rsidRDefault="00BD3CBF" w:rsidP="00EA3D3F">
            <w:pPr>
              <w:pStyle w:val="ListParagraph"/>
              <w:numPr>
                <w:ilvl w:val="0"/>
                <w:numId w:val="11"/>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All Staff to be trained and aware of any child with attachment difficulties and how to respond to them </w:t>
            </w:r>
          </w:p>
        </w:tc>
      </w:tr>
      <w:tr w:rsidR="00EA3D3F" w:rsidRPr="00355F3B" w14:paraId="60EF06B9" w14:textId="77777777" w:rsidTr="00CF44C3">
        <w:tc>
          <w:tcPr>
            <w:tcW w:w="2689" w:type="dxa"/>
          </w:tcPr>
          <w:p w14:paraId="1A24D577" w14:textId="77777777" w:rsidR="00BD3CBF" w:rsidRPr="00355F3B" w:rsidRDefault="00BD3CBF" w:rsidP="008C381F">
            <w:p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Uncooperative or defiant </w:t>
            </w:r>
          </w:p>
          <w:p w14:paraId="121E0489" w14:textId="77777777" w:rsidR="00BD3CBF" w:rsidRPr="00355F3B" w:rsidRDefault="00BD3CBF" w:rsidP="008C381F">
            <w:pPr>
              <w:rPr>
                <w:rFonts w:ascii="Arial" w:hAnsi="Arial" w:cs="Arial"/>
                <w:color w:val="0D0D0D" w:themeColor="text1" w:themeTint="F2"/>
                <w:sz w:val="24"/>
                <w:szCs w:val="24"/>
              </w:rPr>
            </w:pPr>
          </w:p>
          <w:p w14:paraId="24A0A821" w14:textId="77777777" w:rsidR="00BD3CBF" w:rsidRPr="00355F3B" w:rsidRDefault="00BD3CBF" w:rsidP="008C381F">
            <w:pPr>
              <w:rPr>
                <w:rFonts w:ascii="Arial" w:hAnsi="Arial" w:cs="Arial"/>
                <w:color w:val="0D0D0D" w:themeColor="text1" w:themeTint="F2"/>
                <w:sz w:val="24"/>
                <w:szCs w:val="24"/>
              </w:rPr>
            </w:pPr>
          </w:p>
        </w:tc>
        <w:tc>
          <w:tcPr>
            <w:tcW w:w="6662" w:type="dxa"/>
          </w:tcPr>
          <w:p w14:paraId="425EC1D8" w14:textId="77777777" w:rsidR="00BD3CBF"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Look for patterns and triggers to identify what may be causing behaviours </w:t>
            </w:r>
          </w:p>
          <w:p w14:paraId="5DCF61BE" w14:textId="4819CC17" w:rsidR="007E3555" w:rsidRPr="00355F3B" w:rsidRDefault="007E3555" w:rsidP="00EA3D3F">
            <w:pPr>
              <w:pStyle w:val="ListParagraph"/>
              <w:numPr>
                <w:ilvl w:val="0"/>
                <w:numId w:val="10"/>
              </w:numPr>
              <w:rPr>
                <w:rFonts w:ascii="Arial" w:hAnsi="Arial" w:cs="Arial"/>
                <w:color w:val="0D0D0D" w:themeColor="text1" w:themeTint="F2"/>
                <w:sz w:val="24"/>
                <w:szCs w:val="24"/>
              </w:rPr>
            </w:pPr>
            <w:r>
              <w:rPr>
                <w:rFonts w:ascii="Arial" w:hAnsi="Arial" w:cs="Arial"/>
                <w:color w:val="0D0D0D" w:themeColor="text1" w:themeTint="F2"/>
                <w:sz w:val="24"/>
                <w:szCs w:val="24"/>
              </w:rPr>
              <w:t>Consider whether the child understands demands and expectations</w:t>
            </w:r>
          </w:p>
          <w:p w14:paraId="483F5CBA" w14:textId="1DA00BBC"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Use positive language to re-direct, reinforce expectations e.g. “I like the</w:t>
            </w:r>
            <w:r w:rsidR="00EA3D3F" w:rsidRPr="00355F3B">
              <w:rPr>
                <w:rFonts w:ascii="Arial" w:hAnsi="Arial" w:cs="Arial"/>
                <w:color w:val="0D0D0D" w:themeColor="text1" w:themeTint="F2"/>
                <w:sz w:val="24"/>
                <w:szCs w:val="24"/>
              </w:rPr>
              <w:t xml:space="preserve"> </w:t>
            </w:r>
            <w:r w:rsidRPr="00355F3B">
              <w:rPr>
                <w:rFonts w:ascii="Arial" w:hAnsi="Arial" w:cs="Arial"/>
                <w:color w:val="0D0D0D" w:themeColor="text1" w:themeTint="F2"/>
                <w:sz w:val="24"/>
                <w:szCs w:val="24"/>
              </w:rPr>
              <w:t>way you…”</w:t>
            </w:r>
          </w:p>
          <w:p w14:paraId="41D51C91"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Provide strategies for self-regulation – breathing techniques, safe spaces</w:t>
            </w:r>
          </w:p>
          <w:p w14:paraId="27B5CE14"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Limited choices to engage and motivate</w:t>
            </w:r>
          </w:p>
          <w:p w14:paraId="04AFA239"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Visual timetable and use of visual cues i.e. sand timers to support sharing</w:t>
            </w:r>
          </w:p>
        </w:tc>
      </w:tr>
      <w:tr w:rsidR="00EA3D3F" w:rsidRPr="00355F3B" w14:paraId="655AB0EB" w14:textId="77777777" w:rsidTr="00CF44C3">
        <w:tc>
          <w:tcPr>
            <w:tcW w:w="2689" w:type="dxa"/>
          </w:tcPr>
          <w:p w14:paraId="4CE1D2E1" w14:textId="77777777" w:rsidR="00BD3CBF" w:rsidRPr="00355F3B" w:rsidRDefault="00BD3CBF" w:rsidP="008C381F">
            <w:p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Presenting as significantly unhappy or stressed </w:t>
            </w:r>
          </w:p>
        </w:tc>
        <w:tc>
          <w:tcPr>
            <w:tcW w:w="6662" w:type="dxa"/>
          </w:tcPr>
          <w:p w14:paraId="0E63DC41" w14:textId="7C7B4BC9"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Identify and build on </w:t>
            </w:r>
            <w:r w:rsidR="00FB522D">
              <w:rPr>
                <w:rFonts w:ascii="Arial" w:hAnsi="Arial" w:cs="Arial"/>
                <w:color w:val="0D0D0D" w:themeColor="text1" w:themeTint="F2"/>
                <w:sz w:val="24"/>
                <w:szCs w:val="24"/>
              </w:rPr>
              <w:t xml:space="preserve">interests and </w:t>
            </w:r>
            <w:r w:rsidRPr="00355F3B">
              <w:rPr>
                <w:rFonts w:ascii="Arial" w:hAnsi="Arial" w:cs="Arial"/>
                <w:color w:val="0D0D0D" w:themeColor="text1" w:themeTint="F2"/>
                <w:sz w:val="24"/>
                <w:szCs w:val="24"/>
              </w:rPr>
              <w:t xml:space="preserve">preferred learning styles </w:t>
            </w:r>
          </w:p>
          <w:p w14:paraId="28056D46"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Consider reasons for behaviours – changes in home situation </w:t>
            </w:r>
          </w:p>
          <w:p w14:paraId="733DF117"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Safe place/quiet area in the setting</w:t>
            </w:r>
          </w:p>
          <w:p w14:paraId="2A56F751"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Work with parents/carers, to ensure consistency between the home and setting</w:t>
            </w:r>
          </w:p>
        </w:tc>
      </w:tr>
      <w:tr w:rsidR="00EA3D3F" w:rsidRPr="00355F3B" w14:paraId="6075A833" w14:textId="77777777" w:rsidTr="00CF44C3">
        <w:tc>
          <w:tcPr>
            <w:tcW w:w="2689" w:type="dxa"/>
          </w:tcPr>
          <w:p w14:paraId="6342270C" w14:textId="77777777" w:rsidR="00BD3CBF" w:rsidRPr="00355F3B" w:rsidRDefault="00BD3CBF" w:rsidP="008C381F">
            <w:p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Patterns of non-attendance </w:t>
            </w:r>
          </w:p>
        </w:tc>
        <w:tc>
          <w:tcPr>
            <w:tcW w:w="6662" w:type="dxa"/>
          </w:tcPr>
          <w:p w14:paraId="7BE0E4FA"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Work with parent /carer, to identify barriers to attendance</w:t>
            </w:r>
          </w:p>
          <w:p w14:paraId="7DBD410E"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Consider possible safeguarding concerns</w:t>
            </w:r>
          </w:p>
        </w:tc>
      </w:tr>
      <w:tr w:rsidR="00EA3D3F" w:rsidRPr="00355F3B" w14:paraId="74B70A49" w14:textId="77777777" w:rsidTr="00CF44C3">
        <w:tc>
          <w:tcPr>
            <w:tcW w:w="2689" w:type="dxa"/>
          </w:tcPr>
          <w:p w14:paraId="1CC29EF2" w14:textId="77777777" w:rsidR="00BD3CBF" w:rsidRPr="00355F3B" w:rsidRDefault="00BD3CBF" w:rsidP="008C381F">
            <w:p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Low level disruption or attention seeking behaviours </w:t>
            </w:r>
          </w:p>
          <w:p w14:paraId="71586B66" w14:textId="77777777" w:rsidR="00BD3CBF" w:rsidRPr="00355F3B" w:rsidRDefault="00BD3CBF" w:rsidP="008C381F">
            <w:pPr>
              <w:rPr>
                <w:rFonts w:ascii="Arial" w:hAnsi="Arial" w:cs="Arial"/>
                <w:color w:val="0D0D0D" w:themeColor="text1" w:themeTint="F2"/>
                <w:sz w:val="24"/>
                <w:szCs w:val="24"/>
              </w:rPr>
            </w:pPr>
          </w:p>
        </w:tc>
        <w:tc>
          <w:tcPr>
            <w:tcW w:w="6662" w:type="dxa"/>
          </w:tcPr>
          <w:p w14:paraId="681D1ED0"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Differentiated use of voice, gesture and body language</w:t>
            </w:r>
          </w:p>
          <w:p w14:paraId="40340E05"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Focus on reducing anxiety and thereby behaviours – does child need a comforter/sensory resource to help engage?</w:t>
            </w:r>
          </w:p>
          <w:p w14:paraId="280AA458"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Positive reinforcement of expectations through verbal and visual prompts</w:t>
            </w:r>
          </w:p>
          <w:p w14:paraId="3B4F853B"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Safe space/quiet area in the setting for child to use</w:t>
            </w:r>
          </w:p>
        </w:tc>
      </w:tr>
      <w:tr w:rsidR="00BD3CBF" w:rsidRPr="00355F3B" w14:paraId="6812BF00" w14:textId="77777777" w:rsidTr="00CF44C3">
        <w:tc>
          <w:tcPr>
            <w:tcW w:w="2689" w:type="dxa"/>
          </w:tcPr>
          <w:p w14:paraId="2D129B44" w14:textId="77777777" w:rsidR="00BD3CBF" w:rsidRPr="00355F3B" w:rsidRDefault="00BD3CBF" w:rsidP="008C381F">
            <w:p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Difficulty in making and maintaining healthy relationships </w:t>
            </w:r>
          </w:p>
        </w:tc>
        <w:tc>
          <w:tcPr>
            <w:tcW w:w="6662" w:type="dxa"/>
          </w:tcPr>
          <w:p w14:paraId="3DDB4636"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Encourage relationships by supporting child to play in small groups/1:1 </w:t>
            </w:r>
          </w:p>
          <w:p w14:paraId="20215C89"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A range of differentiated opportunities for social and emotional development e.g. buddy systems, friendship strategies, circle times</w:t>
            </w:r>
          </w:p>
          <w:p w14:paraId="3AE7C238" w14:textId="77777777" w:rsidR="00BD3CBF" w:rsidRPr="00355F3B" w:rsidRDefault="00BD3CBF" w:rsidP="00EA3D3F">
            <w:pPr>
              <w:pStyle w:val="ListParagraph"/>
              <w:numPr>
                <w:ilvl w:val="0"/>
                <w:numId w:val="1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Use stories to talk about positive relationships</w:t>
            </w:r>
          </w:p>
        </w:tc>
      </w:tr>
    </w:tbl>
    <w:p w14:paraId="323648FB" w14:textId="77777777" w:rsidR="00BD3CBF" w:rsidRPr="00355F3B" w:rsidRDefault="00BD3CBF" w:rsidP="00BD3CBF">
      <w:pPr>
        <w:rPr>
          <w:rFonts w:ascii="Arial" w:hAnsi="Arial" w:cs="Arial"/>
          <w:color w:val="0D0D0D" w:themeColor="text1" w:themeTint="F2"/>
          <w:sz w:val="24"/>
          <w:szCs w:val="24"/>
        </w:rPr>
      </w:pPr>
    </w:p>
    <w:p w14:paraId="679A80D3" w14:textId="77777777" w:rsidR="00BD3CBF" w:rsidRPr="00355F3B" w:rsidRDefault="00BD3CBF" w:rsidP="00BD3CBF">
      <w:pPr>
        <w:rPr>
          <w:rFonts w:ascii="Arial" w:hAnsi="Arial" w:cs="Arial"/>
          <w:sz w:val="24"/>
          <w:szCs w:val="24"/>
        </w:rPr>
      </w:pPr>
    </w:p>
    <w:p w14:paraId="2D4D0EF9" w14:textId="77777777" w:rsidR="00BD3CBF" w:rsidRPr="00355F3B" w:rsidRDefault="00BD3CBF" w:rsidP="00BD3CBF">
      <w:pPr>
        <w:rPr>
          <w:rFonts w:ascii="Arial" w:hAnsi="Arial" w:cs="Arial"/>
          <w:sz w:val="24"/>
          <w:szCs w:val="24"/>
        </w:rPr>
      </w:pPr>
    </w:p>
    <w:p w14:paraId="701882E4" w14:textId="61557816" w:rsidR="00BD3CBF" w:rsidRPr="00355F3B" w:rsidRDefault="00BD3CBF" w:rsidP="00AA1DD3">
      <w:pPr>
        <w:rPr>
          <w:rFonts w:ascii="Arial" w:hAnsi="Arial" w:cs="Arial"/>
          <w:sz w:val="24"/>
          <w:szCs w:val="24"/>
        </w:rPr>
      </w:pPr>
      <w:r w:rsidRPr="00355F3B">
        <w:rPr>
          <w:rFonts w:ascii="Arial" w:hAnsi="Arial" w:cs="Arial"/>
          <w:b/>
          <w:bCs/>
          <w:sz w:val="24"/>
          <w:szCs w:val="24"/>
          <w:u w:val="single"/>
        </w:rPr>
        <w:t xml:space="preserve">Sensory and / or physical needs </w:t>
      </w:r>
    </w:p>
    <w:p w14:paraId="776250A6" w14:textId="77777777" w:rsidR="00BD3CBF" w:rsidRPr="00355F3B" w:rsidRDefault="00BD3CBF" w:rsidP="00BD3CBF">
      <w:pPr>
        <w:rPr>
          <w:rFonts w:ascii="Arial" w:hAnsi="Arial" w:cs="Arial"/>
          <w:b/>
          <w:bCs/>
          <w:sz w:val="24"/>
          <w:szCs w:val="24"/>
          <w:u w:val="single"/>
        </w:rPr>
      </w:pPr>
      <w:r w:rsidRPr="00355F3B">
        <w:rPr>
          <w:rFonts w:ascii="Arial" w:hAnsi="Arial" w:cs="Arial"/>
          <w:b/>
          <w:bCs/>
          <w:sz w:val="24"/>
          <w:szCs w:val="24"/>
          <w:u w:val="single"/>
        </w:rPr>
        <w:lastRenderedPageBreak/>
        <w:t xml:space="preserve">Physical needs </w:t>
      </w:r>
    </w:p>
    <w:tbl>
      <w:tblPr>
        <w:tblStyle w:val="TableGrid"/>
        <w:tblW w:w="9351" w:type="dxa"/>
        <w:tblLook w:val="04A0" w:firstRow="1" w:lastRow="0" w:firstColumn="1" w:lastColumn="0" w:noHBand="0" w:noVBand="1"/>
      </w:tblPr>
      <w:tblGrid>
        <w:gridCol w:w="2689"/>
        <w:gridCol w:w="6662"/>
      </w:tblGrid>
      <w:tr w:rsidR="00BD3CBF" w:rsidRPr="00355F3B" w14:paraId="1CD3875E" w14:textId="77777777" w:rsidTr="00CF44C3">
        <w:tc>
          <w:tcPr>
            <w:tcW w:w="2689" w:type="dxa"/>
            <w:shd w:val="clear" w:color="auto" w:fill="D0CECE" w:themeFill="background2" w:themeFillShade="E6"/>
          </w:tcPr>
          <w:p w14:paraId="11BCD8D5"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What we might see </w:t>
            </w:r>
          </w:p>
        </w:tc>
        <w:tc>
          <w:tcPr>
            <w:tcW w:w="6662" w:type="dxa"/>
            <w:shd w:val="clear" w:color="auto" w:fill="D0CECE" w:themeFill="background2" w:themeFillShade="E6"/>
          </w:tcPr>
          <w:p w14:paraId="14D725D8"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What we might do </w:t>
            </w:r>
          </w:p>
        </w:tc>
      </w:tr>
      <w:tr w:rsidR="00BD3CBF" w:rsidRPr="00355F3B" w14:paraId="47736E89" w14:textId="77777777" w:rsidTr="00CF44C3">
        <w:tc>
          <w:tcPr>
            <w:tcW w:w="2689" w:type="dxa"/>
          </w:tcPr>
          <w:p w14:paraId="79FCE7F4"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Weak gross motor skills </w:t>
            </w:r>
          </w:p>
          <w:p w14:paraId="765B6E6E" w14:textId="77777777" w:rsidR="00BD3CBF" w:rsidRPr="00355F3B" w:rsidRDefault="00BD3CBF" w:rsidP="00EA3D3F">
            <w:pPr>
              <w:pStyle w:val="ListParagraph"/>
              <w:numPr>
                <w:ilvl w:val="0"/>
                <w:numId w:val="35"/>
              </w:numPr>
              <w:rPr>
                <w:rFonts w:ascii="Arial" w:hAnsi="Arial" w:cs="Arial"/>
                <w:sz w:val="24"/>
                <w:szCs w:val="24"/>
              </w:rPr>
            </w:pPr>
            <w:r w:rsidRPr="00355F3B">
              <w:rPr>
                <w:rFonts w:ascii="Arial" w:hAnsi="Arial" w:cs="Arial"/>
                <w:sz w:val="24"/>
                <w:szCs w:val="24"/>
              </w:rPr>
              <w:t xml:space="preserve">Difficulty moving around the setting </w:t>
            </w:r>
          </w:p>
          <w:p w14:paraId="2CA8564B" w14:textId="77777777" w:rsidR="00BD3CBF" w:rsidRPr="00355F3B" w:rsidRDefault="00BD3CBF" w:rsidP="00EA3D3F">
            <w:pPr>
              <w:pStyle w:val="ListParagraph"/>
              <w:numPr>
                <w:ilvl w:val="0"/>
                <w:numId w:val="35"/>
              </w:numPr>
              <w:rPr>
                <w:rFonts w:ascii="Arial" w:hAnsi="Arial" w:cs="Arial"/>
                <w:sz w:val="24"/>
                <w:szCs w:val="24"/>
              </w:rPr>
            </w:pPr>
            <w:r w:rsidRPr="00355F3B">
              <w:rPr>
                <w:rFonts w:ascii="Arial" w:hAnsi="Arial" w:cs="Arial"/>
                <w:sz w:val="24"/>
                <w:szCs w:val="24"/>
              </w:rPr>
              <w:t xml:space="preserve">Difficulty transitioning between and holding different positions </w:t>
            </w:r>
          </w:p>
          <w:p w14:paraId="5103371D" w14:textId="77777777" w:rsidR="00BD3CBF" w:rsidRPr="00355F3B" w:rsidRDefault="00BD3CBF" w:rsidP="00EA3D3F">
            <w:pPr>
              <w:pStyle w:val="ListParagraph"/>
              <w:numPr>
                <w:ilvl w:val="0"/>
                <w:numId w:val="35"/>
              </w:numPr>
              <w:rPr>
                <w:rFonts w:ascii="Arial" w:hAnsi="Arial" w:cs="Arial"/>
                <w:sz w:val="24"/>
                <w:szCs w:val="24"/>
              </w:rPr>
            </w:pPr>
            <w:r w:rsidRPr="00355F3B">
              <w:rPr>
                <w:rFonts w:ascii="Arial" w:hAnsi="Arial" w:cs="Arial"/>
                <w:sz w:val="24"/>
                <w:szCs w:val="24"/>
              </w:rPr>
              <w:t xml:space="preserve">May appear weaker or seem to have difficulty coordinating their movements </w:t>
            </w:r>
          </w:p>
        </w:tc>
        <w:tc>
          <w:tcPr>
            <w:tcW w:w="6662" w:type="dxa"/>
          </w:tcPr>
          <w:p w14:paraId="03663266"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Different muscles work in different positions so vary the positions babies lie and are supported in </w:t>
            </w:r>
          </w:p>
          <w:p w14:paraId="02A824E3" w14:textId="17F9B5E5"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Promote a range of position</w:t>
            </w:r>
            <w:r w:rsidR="006006EA">
              <w:rPr>
                <w:rFonts w:ascii="Arial" w:hAnsi="Arial" w:cs="Arial"/>
                <w:sz w:val="24"/>
                <w:szCs w:val="24"/>
              </w:rPr>
              <w:t>s</w:t>
            </w:r>
            <w:r w:rsidRPr="00355F3B">
              <w:rPr>
                <w:rFonts w:ascii="Arial" w:hAnsi="Arial" w:cs="Arial"/>
                <w:sz w:val="24"/>
                <w:szCs w:val="24"/>
              </w:rPr>
              <w:t xml:space="preserve"> for play and engagement, such a</w:t>
            </w:r>
            <w:r w:rsidR="00FB169C">
              <w:rPr>
                <w:rFonts w:ascii="Arial" w:hAnsi="Arial" w:cs="Arial"/>
                <w:sz w:val="24"/>
                <w:szCs w:val="24"/>
              </w:rPr>
              <w:t>s</w:t>
            </w:r>
            <w:r w:rsidRPr="00355F3B">
              <w:rPr>
                <w:rFonts w:ascii="Arial" w:hAnsi="Arial" w:cs="Arial"/>
                <w:sz w:val="24"/>
                <w:szCs w:val="24"/>
              </w:rPr>
              <w:t xml:space="preserve"> tummy time, propping on forearms, reaching for toys, kneeling, </w:t>
            </w:r>
            <w:proofErr w:type="gramStart"/>
            <w:r w:rsidRPr="00355F3B">
              <w:rPr>
                <w:rFonts w:ascii="Arial" w:hAnsi="Arial" w:cs="Arial"/>
                <w:sz w:val="24"/>
                <w:szCs w:val="24"/>
              </w:rPr>
              <w:t>four point</w:t>
            </w:r>
            <w:proofErr w:type="gramEnd"/>
            <w:r w:rsidRPr="00355F3B">
              <w:rPr>
                <w:rFonts w:ascii="Arial" w:hAnsi="Arial" w:cs="Arial"/>
                <w:sz w:val="24"/>
                <w:szCs w:val="24"/>
              </w:rPr>
              <w:t xml:space="preserve"> kneeling, rolling, sitting with legs outstretched, sitting and reaching behind, moving fr</w:t>
            </w:r>
            <w:r w:rsidR="00EA3D3F" w:rsidRPr="00355F3B">
              <w:rPr>
                <w:rFonts w:ascii="Arial" w:hAnsi="Arial" w:cs="Arial"/>
                <w:sz w:val="24"/>
                <w:szCs w:val="24"/>
              </w:rPr>
              <w:t>o</w:t>
            </w:r>
            <w:r w:rsidRPr="00355F3B">
              <w:rPr>
                <w:rFonts w:ascii="Arial" w:hAnsi="Arial" w:cs="Arial"/>
                <w:sz w:val="24"/>
                <w:szCs w:val="24"/>
              </w:rPr>
              <w:t xml:space="preserve">m sitting on a block to standing, moving from squatting to standing, cruising to standing, standing at furniture, sitting cross legged </w:t>
            </w:r>
          </w:p>
          <w:p w14:paraId="079BC3ED"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Build in regular rest breaks </w:t>
            </w:r>
          </w:p>
          <w:p w14:paraId="7DB81C0F"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Provide experiences which provide body awareness, such as ‘Head, shoulders, knees and toes’, ‘Dingle Dangle Scarecrow’, ‘Round and round the garden’, etc </w:t>
            </w:r>
          </w:p>
          <w:p w14:paraId="1B196ECB"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Parachute games which require different ways of travelling and body positions</w:t>
            </w:r>
          </w:p>
          <w:p w14:paraId="39BC15F9"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Yoga positions, e.g. Cosmic Kids Yoga on YouTube </w:t>
            </w:r>
          </w:p>
          <w:p w14:paraId="7FA3BC15" w14:textId="3C806E43"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Ensure a range of opportunities to develop physical skills, such as obstacle courses of different heights, walking along lines, different textures for walking on the full foot barefoot (wood, sand, carpet, mud, etc), jumping activities, travelling in different ways and navigating spaces, balancing activities such as , rockers, balance boards and balance bikes</w:t>
            </w:r>
            <w:r w:rsidR="00EA3D3F" w:rsidRPr="00355F3B">
              <w:rPr>
                <w:rFonts w:ascii="Arial" w:hAnsi="Arial" w:cs="Arial"/>
                <w:sz w:val="24"/>
                <w:szCs w:val="24"/>
              </w:rPr>
              <w:t xml:space="preserve"> </w:t>
            </w:r>
          </w:p>
        </w:tc>
      </w:tr>
      <w:tr w:rsidR="00BD3CBF" w:rsidRPr="00355F3B" w14:paraId="3C930281" w14:textId="77777777" w:rsidTr="00CF44C3">
        <w:tc>
          <w:tcPr>
            <w:tcW w:w="2689" w:type="dxa"/>
          </w:tcPr>
          <w:p w14:paraId="32644FD1"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Weak fine motor skills </w:t>
            </w:r>
          </w:p>
          <w:p w14:paraId="4D56DACB" w14:textId="77777777" w:rsidR="00BD3CBF" w:rsidRPr="00355F3B" w:rsidRDefault="00BD3CBF" w:rsidP="00EA3D3F">
            <w:pPr>
              <w:pStyle w:val="ListParagraph"/>
              <w:numPr>
                <w:ilvl w:val="0"/>
                <w:numId w:val="36"/>
              </w:numPr>
              <w:rPr>
                <w:rFonts w:ascii="Arial" w:hAnsi="Arial" w:cs="Arial"/>
                <w:sz w:val="24"/>
                <w:szCs w:val="24"/>
              </w:rPr>
            </w:pPr>
            <w:r w:rsidRPr="00355F3B">
              <w:rPr>
                <w:rFonts w:ascii="Arial" w:hAnsi="Arial" w:cs="Arial"/>
                <w:sz w:val="24"/>
                <w:szCs w:val="24"/>
              </w:rPr>
              <w:t xml:space="preserve">Difficulty grasping or gripping </w:t>
            </w:r>
          </w:p>
          <w:p w14:paraId="18147DBB" w14:textId="77777777" w:rsidR="00BD3CBF" w:rsidRPr="00355F3B" w:rsidRDefault="00BD3CBF" w:rsidP="00EA3D3F">
            <w:pPr>
              <w:pStyle w:val="ListParagraph"/>
              <w:numPr>
                <w:ilvl w:val="0"/>
                <w:numId w:val="36"/>
              </w:numPr>
              <w:rPr>
                <w:rFonts w:ascii="Arial" w:hAnsi="Arial" w:cs="Arial"/>
                <w:sz w:val="24"/>
                <w:szCs w:val="24"/>
              </w:rPr>
            </w:pPr>
            <w:r w:rsidRPr="00355F3B">
              <w:rPr>
                <w:rFonts w:ascii="Arial" w:hAnsi="Arial" w:cs="Arial"/>
                <w:sz w:val="24"/>
                <w:szCs w:val="24"/>
              </w:rPr>
              <w:t xml:space="preserve">Difficulty manipulating objects and handling tools </w:t>
            </w:r>
          </w:p>
        </w:tc>
        <w:tc>
          <w:tcPr>
            <w:tcW w:w="6662" w:type="dxa"/>
          </w:tcPr>
          <w:p w14:paraId="65283C8F"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Create mark making opportunities in a range of positions, such as standing up, lying down on backs or tummies, kneeling, etc </w:t>
            </w:r>
          </w:p>
          <w:p w14:paraId="53A81AAE"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Use a variety of tools and surfaces for mark making, such as large and small brushes, feathers, paint, mud, squeezy bottles, shaving foam, etc. </w:t>
            </w:r>
          </w:p>
          <w:p w14:paraId="73147227"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Have a range of opportunities for threading, such as dowels, wooden spoons, washing line, laces</w:t>
            </w:r>
          </w:p>
          <w:p w14:paraId="726C466A"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Have a range of activities to develop squeezing, pinching, rolling and squashing materials, such as dough, baking activities, bubble wrap, pegs, tennis balls with slits to squeeze and post materials to ‘feed’ the tennis ball buddy, tweezers, tongs </w:t>
            </w:r>
          </w:p>
          <w:p w14:paraId="3ED64146"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Holding tools to play musical instrument, bang sticks on pans, etc </w:t>
            </w:r>
          </w:p>
        </w:tc>
      </w:tr>
      <w:tr w:rsidR="00BD3CBF" w:rsidRPr="00355F3B" w14:paraId="71EAB63A" w14:textId="77777777" w:rsidTr="00CF44C3">
        <w:tc>
          <w:tcPr>
            <w:tcW w:w="2689" w:type="dxa"/>
          </w:tcPr>
          <w:p w14:paraId="6ED3F42A"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Problems with unilateral and bilateral (2 handed) play and hand- eye coordination </w:t>
            </w:r>
          </w:p>
          <w:p w14:paraId="544ADF46" w14:textId="77777777" w:rsidR="00BD3CBF" w:rsidRPr="00355F3B" w:rsidRDefault="00BD3CBF" w:rsidP="00EA3D3F">
            <w:pPr>
              <w:pStyle w:val="ListParagraph"/>
              <w:numPr>
                <w:ilvl w:val="0"/>
                <w:numId w:val="37"/>
              </w:numPr>
              <w:rPr>
                <w:rFonts w:ascii="Arial" w:hAnsi="Arial" w:cs="Arial"/>
                <w:sz w:val="24"/>
                <w:szCs w:val="24"/>
              </w:rPr>
            </w:pPr>
            <w:r w:rsidRPr="00355F3B">
              <w:rPr>
                <w:rFonts w:ascii="Arial" w:hAnsi="Arial" w:cs="Arial"/>
                <w:sz w:val="24"/>
                <w:szCs w:val="24"/>
              </w:rPr>
              <w:t xml:space="preserve">Difficulty drawing, mark making, cutting, dressing, feeding, threading, </w:t>
            </w:r>
            <w:r w:rsidRPr="00355F3B">
              <w:rPr>
                <w:rFonts w:ascii="Arial" w:hAnsi="Arial" w:cs="Arial"/>
                <w:sz w:val="24"/>
                <w:szCs w:val="24"/>
              </w:rPr>
              <w:lastRenderedPageBreak/>
              <w:t xml:space="preserve">banging blocks or construction activities, etc </w:t>
            </w:r>
          </w:p>
          <w:p w14:paraId="57646F8C" w14:textId="3C31E96B" w:rsidR="00BD3CBF" w:rsidRPr="00355F3B" w:rsidRDefault="00BD3CBF" w:rsidP="00EA3D3F">
            <w:pPr>
              <w:pStyle w:val="ListParagraph"/>
              <w:numPr>
                <w:ilvl w:val="0"/>
                <w:numId w:val="37"/>
              </w:numPr>
              <w:rPr>
                <w:rFonts w:ascii="Arial" w:hAnsi="Arial" w:cs="Arial"/>
                <w:sz w:val="24"/>
                <w:szCs w:val="24"/>
              </w:rPr>
            </w:pPr>
            <w:r w:rsidRPr="00355F3B">
              <w:rPr>
                <w:rFonts w:ascii="Arial" w:hAnsi="Arial" w:cs="Arial"/>
                <w:sz w:val="24"/>
                <w:szCs w:val="24"/>
              </w:rPr>
              <w:t>Difficulties crawling, walking, climbing stair, riding a scooter or trike, etc</w:t>
            </w:r>
            <w:r w:rsidR="00EA3D3F" w:rsidRPr="00355F3B">
              <w:rPr>
                <w:rFonts w:ascii="Arial" w:hAnsi="Arial" w:cs="Arial"/>
                <w:sz w:val="24"/>
                <w:szCs w:val="24"/>
              </w:rPr>
              <w:t xml:space="preserve"> </w:t>
            </w:r>
          </w:p>
        </w:tc>
        <w:tc>
          <w:tcPr>
            <w:tcW w:w="6662" w:type="dxa"/>
          </w:tcPr>
          <w:p w14:paraId="43183603"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lastRenderedPageBreak/>
              <w:t xml:space="preserve">Explore musical instruments by drumming using two hands, alternate hands, using shakers in one hand / both hands / use alternately </w:t>
            </w:r>
          </w:p>
          <w:p w14:paraId="12DCD700"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Have a range of activities to develop mark making and manipulating material by squeezing, pinching, rolling and squashing materials, such as dough, baking activities, bubble wrap, pegs, tennis balls with slits to squeeze and post materials to ‘feed’ the tennis ball buddy, tweezers, tongs </w:t>
            </w:r>
          </w:p>
          <w:p w14:paraId="3D30E089"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lastRenderedPageBreak/>
              <w:t xml:space="preserve">Provide a range of threading and construction activities to encourage using both hands </w:t>
            </w:r>
          </w:p>
          <w:p w14:paraId="1722B0D4"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Activities using sand and water to encourage digging, filling and pouring to develop bilateral strength and coordination</w:t>
            </w:r>
          </w:p>
          <w:p w14:paraId="28E66C50"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 Activities to develop rolling and throwing, such as a bean bag into a hoop, rolling a ball at skittles, etc </w:t>
            </w:r>
          </w:p>
          <w:p w14:paraId="2AD614DA"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Scooping and spooning – spooning materials into a container held in the other hand </w:t>
            </w:r>
          </w:p>
        </w:tc>
      </w:tr>
      <w:tr w:rsidR="00BD3CBF" w:rsidRPr="00355F3B" w14:paraId="2BA54E7E" w14:textId="77777777" w:rsidTr="00CF44C3">
        <w:tc>
          <w:tcPr>
            <w:tcW w:w="2689" w:type="dxa"/>
          </w:tcPr>
          <w:p w14:paraId="545DB067" w14:textId="77777777" w:rsidR="00BD3CBF" w:rsidRPr="00355F3B" w:rsidRDefault="00BD3CBF" w:rsidP="008C381F">
            <w:pPr>
              <w:rPr>
                <w:rFonts w:ascii="Arial" w:hAnsi="Arial" w:cs="Arial"/>
                <w:sz w:val="24"/>
                <w:szCs w:val="24"/>
              </w:rPr>
            </w:pPr>
            <w:r w:rsidRPr="00355F3B">
              <w:rPr>
                <w:rFonts w:ascii="Arial" w:hAnsi="Arial" w:cs="Arial"/>
                <w:sz w:val="24"/>
                <w:szCs w:val="24"/>
              </w:rPr>
              <w:lastRenderedPageBreak/>
              <w:t>Difficulty in crossing the midline (the ‘line’ from the top of the head down to the feet)</w:t>
            </w:r>
          </w:p>
          <w:p w14:paraId="29453776" w14:textId="77777777" w:rsidR="00BD3CBF" w:rsidRPr="00355F3B" w:rsidRDefault="00BD3CBF" w:rsidP="00EA3D3F">
            <w:pPr>
              <w:pStyle w:val="ListParagraph"/>
              <w:numPr>
                <w:ilvl w:val="0"/>
                <w:numId w:val="38"/>
              </w:numPr>
              <w:rPr>
                <w:rFonts w:ascii="Arial" w:hAnsi="Arial" w:cs="Arial"/>
                <w:sz w:val="24"/>
                <w:szCs w:val="24"/>
              </w:rPr>
            </w:pPr>
            <w:r w:rsidRPr="00355F3B">
              <w:rPr>
                <w:rFonts w:ascii="Arial" w:hAnsi="Arial" w:cs="Arial"/>
                <w:sz w:val="24"/>
                <w:szCs w:val="24"/>
              </w:rPr>
              <w:t>Difficulty with sitting cross legged, scratching the opposite elbow, intersecting lines to draw a cross</w:t>
            </w:r>
          </w:p>
          <w:p w14:paraId="5F6D6DC0" w14:textId="77777777" w:rsidR="00BD3CBF" w:rsidRPr="00355F3B" w:rsidRDefault="00BD3CBF" w:rsidP="00EA3D3F">
            <w:pPr>
              <w:pStyle w:val="ListParagraph"/>
              <w:numPr>
                <w:ilvl w:val="0"/>
                <w:numId w:val="38"/>
              </w:numPr>
              <w:rPr>
                <w:rFonts w:ascii="Arial" w:hAnsi="Arial" w:cs="Arial"/>
                <w:sz w:val="24"/>
                <w:szCs w:val="24"/>
              </w:rPr>
            </w:pPr>
            <w:r w:rsidRPr="00355F3B">
              <w:rPr>
                <w:rFonts w:ascii="Arial" w:hAnsi="Arial" w:cs="Arial"/>
                <w:sz w:val="24"/>
                <w:szCs w:val="24"/>
              </w:rPr>
              <w:t xml:space="preserve">Difficulties crawling, walking, climbing stairs, riding a scooter or trike, etc </w:t>
            </w:r>
          </w:p>
        </w:tc>
        <w:tc>
          <w:tcPr>
            <w:tcW w:w="6662" w:type="dxa"/>
          </w:tcPr>
          <w:p w14:paraId="04184E52"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Using scarves, mark making equipment, etc to make whole arm and shoulder movements in a variety of directions </w:t>
            </w:r>
          </w:p>
          <w:p w14:paraId="33816506"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Providing objects that pull apart or bang together, such as Duplo or stickle bricks, click together resources, banging bricks together, etc </w:t>
            </w:r>
          </w:p>
          <w:p w14:paraId="060D6ABB"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Clapping and action games and songs, such as ‘Pat-a-cake’ and ‘Two Little Dickie Birds’, clapping to pop bubbles, etc </w:t>
            </w:r>
          </w:p>
          <w:p w14:paraId="4BC4295A"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Games to catch light objects such as balloons, feathers, soft balls and scarves </w:t>
            </w:r>
          </w:p>
          <w:p w14:paraId="3F733BFC"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Activities which require using two hands, such as musical instruments which need two hands, e.g. drums, triangles, cymbals, and snipping or cutting with scissors, holding the paper in the other hand</w:t>
            </w:r>
          </w:p>
          <w:p w14:paraId="42D107AA"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Threading and lacing activities</w:t>
            </w:r>
          </w:p>
          <w:p w14:paraId="681FEBC8"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Passing a bean bag or balloon from one hand to the other, including around the body </w:t>
            </w:r>
          </w:p>
        </w:tc>
      </w:tr>
      <w:tr w:rsidR="00BD3CBF" w:rsidRPr="00355F3B" w14:paraId="33E6D134" w14:textId="77777777" w:rsidTr="00CF44C3">
        <w:tc>
          <w:tcPr>
            <w:tcW w:w="2689" w:type="dxa"/>
          </w:tcPr>
          <w:p w14:paraId="7FC114C2"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Poor body awareness </w:t>
            </w:r>
          </w:p>
          <w:p w14:paraId="2D464047" w14:textId="77777777" w:rsidR="00BD3CBF" w:rsidRPr="00355F3B" w:rsidRDefault="00BD3CBF" w:rsidP="00EA3D3F">
            <w:pPr>
              <w:pStyle w:val="ListParagraph"/>
              <w:numPr>
                <w:ilvl w:val="0"/>
                <w:numId w:val="39"/>
              </w:numPr>
              <w:rPr>
                <w:rFonts w:ascii="Arial" w:hAnsi="Arial" w:cs="Arial"/>
                <w:sz w:val="24"/>
                <w:szCs w:val="24"/>
              </w:rPr>
            </w:pPr>
            <w:r w:rsidRPr="00355F3B">
              <w:rPr>
                <w:rFonts w:ascii="Arial" w:hAnsi="Arial" w:cs="Arial"/>
                <w:sz w:val="24"/>
                <w:szCs w:val="24"/>
              </w:rPr>
              <w:t xml:space="preserve">Difficulty knowing where your body is in space without using your vision, e.g. how high to lift your leg when climbing stairs </w:t>
            </w:r>
          </w:p>
          <w:p w14:paraId="7B1CA98C" w14:textId="77777777" w:rsidR="00BD3CBF" w:rsidRPr="00355F3B" w:rsidRDefault="00BD3CBF" w:rsidP="00EA3D3F">
            <w:pPr>
              <w:pStyle w:val="ListParagraph"/>
              <w:numPr>
                <w:ilvl w:val="0"/>
                <w:numId w:val="39"/>
              </w:numPr>
              <w:rPr>
                <w:rFonts w:ascii="Arial" w:hAnsi="Arial" w:cs="Arial"/>
                <w:sz w:val="24"/>
                <w:szCs w:val="24"/>
              </w:rPr>
            </w:pPr>
            <w:r w:rsidRPr="00355F3B">
              <w:rPr>
                <w:rFonts w:ascii="Arial" w:hAnsi="Arial" w:cs="Arial"/>
                <w:sz w:val="24"/>
                <w:szCs w:val="24"/>
              </w:rPr>
              <w:t>May appear clumsy, be cautious when moving, fearful with their feet of the ground, seek deep pressure or be rough with their peers / toys</w:t>
            </w:r>
          </w:p>
        </w:tc>
        <w:tc>
          <w:tcPr>
            <w:tcW w:w="6662" w:type="dxa"/>
          </w:tcPr>
          <w:p w14:paraId="15A16430"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Use of action songs and games to gain body awareness, such as ‘Head, shoulders, knees and toes’ and ‘Simon </w:t>
            </w:r>
            <w:proofErr w:type="spellStart"/>
            <w:r w:rsidRPr="00355F3B">
              <w:rPr>
                <w:rFonts w:ascii="Arial" w:hAnsi="Arial" w:cs="Arial"/>
                <w:sz w:val="24"/>
                <w:szCs w:val="24"/>
              </w:rPr>
              <w:t>says’</w:t>
            </w:r>
            <w:proofErr w:type="spellEnd"/>
          </w:p>
          <w:p w14:paraId="6B8D3085"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Playground equipment to practise climbing and balancing, such as slides, climbing frames, trampolines, swings, balance boards, etc </w:t>
            </w:r>
          </w:p>
          <w:p w14:paraId="228B492B"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Yoga, such as Cosmic Kids on YouTube </w:t>
            </w:r>
          </w:p>
          <w:p w14:paraId="5482AAFF"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Pushing and pulling activities </w:t>
            </w:r>
          </w:p>
        </w:tc>
      </w:tr>
      <w:tr w:rsidR="00BD3CBF" w:rsidRPr="00355F3B" w14:paraId="2D61F389" w14:textId="77777777" w:rsidTr="00CF44C3">
        <w:tc>
          <w:tcPr>
            <w:tcW w:w="2689" w:type="dxa"/>
          </w:tcPr>
          <w:p w14:paraId="38F48631"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Difficulties with managing their </w:t>
            </w:r>
            <w:proofErr w:type="gramStart"/>
            <w:r w:rsidRPr="00355F3B">
              <w:rPr>
                <w:rFonts w:ascii="Arial" w:hAnsi="Arial" w:cs="Arial"/>
                <w:sz w:val="24"/>
                <w:szCs w:val="24"/>
              </w:rPr>
              <w:t>age appropriate</w:t>
            </w:r>
            <w:proofErr w:type="gramEnd"/>
            <w:r w:rsidRPr="00355F3B">
              <w:rPr>
                <w:rFonts w:ascii="Arial" w:hAnsi="Arial" w:cs="Arial"/>
                <w:sz w:val="24"/>
                <w:szCs w:val="24"/>
              </w:rPr>
              <w:t xml:space="preserve"> self-care needs </w:t>
            </w:r>
          </w:p>
        </w:tc>
        <w:tc>
          <w:tcPr>
            <w:tcW w:w="6662" w:type="dxa"/>
          </w:tcPr>
          <w:p w14:paraId="17CCD886" w14:textId="77777777" w:rsidR="00BD3CBF" w:rsidRPr="00355F3B" w:rsidRDefault="00BD3CBF" w:rsidP="00EA3D3F">
            <w:pPr>
              <w:pStyle w:val="ListParagraph"/>
              <w:numPr>
                <w:ilvl w:val="0"/>
                <w:numId w:val="18"/>
              </w:numPr>
              <w:rPr>
                <w:rFonts w:ascii="Arial" w:hAnsi="Arial" w:cs="Arial"/>
                <w:sz w:val="24"/>
                <w:szCs w:val="24"/>
              </w:rPr>
            </w:pPr>
            <w:r w:rsidRPr="00355F3B">
              <w:rPr>
                <w:rFonts w:ascii="Arial" w:hAnsi="Arial" w:cs="Arial"/>
                <w:sz w:val="24"/>
                <w:szCs w:val="24"/>
              </w:rPr>
              <w:t xml:space="preserve">Break down tasks and identify the sequence of actions and skills required to complete them </w:t>
            </w:r>
          </w:p>
          <w:p w14:paraId="289B548A" w14:textId="77777777" w:rsidR="00BD3CBF" w:rsidRPr="00355F3B" w:rsidRDefault="00BD3CBF" w:rsidP="00EA3D3F">
            <w:pPr>
              <w:pStyle w:val="ListParagraph"/>
              <w:numPr>
                <w:ilvl w:val="0"/>
                <w:numId w:val="18"/>
              </w:numPr>
              <w:rPr>
                <w:rFonts w:ascii="Arial" w:hAnsi="Arial" w:cs="Arial"/>
                <w:sz w:val="24"/>
                <w:szCs w:val="24"/>
              </w:rPr>
            </w:pPr>
            <w:r w:rsidRPr="00355F3B">
              <w:rPr>
                <w:rFonts w:ascii="Arial" w:hAnsi="Arial" w:cs="Arial"/>
                <w:sz w:val="24"/>
                <w:szCs w:val="24"/>
              </w:rPr>
              <w:t xml:space="preserve">Backward chaining – break the task down into chunks, the child completes the last part to gain success, then works backwards to complete the task </w:t>
            </w:r>
            <w:hyperlink r:id="rId27" w:history="1">
              <w:r w:rsidRPr="00355F3B">
                <w:rPr>
                  <w:rStyle w:val="Hyperlink"/>
                  <w:rFonts w:ascii="Arial" w:hAnsi="Arial" w:cs="Arial"/>
                  <w:sz w:val="24"/>
                  <w:szCs w:val="24"/>
                </w:rPr>
                <w:t>Backward Chaining Information Sheet (nhsggc.org.uk)</w:t>
              </w:r>
            </w:hyperlink>
          </w:p>
          <w:p w14:paraId="6A06ED06" w14:textId="77777777" w:rsidR="00BD3CBF" w:rsidRPr="00355F3B" w:rsidRDefault="00BD3CBF" w:rsidP="00EA3D3F">
            <w:pPr>
              <w:pStyle w:val="ListParagraph"/>
              <w:numPr>
                <w:ilvl w:val="0"/>
                <w:numId w:val="18"/>
              </w:numPr>
              <w:rPr>
                <w:rFonts w:ascii="Arial" w:hAnsi="Arial" w:cs="Arial"/>
                <w:sz w:val="24"/>
                <w:szCs w:val="24"/>
              </w:rPr>
            </w:pPr>
            <w:r w:rsidRPr="00355F3B">
              <w:rPr>
                <w:rFonts w:ascii="Arial" w:hAnsi="Arial" w:cs="Arial"/>
                <w:sz w:val="24"/>
                <w:szCs w:val="24"/>
              </w:rPr>
              <w:t xml:space="preserve">Use visual sequences, rhymes or songs to prompt and guide the child through the sequence </w:t>
            </w:r>
          </w:p>
          <w:p w14:paraId="26BFF68B" w14:textId="77777777" w:rsidR="00BD3CBF" w:rsidRPr="00355F3B" w:rsidRDefault="00BD3CBF" w:rsidP="00EA3D3F">
            <w:pPr>
              <w:pStyle w:val="ListParagraph"/>
              <w:numPr>
                <w:ilvl w:val="0"/>
                <w:numId w:val="18"/>
              </w:numPr>
              <w:rPr>
                <w:rFonts w:ascii="Arial" w:hAnsi="Arial" w:cs="Arial"/>
                <w:sz w:val="24"/>
                <w:szCs w:val="24"/>
              </w:rPr>
            </w:pPr>
            <w:r w:rsidRPr="00355F3B">
              <w:rPr>
                <w:rFonts w:ascii="Arial" w:hAnsi="Arial" w:cs="Arial"/>
                <w:sz w:val="24"/>
                <w:szCs w:val="24"/>
              </w:rPr>
              <w:t xml:space="preserve">Create opportunities to regularly revisit and practise these skills </w:t>
            </w:r>
          </w:p>
        </w:tc>
      </w:tr>
    </w:tbl>
    <w:p w14:paraId="21C89BB9" w14:textId="77777777" w:rsidR="00BD3CBF" w:rsidRPr="00355F3B" w:rsidRDefault="00BD3CBF" w:rsidP="00BD3CBF">
      <w:pPr>
        <w:rPr>
          <w:rFonts w:ascii="Arial" w:hAnsi="Arial" w:cs="Arial"/>
          <w:sz w:val="24"/>
          <w:szCs w:val="24"/>
        </w:rPr>
      </w:pPr>
    </w:p>
    <w:p w14:paraId="4DBA966D" w14:textId="77777777" w:rsidR="005331E8" w:rsidRDefault="005331E8" w:rsidP="00BD3CBF">
      <w:pPr>
        <w:rPr>
          <w:rFonts w:ascii="Arial" w:hAnsi="Arial" w:cs="Arial"/>
          <w:b/>
          <w:bCs/>
          <w:sz w:val="24"/>
          <w:szCs w:val="24"/>
          <w:u w:val="single"/>
        </w:rPr>
      </w:pPr>
    </w:p>
    <w:p w14:paraId="280AD097" w14:textId="4059BD29" w:rsidR="00BD3CBF" w:rsidRPr="00355F3B" w:rsidRDefault="00BD3CBF" w:rsidP="00BD3CBF">
      <w:pPr>
        <w:rPr>
          <w:rFonts w:ascii="Arial" w:hAnsi="Arial" w:cs="Arial"/>
          <w:b/>
          <w:bCs/>
          <w:sz w:val="24"/>
          <w:szCs w:val="24"/>
          <w:u w:val="single"/>
        </w:rPr>
      </w:pPr>
      <w:r w:rsidRPr="00355F3B">
        <w:rPr>
          <w:rFonts w:ascii="Arial" w:hAnsi="Arial" w:cs="Arial"/>
          <w:b/>
          <w:bCs/>
          <w:sz w:val="24"/>
          <w:szCs w:val="24"/>
          <w:u w:val="single"/>
        </w:rPr>
        <w:t xml:space="preserve">Sensory needs </w:t>
      </w:r>
    </w:p>
    <w:tbl>
      <w:tblPr>
        <w:tblStyle w:val="TableGrid"/>
        <w:tblW w:w="9351" w:type="dxa"/>
        <w:tblLook w:val="04A0" w:firstRow="1" w:lastRow="0" w:firstColumn="1" w:lastColumn="0" w:noHBand="0" w:noVBand="1"/>
      </w:tblPr>
      <w:tblGrid>
        <w:gridCol w:w="2689"/>
        <w:gridCol w:w="6662"/>
      </w:tblGrid>
      <w:tr w:rsidR="00BD3CBF" w:rsidRPr="00355F3B" w14:paraId="7E6C0696" w14:textId="77777777" w:rsidTr="00CF44C3">
        <w:tc>
          <w:tcPr>
            <w:tcW w:w="2689" w:type="dxa"/>
            <w:shd w:val="clear" w:color="auto" w:fill="ACB9CA" w:themeFill="text2" w:themeFillTint="66"/>
          </w:tcPr>
          <w:p w14:paraId="41F0F62A"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What we might see </w:t>
            </w:r>
          </w:p>
        </w:tc>
        <w:tc>
          <w:tcPr>
            <w:tcW w:w="6662" w:type="dxa"/>
            <w:shd w:val="clear" w:color="auto" w:fill="ACB9CA" w:themeFill="text2" w:themeFillTint="66"/>
          </w:tcPr>
          <w:p w14:paraId="542083C5"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What we might do </w:t>
            </w:r>
          </w:p>
        </w:tc>
      </w:tr>
      <w:tr w:rsidR="00BD3CBF" w:rsidRPr="00355F3B" w14:paraId="2FD4877C" w14:textId="77777777" w:rsidTr="00CF44C3">
        <w:tc>
          <w:tcPr>
            <w:tcW w:w="2689" w:type="dxa"/>
          </w:tcPr>
          <w:p w14:paraId="1145A986" w14:textId="77777777" w:rsidR="00BD3CBF" w:rsidRPr="00355F3B" w:rsidRDefault="00BD3CBF" w:rsidP="008C381F">
            <w:pPr>
              <w:rPr>
                <w:rFonts w:ascii="Arial" w:hAnsi="Arial" w:cs="Arial"/>
                <w:sz w:val="24"/>
                <w:szCs w:val="24"/>
              </w:rPr>
            </w:pPr>
            <w:r w:rsidRPr="00355F3B">
              <w:rPr>
                <w:rFonts w:ascii="Arial" w:hAnsi="Arial" w:cs="Arial"/>
                <w:sz w:val="24"/>
                <w:szCs w:val="24"/>
              </w:rPr>
              <w:t>Sensitivity to sensory stimuli</w:t>
            </w:r>
          </w:p>
        </w:tc>
        <w:tc>
          <w:tcPr>
            <w:tcW w:w="6662" w:type="dxa"/>
          </w:tcPr>
          <w:p w14:paraId="38852510"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 xml:space="preserve">Consideration to the environment e.g. noise, room temperature, visual stimuli, proximity </w:t>
            </w:r>
          </w:p>
          <w:p w14:paraId="66EBB72B"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Flexible approach to transitions, e.g. between rooms and indoors to outdoors</w:t>
            </w:r>
          </w:p>
          <w:p w14:paraId="7BDEDD16" w14:textId="77777777" w:rsidR="00BD3CBF" w:rsidRPr="00355F3B" w:rsidRDefault="00BD3CBF" w:rsidP="00EA3D3F">
            <w:pPr>
              <w:pStyle w:val="ListParagraph"/>
              <w:numPr>
                <w:ilvl w:val="0"/>
                <w:numId w:val="15"/>
              </w:numPr>
              <w:rPr>
                <w:rFonts w:ascii="Arial" w:hAnsi="Arial" w:cs="Arial"/>
                <w:sz w:val="24"/>
                <w:szCs w:val="24"/>
              </w:rPr>
            </w:pPr>
            <w:r w:rsidRPr="00355F3B">
              <w:rPr>
                <w:rFonts w:ascii="Arial" w:hAnsi="Arial" w:cs="Arial"/>
                <w:sz w:val="24"/>
                <w:szCs w:val="24"/>
              </w:rPr>
              <w:t>Safe space for the child to go to</w:t>
            </w:r>
          </w:p>
        </w:tc>
      </w:tr>
      <w:tr w:rsidR="00BD3CBF" w:rsidRPr="00355F3B" w14:paraId="672F45FD" w14:textId="77777777" w:rsidTr="00CF44C3">
        <w:tc>
          <w:tcPr>
            <w:tcW w:w="2689" w:type="dxa"/>
          </w:tcPr>
          <w:p w14:paraId="075E6882" w14:textId="77777777" w:rsidR="00BD3CBF" w:rsidRPr="00355F3B" w:rsidRDefault="00BD3CBF" w:rsidP="008C381F">
            <w:pPr>
              <w:rPr>
                <w:rFonts w:ascii="Arial" w:hAnsi="Arial" w:cs="Arial"/>
                <w:sz w:val="24"/>
                <w:szCs w:val="24"/>
              </w:rPr>
            </w:pPr>
            <w:r w:rsidRPr="00355F3B">
              <w:rPr>
                <w:rFonts w:ascii="Arial" w:hAnsi="Arial" w:cs="Arial"/>
                <w:sz w:val="24"/>
                <w:szCs w:val="24"/>
              </w:rPr>
              <w:t>Physical sensitivity including hyper and hypo responses and possible Sensory Processing Disorder (SPD)</w:t>
            </w:r>
          </w:p>
        </w:tc>
        <w:tc>
          <w:tcPr>
            <w:tcW w:w="6662" w:type="dxa"/>
          </w:tcPr>
          <w:p w14:paraId="4BDBE924" w14:textId="77777777" w:rsidR="00BD3CBF" w:rsidRPr="00355F3B" w:rsidRDefault="00BD3CBF" w:rsidP="00EA3D3F">
            <w:pPr>
              <w:pStyle w:val="ListParagraph"/>
              <w:numPr>
                <w:ilvl w:val="0"/>
                <w:numId w:val="18"/>
              </w:numPr>
              <w:rPr>
                <w:rFonts w:ascii="Arial" w:hAnsi="Arial" w:cs="Arial"/>
                <w:sz w:val="24"/>
                <w:szCs w:val="24"/>
              </w:rPr>
            </w:pPr>
            <w:r w:rsidRPr="00355F3B">
              <w:rPr>
                <w:rFonts w:ascii="Arial" w:hAnsi="Arial" w:cs="Arial"/>
                <w:sz w:val="24"/>
                <w:szCs w:val="24"/>
              </w:rPr>
              <w:t>Staff to work together with other professionals to share strategies and advice to support the child’s sensory diet</w:t>
            </w:r>
          </w:p>
          <w:p w14:paraId="4E8BE078" w14:textId="77777777" w:rsidR="00BD3CBF" w:rsidRPr="00355F3B" w:rsidRDefault="00BD3CBF" w:rsidP="00EA3D3F">
            <w:pPr>
              <w:pStyle w:val="ListParagraph"/>
              <w:numPr>
                <w:ilvl w:val="0"/>
                <w:numId w:val="18"/>
              </w:numPr>
              <w:rPr>
                <w:rFonts w:ascii="Arial" w:hAnsi="Arial" w:cs="Arial"/>
                <w:sz w:val="24"/>
                <w:szCs w:val="24"/>
              </w:rPr>
            </w:pPr>
            <w:r w:rsidRPr="00355F3B">
              <w:rPr>
                <w:rFonts w:ascii="Arial" w:hAnsi="Arial" w:cs="Arial"/>
                <w:sz w:val="24"/>
                <w:szCs w:val="24"/>
              </w:rPr>
              <w:t xml:space="preserve">Staff training through CPD, including Sensory Processing training </w:t>
            </w:r>
          </w:p>
        </w:tc>
      </w:tr>
      <w:tr w:rsidR="00BD3CBF" w:rsidRPr="00355F3B" w14:paraId="6D1C071A" w14:textId="77777777" w:rsidTr="00CF44C3">
        <w:tc>
          <w:tcPr>
            <w:tcW w:w="2689" w:type="dxa"/>
          </w:tcPr>
          <w:p w14:paraId="1B9CF86B"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Sensory processing difficulties </w:t>
            </w:r>
          </w:p>
          <w:p w14:paraId="6FF2DDDC" w14:textId="77777777" w:rsidR="00BD3CBF" w:rsidRPr="00355F3B" w:rsidRDefault="00BD3CBF" w:rsidP="00EA3D3F">
            <w:pPr>
              <w:pStyle w:val="ListParagraph"/>
              <w:numPr>
                <w:ilvl w:val="0"/>
                <w:numId w:val="40"/>
              </w:numPr>
              <w:rPr>
                <w:rFonts w:ascii="Arial" w:hAnsi="Arial" w:cs="Arial"/>
                <w:sz w:val="24"/>
                <w:szCs w:val="24"/>
              </w:rPr>
            </w:pPr>
            <w:r w:rsidRPr="00355F3B">
              <w:rPr>
                <w:rFonts w:ascii="Arial" w:hAnsi="Arial" w:cs="Arial"/>
                <w:sz w:val="24"/>
                <w:szCs w:val="24"/>
              </w:rPr>
              <w:t xml:space="preserve">Constantly moving, impulsiveness or restless </w:t>
            </w:r>
          </w:p>
          <w:p w14:paraId="53363B94" w14:textId="77777777" w:rsidR="00BD3CBF" w:rsidRPr="00355F3B" w:rsidRDefault="00BD3CBF" w:rsidP="00EA3D3F">
            <w:pPr>
              <w:pStyle w:val="ListParagraph"/>
              <w:numPr>
                <w:ilvl w:val="0"/>
                <w:numId w:val="40"/>
              </w:numPr>
              <w:rPr>
                <w:rFonts w:ascii="Arial" w:hAnsi="Arial" w:cs="Arial"/>
                <w:sz w:val="24"/>
                <w:szCs w:val="24"/>
              </w:rPr>
            </w:pPr>
            <w:r w:rsidRPr="00355F3B">
              <w:rPr>
                <w:rFonts w:ascii="Arial" w:hAnsi="Arial" w:cs="Arial"/>
                <w:sz w:val="24"/>
                <w:szCs w:val="24"/>
              </w:rPr>
              <w:t xml:space="preserve">May be sedentary, easily upset or emotional outbursts </w:t>
            </w:r>
          </w:p>
          <w:p w14:paraId="629883F1" w14:textId="77777777" w:rsidR="00BD3CBF" w:rsidRPr="00355F3B" w:rsidRDefault="00BD3CBF" w:rsidP="00EA3D3F">
            <w:pPr>
              <w:pStyle w:val="ListParagraph"/>
              <w:numPr>
                <w:ilvl w:val="0"/>
                <w:numId w:val="40"/>
              </w:numPr>
              <w:rPr>
                <w:rFonts w:ascii="Arial" w:hAnsi="Arial" w:cs="Arial"/>
                <w:sz w:val="24"/>
                <w:szCs w:val="24"/>
              </w:rPr>
            </w:pPr>
            <w:r w:rsidRPr="00355F3B">
              <w:rPr>
                <w:rFonts w:ascii="Arial" w:hAnsi="Arial" w:cs="Arial"/>
                <w:sz w:val="24"/>
                <w:szCs w:val="24"/>
              </w:rPr>
              <w:t xml:space="preserve">May be sensitive to noise, touch, movement, smell, taste, or busy environments </w:t>
            </w:r>
          </w:p>
        </w:tc>
        <w:tc>
          <w:tcPr>
            <w:tcW w:w="6662" w:type="dxa"/>
          </w:tcPr>
          <w:p w14:paraId="100A92F7" w14:textId="77777777" w:rsidR="00BD3CBF" w:rsidRPr="00355F3B" w:rsidRDefault="00BD3CBF" w:rsidP="00EA3D3F">
            <w:pPr>
              <w:pStyle w:val="ListParagraph"/>
              <w:numPr>
                <w:ilvl w:val="0"/>
                <w:numId w:val="40"/>
              </w:numPr>
              <w:rPr>
                <w:rFonts w:ascii="Arial" w:hAnsi="Arial" w:cs="Arial"/>
                <w:sz w:val="24"/>
                <w:szCs w:val="24"/>
              </w:rPr>
            </w:pPr>
            <w:r w:rsidRPr="00355F3B">
              <w:rPr>
                <w:rFonts w:ascii="Arial" w:hAnsi="Arial" w:cs="Arial"/>
                <w:sz w:val="24"/>
                <w:szCs w:val="24"/>
              </w:rPr>
              <w:t xml:space="preserve">Movement – have regular movement breaks where the child can move their whole body, wobble cushions to allow for a sense of movement while the child is sitting, a box of fiddle toys to manipulate, squash and squeeze </w:t>
            </w:r>
          </w:p>
          <w:p w14:paraId="00B4BC1E" w14:textId="77777777" w:rsidR="00BD3CBF" w:rsidRPr="00355F3B" w:rsidRDefault="00BD3CBF" w:rsidP="00EA3D3F">
            <w:pPr>
              <w:pStyle w:val="ListParagraph"/>
              <w:numPr>
                <w:ilvl w:val="0"/>
                <w:numId w:val="40"/>
              </w:numPr>
              <w:rPr>
                <w:rFonts w:ascii="Arial" w:hAnsi="Arial" w:cs="Arial"/>
                <w:sz w:val="24"/>
                <w:szCs w:val="24"/>
              </w:rPr>
            </w:pPr>
            <w:r w:rsidRPr="00355F3B">
              <w:rPr>
                <w:rFonts w:ascii="Arial" w:hAnsi="Arial" w:cs="Arial"/>
                <w:sz w:val="24"/>
                <w:szCs w:val="24"/>
              </w:rPr>
              <w:t xml:space="preserve">Heavy work / proprioceptive activities – pushing and pulling, for example pushing equipment outside, digging or sweeping up, carrying and moving heavier items, such as outdoor resources. Having a tight space filled with cushions that the child can squeeze into or stretchy Lycra to pull and twist can also be calming </w:t>
            </w:r>
          </w:p>
          <w:p w14:paraId="30A168B9" w14:textId="37E033E0" w:rsidR="00BD3CBF" w:rsidRPr="00355F3B" w:rsidRDefault="00BD3CBF" w:rsidP="00EA3D3F">
            <w:pPr>
              <w:pStyle w:val="ListParagraph"/>
              <w:numPr>
                <w:ilvl w:val="0"/>
                <w:numId w:val="40"/>
              </w:numPr>
              <w:rPr>
                <w:rFonts w:ascii="Arial" w:hAnsi="Arial" w:cs="Arial"/>
                <w:sz w:val="24"/>
                <w:szCs w:val="24"/>
              </w:rPr>
            </w:pPr>
            <w:r w:rsidRPr="00355F3B">
              <w:rPr>
                <w:rFonts w:ascii="Arial" w:hAnsi="Arial" w:cs="Arial"/>
                <w:sz w:val="24"/>
                <w:szCs w:val="24"/>
              </w:rPr>
              <w:t>Tactile / touch – have a range of multi-sensory</w:t>
            </w:r>
            <w:r w:rsidR="00FB169C">
              <w:rPr>
                <w:rFonts w:ascii="Arial" w:hAnsi="Arial" w:cs="Arial"/>
                <w:sz w:val="24"/>
                <w:szCs w:val="24"/>
              </w:rPr>
              <w:t xml:space="preserve"> resources</w:t>
            </w:r>
            <w:r w:rsidRPr="00355F3B">
              <w:rPr>
                <w:rFonts w:ascii="Arial" w:hAnsi="Arial" w:cs="Arial"/>
                <w:sz w:val="24"/>
                <w:szCs w:val="24"/>
              </w:rPr>
              <w:t xml:space="preserve">, such as sensory baskets </w:t>
            </w:r>
            <w:proofErr w:type="gramStart"/>
            <w:r w:rsidRPr="00355F3B">
              <w:rPr>
                <w:rFonts w:ascii="Arial" w:hAnsi="Arial" w:cs="Arial"/>
                <w:sz w:val="24"/>
                <w:szCs w:val="24"/>
              </w:rPr>
              <w:t>and also</w:t>
            </w:r>
            <w:proofErr w:type="gramEnd"/>
            <w:r w:rsidRPr="00355F3B">
              <w:rPr>
                <w:rFonts w:ascii="Arial" w:hAnsi="Arial" w:cs="Arial"/>
                <w:sz w:val="24"/>
                <w:szCs w:val="24"/>
              </w:rPr>
              <w:t xml:space="preserve"> messy pl</w:t>
            </w:r>
            <w:r w:rsidR="00FB169C">
              <w:rPr>
                <w:rFonts w:ascii="Arial" w:hAnsi="Arial" w:cs="Arial"/>
                <w:sz w:val="24"/>
                <w:szCs w:val="24"/>
              </w:rPr>
              <w:t>a</w:t>
            </w:r>
            <w:r w:rsidRPr="00355F3B">
              <w:rPr>
                <w:rFonts w:ascii="Arial" w:hAnsi="Arial" w:cs="Arial"/>
                <w:sz w:val="24"/>
                <w:szCs w:val="24"/>
              </w:rPr>
              <w:t>y activities, including dry, wet, sticky and gooey materials</w:t>
            </w:r>
          </w:p>
          <w:p w14:paraId="3B3B3FEC" w14:textId="77777777" w:rsidR="00BD3CBF" w:rsidRPr="00355F3B" w:rsidRDefault="00BD3CBF" w:rsidP="00EA3D3F">
            <w:pPr>
              <w:pStyle w:val="ListParagraph"/>
              <w:numPr>
                <w:ilvl w:val="0"/>
                <w:numId w:val="40"/>
              </w:numPr>
              <w:rPr>
                <w:rFonts w:ascii="Arial" w:hAnsi="Arial" w:cs="Arial"/>
                <w:sz w:val="24"/>
                <w:szCs w:val="24"/>
              </w:rPr>
            </w:pPr>
            <w:r w:rsidRPr="00355F3B">
              <w:rPr>
                <w:rFonts w:ascii="Arial" w:hAnsi="Arial" w:cs="Arial"/>
                <w:sz w:val="24"/>
                <w:szCs w:val="24"/>
              </w:rPr>
              <w:t xml:space="preserve">Taste – expose to a variety of messy play food activities, plan meals to gradually introduce different foods </w:t>
            </w:r>
          </w:p>
          <w:p w14:paraId="6B102759" w14:textId="77777777" w:rsidR="00BD3CBF" w:rsidRPr="00355F3B" w:rsidRDefault="00BD3CBF" w:rsidP="00EA3D3F">
            <w:pPr>
              <w:pStyle w:val="ListParagraph"/>
              <w:numPr>
                <w:ilvl w:val="0"/>
                <w:numId w:val="40"/>
              </w:numPr>
              <w:rPr>
                <w:rFonts w:ascii="Arial" w:hAnsi="Arial" w:cs="Arial"/>
                <w:sz w:val="24"/>
                <w:szCs w:val="24"/>
              </w:rPr>
            </w:pPr>
            <w:r w:rsidRPr="00355F3B">
              <w:rPr>
                <w:rFonts w:ascii="Arial" w:hAnsi="Arial" w:cs="Arial"/>
                <w:sz w:val="24"/>
                <w:szCs w:val="24"/>
              </w:rPr>
              <w:t xml:space="preserve">Smell – be aware of the smells in the environment which the child likes / dislikes and how you can support the child with this, e.g. opening windows. You can gradually expose to different smells, such as scented dough, guess the smell games, smells on scarves or materials </w:t>
            </w:r>
          </w:p>
          <w:p w14:paraId="65C264FC" w14:textId="3086ECE1" w:rsidR="00BD3CBF" w:rsidRPr="00355F3B" w:rsidRDefault="00BD3CBF" w:rsidP="00EA3D3F">
            <w:pPr>
              <w:pStyle w:val="ListParagraph"/>
              <w:numPr>
                <w:ilvl w:val="0"/>
                <w:numId w:val="40"/>
              </w:numPr>
              <w:rPr>
                <w:rFonts w:ascii="Arial" w:hAnsi="Arial" w:cs="Arial"/>
                <w:sz w:val="24"/>
                <w:szCs w:val="24"/>
              </w:rPr>
            </w:pPr>
            <w:r w:rsidRPr="00355F3B">
              <w:rPr>
                <w:rFonts w:ascii="Arial" w:hAnsi="Arial" w:cs="Arial"/>
                <w:sz w:val="24"/>
                <w:szCs w:val="24"/>
              </w:rPr>
              <w:t xml:space="preserve">Auditory / hearing - be aware of the sounds in the environment which the child likes / dislikes and how you can support the child with this, e.g. switching off equipment that makes noises, use of ear defenders, etc. Complete an audit of the sounds you can hear in </w:t>
            </w:r>
            <w:r w:rsidRPr="00355F3B">
              <w:rPr>
                <w:rFonts w:ascii="Arial" w:hAnsi="Arial" w:cs="Arial"/>
                <w:sz w:val="24"/>
                <w:szCs w:val="24"/>
              </w:rPr>
              <w:lastRenderedPageBreak/>
              <w:t>your environment. You could expose children to different sounds, such as having toys which make a sound in response to pressing buttons or keys, you could go for a ‘sound walk’ to listen to</w:t>
            </w:r>
            <w:r w:rsidR="00EA3D3F" w:rsidRPr="00355F3B">
              <w:rPr>
                <w:rFonts w:ascii="Arial" w:hAnsi="Arial" w:cs="Arial"/>
                <w:sz w:val="24"/>
                <w:szCs w:val="24"/>
              </w:rPr>
              <w:t xml:space="preserve"> </w:t>
            </w:r>
            <w:r w:rsidRPr="00355F3B">
              <w:rPr>
                <w:rFonts w:ascii="Arial" w:hAnsi="Arial" w:cs="Arial"/>
                <w:sz w:val="24"/>
                <w:szCs w:val="24"/>
              </w:rPr>
              <w:t>and identify environmental sounds, play games with instruments, etc</w:t>
            </w:r>
          </w:p>
          <w:p w14:paraId="6DA907DD" w14:textId="79B04D41" w:rsidR="00BD3CBF" w:rsidRPr="00355F3B" w:rsidRDefault="00BD3CBF" w:rsidP="00EA3D3F">
            <w:pPr>
              <w:pStyle w:val="ListParagraph"/>
              <w:numPr>
                <w:ilvl w:val="0"/>
                <w:numId w:val="40"/>
              </w:numPr>
              <w:rPr>
                <w:rFonts w:ascii="Arial" w:hAnsi="Arial" w:cs="Arial"/>
                <w:sz w:val="24"/>
                <w:szCs w:val="24"/>
              </w:rPr>
            </w:pPr>
            <w:r w:rsidRPr="00355F3B">
              <w:rPr>
                <w:rFonts w:ascii="Arial" w:hAnsi="Arial" w:cs="Arial"/>
                <w:sz w:val="24"/>
                <w:szCs w:val="24"/>
              </w:rPr>
              <w:t xml:space="preserve">Visual – </w:t>
            </w:r>
            <w:r w:rsidR="0092012E">
              <w:rPr>
                <w:rFonts w:ascii="Arial" w:hAnsi="Arial" w:cs="Arial"/>
                <w:sz w:val="24"/>
                <w:szCs w:val="24"/>
              </w:rPr>
              <w:t xml:space="preserve">Be aware of the lighting environment, use natural light as much as possible.  </w:t>
            </w:r>
            <w:r w:rsidR="001772F1">
              <w:rPr>
                <w:rFonts w:ascii="Arial" w:hAnsi="Arial" w:cs="Arial"/>
                <w:sz w:val="24"/>
                <w:szCs w:val="24"/>
              </w:rPr>
              <w:t>H</w:t>
            </w:r>
            <w:r w:rsidRPr="00355F3B">
              <w:rPr>
                <w:rFonts w:ascii="Arial" w:hAnsi="Arial" w:cs="Arial"/>
                <w:sz w:val="24"/>
                <w:szCs w:val="24"/>
              </w:rPr>
              <w:t>ave a range of resources with contrasting colours, e.g. books, glitter in coloured water, sensory bottles, light boxes, torches, fluorescent resources, etc</w:t>
            </w:r>
          </w:p>
          <w:p w14:paraId="089F8DD8" w14:textId="77777777" w:rsidR="00BD3CBF" w:rsidRPr="00355F3B" w:rsidRDefault="00BD3CBF" w:rsidP="00EA3D3F">
            <w:pPr>
              <w:pStyle w:val="ListParagraph"/>
              <w:numPr>
                <w:ilvl w:val="0"/>
                <w:numId w:val="40"/>
              </w:numPr>
              <w:rPr>
                <w:rFonts w:ascii="Arial" w:hAnsi="Arial" w:cs="Arial"/>
                <w:sz w:val="24"/>
                <w:szCs w:val="24"/>
              </w:rPr>
            </w:pPr>
            <w:r w:rsidRPr="00355F3B">
              <w:rPr>
                <w:rFonts w:ascii="Arial" w:hAnsi="Arial" w:cs="Arial"/>
                <w:sz w:val="24"/>
                <w:szCs w:val="24"/>
              </w:rPr>
              <w:t>Oral motor activities – provide a range of different snacks, such as crunchy, chewy, and soft, blowing bubbles or blowing through a straw for paint blowing or blow football, etc.</w:t>
            </w:r>
          </w:p>
          <w:p w14:paraId="6C1141F3" w14:textId="77777777" w:rsidR="00BD3CBF" w:rsidRPr="00355F3B" w:rsidRDefault="00BD3CBF" w:rsidP="00EA3D3F">
            <w:pPr>
              <w:pStyle w:val="ListParagraph"/>
              <w:numPr>
                <w:ilvl w:val="0"/>
                <w:numId w:val="40"/>
              </w:numPr>
              <w:rPr>
                <w:rFonts w:ascii="Arial" w:hAnsi="Arial" w:cs="Arial"/>
                <w:sz w:val="24"/>
                <w:szCs w:val="24"/>
              </w:rPr>
            </w:pPr>
            <w:r w:rsidRPr="00355F3B">
              <w:rPr>
                <w:rFonts w:ascii="Arial" w:hAnsi="Arial" w:cs="Arial"/>
                <w:sz w:val="24"/>
                <w:szCs w:val="24"/>
              </w:rPr>
              <w:t>Sensory retreats – regular time for withdrawal in a quiet darker space</w:t>
            </w:r>
          </w:p>
        </w:tc>
      </w:tr>
    </w:tbl>
    <w:p w14:paraId="67496C26" w14:textId="77777777" w:rsidR="00BD3CBF" w:rsidRPr="00355F3B" w:rsidRDefault="00BD3CBF" w:rsidP="00BD3CBF">
      <w:pPr>
        <w:rPr>
          <w:rFonts w:ascii="Arial" w:hAnsi="Arial" w:cs="Arial"/>
          <w:sz w:val="24"/>
          <w:szCs w:val="24"/>
        </w:rPr>
      </w:pPr>
    </w:p>
    <w:p w14:paraId="326F2051" w14:textId="77777777" w:rsidR="006065AD" w:rsidRDefault="006065AD" w:rsidP="00BD3CBF">
      <w:pPr>
        <w:rPr>
          <w:rFonts w:ascii="Arial" w:hAnsi="Arial" w:cs="Arial"/>
          <w:b/>
          <w:bCs/>
          <w:sz w:val="24"/>
          <w:szCs w:val="24"/>
          <w:u w:val="single"/>
        </w:rPr>
      </w:pPr>
    </w:p>
    <w:p w14:paraId="2C42CF42" w14:textId="77777777" w:rsidR="006065AD" w:rsidRDefault="006065AD" w:rsidP="00BD3CBF">
      <w:pPr>
        <w:rPr>
          <w:rFonts w:ascii="Arial" w:hAnsi="Arial" w:cs="Arial"/>
          <w:b/>
          <w:bCs/>
          <w:sz w:val="24"/>
          <w:szCs w:val="24"/>
          <w:u w:val="single"/>
        </w:rPr>
      </w:pPr>
    </w:p>
    <w:p w14:paraId="523B07D8" w14:textId="77777777" w:rsidR="006065AD" w:rsidRDefault="006065AD" w:rsidP="00BD3CBF">
      <w:pPr>
        <w:rPr>
          <w:rFonts w:ascii="Arial" w:hAnsi="Arial" w:cs="Arial"/>
          <w:b/>
          <w:bCs/>
          <w:sz w:val="24"/>
          <w:szCs w:val="24"/>
          <w:u w:val="single"/>
        </w:rPr>
      </w:pPr>
    </w:p>
    <w:p w14:paraId="06C6E9D1" w14:textId="5E103516" w:rsidR="00BD3CBF" w:rsidRPr="00355F3B" w:rsidRDefault="00BD3CBF" w:rsidP="00BD3CBF">
      <w:pPr>
        <w:rPr>
          <w:rFonts w:ascii="Arial" w:hAnsi="Arial" w:cs="Arial"/>
          <w:b/>
          <w:bCs/>
          <w:sz w:val="24"/>
          <w:szCs w:val="24"/>
          <w:u w:val="single"/>
        </w:rPr>
      </w:pPr>
      <w:r w:rsidRPr="00355F3B">
        <w:rPr>
          <w:rFonts w:ascii="Arial" w:hAnsi="Arial" w:cs="Arial"/>
          <w:b/>
          <w:bCs/>
          <w:sz w:val="24"/>
          <w:szCs w:val="24"/>
          <w:u w:val="single"/>
        </w:rPr>
        <w:t xml:space="preserve">Visual </w:t>
      </w:r>
      <w:r w:rsidR="00251F0E">
        <w:rPr>
          <w:rFonts w:ascii="Arial" w:hAnsi="Arial" w:cs="Arial"/>
          <w:b/>
          <w:bCs/>
          <w:sz w:val="24"/>
          <w:szCs w:val="24"/>
          <w:u w:val="single"/>
        </w:rPr>
        <w:t xml:space="preserve">impairment </w:t>
      </w:r>
      <w:r w:rsidR="00EA3D3F" w:rsidRPr="00355F3B">
        <w:rPr>
          <w:rFonts w:ascii="Arial" w:hAnsi="Arial" w:cs="Arial"/>
          <w:b/>
          <w:bCs/>
          <w:sz w:val="24"/>
          <w:szCs w:val="24"/>
          <w:u w:val="single"/>
        </w:rPr>
        <w:t xml:space="preserve"> </w:t>
      </w:r>
    </w:p>
    <w:tbl>
      <w:tblPr>
        <w:tblStyle w:val="TableGrid"/>
        <w:tblW w:w="9351" w:type="dxa"/>
        <w:tblLook w:val="04A0" w:firstRow="1" w:lastRow="0" w:firstColumn="1" w:lastColumn="0" w:noHBand="0" w:noVBand="1"/>
      </w:tblPr>
      <w:tblGrid>
        <w:gridCol w:w="2689"/>
        <w:gridCol w:w="6662"/>
      </w:tblGrid>
      <w:tr w:rsidR="00BD3CBF" w:rsidRPr="00355F3B" w14:paraId="6CF5E648" w14:textId="77777777" w:rsidTr="00CF44C3">
        <w:tc>
          <w:tcPr>
            <w:tcW w:w="2689" w:type="dxa"/>
            <w:shd w:val="clear" w:color="auto" w:fill="D0CECE" w:themeFill="background2" w:themeFillShade="E6"/>
          </w:tcPr>
          <w:p w14:paraId="18049BA5"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What we might see </w:t>
            </w:r>
          </w:p>
        </w:tc>
        <w:tc>
          <w:tcPr>
            <w:tcW w:w="6662" w:type="dxa"/>
            <w:shd w:val="clear" w:color="auto" w:fill="D0CECE" w:themeFill="background2" w:themeFillShade="E6"/>
          </w:tcPr>
          <w:p w14:paraId="03D3BC92"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What we might do </w:t>
            </w:r>
          </w:p>
        </w:tc>
      </w:tr>
      <w:tr w:rsidR="00BD3CBF" w:rsidRPr="00355F3B" w14:paraId="35A42F35" w14:textId="77777777" w:rsidTr="00CF44C3">
        <w:tc>
          <w:tcPr>
            <w:tcW w:w="2689" w:type="dxa"/>
          </w:tcPr>
          <w:p w14:paraId="30904FAB" w14:textId="77777777" w:rsidR="00BD3CBF" w:rsidRPr="00355F3B" w:rsidRDefault="00BD3CBF" w:rsidP="008C381F">
            <w:pPr>
              <w:rPr>
                <w:rFonts w:ascii="Arial" w:hAnsi="Arial" w:cs="Arial"/>
                <w:sz w:val="24"/>
                <w:szCs w:val="24"/>
              </w:rPr>
            </w:pPr>
            <w:r w:rsidRPr="00355F3B">
              <w:rPr>
                <w:rFonts w:ascii="Arial" w:hAnsi="Arial" w:cs="Arial"/>
                <w:sz w:val="24"/>
                <w:szCs w:val="24"/>
              </w:rPr>
              <w:t>Visual impairment</w:t>
            </w:r>
          </w:p>
        </w:tc>
        <w:tc>
          <w:tcPr>
            <w:tcW w:w="6662" w:type="dxa"/>
          </w:tcPr>
          <w:p w14:paraId="2B4D222C" w14:textId="77777777" w:rsidR="00BD3CBF" w:rsidRPr="00355F3B" w:rsidRDefault="00BD3CBF" w:rsidP="00EA3D3F">
            <w:pPr>
              <w:pStyle w:val="ListParagraph"/>
              <w:numPr>
                <w:ilvl w:val="0"/>
                <w:numId w:val="28"/>
              </w:numPr>
              <w:rPr>
                <w:rFonts w:ascii="Arial" w:hAnsi="Arial" w:cs="Arial"/>
                <w:sz w:val="24"/>
                <w:szCs w:val="24"/>
              </w:rPr>
            </w:pPr>
            <w:r w:rsidRPr="00355F3B">
              <w:rPr>
                <w:rFonts w:ascii="Arial" w:hAnsi="Arial" w:cs="Arial"/>
                <w:sz w:val="24"/>
                <w:szCs w:val="24"/>
              </w:rPr>
              <w:t>Staff to work together with other professionals to share strategies and advice to support the child</w:t>
            </w:r>
          </w:p>
          <w:p w14:paraId="4924BDA9" w14:textId="77777777" w:rsidR="00BD3CBF" w:rsidRPr="00355F3B" w:rsidRDefault="00BD3CBF" w:rsidP="00EA3D3F">
            <w:pPr>
              <w:pStyle w:val="ListParagraph"/>
              <w:numPr>
                <w:ilvl w:val="0"/>
                <w:numId w:val="28"/>
              </w:numPr>
              <w:rPr>
                <w:rFonts w:ascii="Arial" w:hAnsi="Arial" w:cs="Arial"/>
                <w:sz w:val="24"/>
                <w:szCs w:val="24"/>
              </w:rPr>
            </w:pPr>
            <w:r w:rsidRPr="00355F3B">
              <w:rPr>
                <w:rFonts w:ascii="Arial" w:hAnsi="Arial" w:cs="Arial"/>
                <w:sz w:val="24"/>
                <w:szCs w:val="24"/>
              </w:rPr>
              <w:t xml:space="preserve">Talking books and apps </w:t>
            </w:r>
          </w:p>
          <w:p w14:paraId="218CE7C5" w14:textId="77777777" w:rsidR="00BD3CBF" w:rsidRPr="00355F3B" w:rsidRDefault="00BD3CBF" w:rsidP="00EA3D3F">
            <w:pPr>
              <w:pStyle w:val="ListParagraph"/>
              <w:numPr>
                <w:ilvl w:val="0"/>
                <w:numId w:val="28"/>
              </w:numPr>
              <w:rPr>
                <w:rFonts w:ascii="Arial" w:hAnsi="Arial" w:cs="Arial"/>
                <w:sz w:val="24"/>
                <w:szCs w:val="24"/>
              </w:rPr>
            </w:pPr>
            <w:r w:rsidRPr="00355F3B">
              <w:rPr>
                <w:rFonts w:ascii="Arial" w:hAnsi="Arial" w:cs="Arial"/>
                <w:sz w:val="24"/>
                <w:szCs w:val="24"/>
              </w:rPr>
              <w:t>Mobility / cane training</w:t>
            </w:r>
          </w:p>
        </w:tc>
      </w:tr>
      <w:tr w:rsidR="00BD3CBF" w:rsidRPr="00355F3B" w14:paraId="4D95B661" w14:textId="77777777" w:rsidTr="00CF44C3">
        <w:tc>
          <w:tcPr>
            <w:tcW w:w="2689" w:type="dxa"/>
          </w:tcPr>
          <w:p w14:paraId="76B3D865"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Possible reduced vision or vision deteriorating </w:t>
            </w:r>
          </w:p>
          <w:p w14:paraId="6C819A38"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Holding objects very close or far away to see them </w:t>
            </w:r>
          </w:p>
          <w:p w14:paraId="4306362D"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Squinting </w:t>
            </w:r>
          </w:p>
          <w:p w14:paraId="60594279"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Finds it difficult to locate objects in a familiar environment </w:t>
            </w:r>
          </w:p>
          <w:p w14:paraId="5B580BE6"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Accident prone </w:t>
            </w:r>
          </w:p>
          <w:p w14:paraId="5BCD5EA1"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Missing when reaching for objects </w:t>
            </w:r>
          </w:p>
          <w:p w14:paraId="70B42BCA"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Rubbing eyes / flickering eyes </w:t>
            </w:r>
          </w:p>
          <w:p w14:paraId="4B00D466"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Turning or tilting head when using eyes </w:t>
            </w:r>
          </w:p>
          <w:p w14:paraId="79E13C2C"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lastRenderedPageBreak/>
              <w:t xml:space="preserve">Looking above, below or off to the side of an object </w:t>
            </w:r>
          </w:p>
          <w:p w14:paraId="50CE4C22"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Having difficulty correctly identifying faces or objects </w:t>
            </w:r>
          </w:p>
          <w:p w14:paraId="154BA0C7"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Not responding to non-verbal instructions</w:t>
            </w:r>
          </w:p>
          <w:p w14:paraId="11639F67"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Difficulty finding pictures on a page </w:t>
            </w:r>
          </w:p>
          <w:p w14:paraId="35E6F33B"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Poor hand / eye co-ordination </w:t>
            </w:r>
          </w:p>
          <w:p w14:paraId="780DFCD7"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Having trouble identifying colours </w:t>
            </w:r>
          </w:p>
          <w:p w14:paraId="4BA9BF36"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Having trouble seeing in poor light </w:t>
            </w:r>
          </w:p>
          <w:p w14:paraId="4A19653D"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Re-occurring headaches </w:t>
            </w:r>
          </w:p>
        </w:tc>
        <w:tc>
          <w:tcPr>
            <w:tcW w:w="6662" w:type="dxa"/>
          </w:tcPr>
          <w:p w14:paraId="4B4DC135"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lastRenderedPageBreak/>
              <w:t xml:space="preserve">Discuss observations with parents – has the child had a recent sight test? If so, has there been any deterioration since the last test? Do they need to contact their GP? </w:t>
            </w:r>
          </w:p>
          <w:p w14:paraId="00F9E540"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All staff to know and understand the type of vision loss the child has </w:t>
            </w:r>
          </w:p>
          <w:p w14:paraId="0DDC774F"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 xml:space="preserve">Ensure Health and Safety risk assessments are in place </w:t>
            </w:r>
          </w:p>
          <w:p w14:paraId="5DD9C7DF" w14:textId="77777777" w:rsidR="00BD3CBF" w:rsidRPr="00355F3B" w:rsidRDefault="00BD3CBF" w:rsidP="00EA3D3F">
            <w:pPr>
              <w:pStyle w:val="ListParagraph"/>
              <w:numPr>
                <w:ilvl w:val="0"/>
                <w:numId w:val="29"/>
              </w:numPr>
              <w:rPr>
                <w:rFonts w:ascii="Arial" w:hAnsi="Arial" w:cs="Arial"/>
                <w:sz w:val="24"/>
                <w:szCs w:val="24"/>
              </w:rPr>
            </w:pPr>
            <w:r w:rsidRPr="00355F3B">
              <w:rPr>
                <w:rFonts w:ascii="Arial" w:hAnsi="Arial" w:cs="Arial"/>
                <w:sz w:val="24"/>
                <w:szCs w:val="24"/>
              </w:rPr>
              <w:t>Assess the environment for suitable lighting appropriate to the child’s needs</w:t>
            </w:r>
          </w:p>
          <w:p w14:paraId="06D5A7DE" w14:textId="77777777" w:rsidR="00BD3CBF" w:rsidRPr="00355F3B" w:rsidRDefault="00BD3CBF" w:rsidP="008C381F">
            <w:pPr>
              <w:pStyle w:val="ListParagraph"/>
              <w:rPr>
                <w:rFonts w:ascii="Arial" w:hAnsi="Arial" w:cs="Arial"/>
                <w:sz w:val="24"/>
                <w:szCs w:val="24"/>
              </w:rPr>
            </w:pPr>
          </w:p>
        </w:tc>
      </w:tr>
      <w:tr w:rsidR="00BD3CBF" w:rsidRPr="00355F3B" w14:paraId="479891A8" w14:textId="77777777" w:rsidTr="00CF44C3">
        <w:tc>
          <w:tcPr>
            <w:tcW w:w="2689" w:type="dxa"/>
          </w:tcPr>
          <w:p w14:paraId="03829310"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Inconsistent use of prescribed glasses </w:t>
            </w:r>
          </w:p>
        </w:tc>
        <w:tc>
          <w:tcPr>
            <w:tcW w:w="6662" w:type="dxa"/>
          </w:tcPr>
          <w:p w14:paraId="43508EE6" w14:textId="77777777" w:rsidR="00BD3CBF" w:rsidRPr="00355F3B" w:rsidRDefault="00BD3CBF" w:rsidP="00EA3D3F">
            <w:pPr>
              <w:pStyle w:val="ListParagraph"/>
              <w:numPr>
                <w:ilvl w:val="0"/>
                <w:numId w:val="30"/>
              </w:numPr>
              <w:rPr>
                <w:rFonts w:ascii="Arial" w:hAnsi="Arial" w:cs="Arial"/>
                <w:sz w:val="24"/>
                <w:szCs w:val="24"/>
              </w:rPr>
            </w:pPr>
            <w:r w:rsidRPr="00355F3B">
              <w:rPr>
                <w:rFonts w:ascii="Arial" w:hAnsi="Arial" w:cs="Arial"/>
                <w:sz w:val="24"/>
                <w:szCs w:val="24"/>
              </w:rPr>
              <w:t xml:space="preserve">Work closely with parents to ensure that the child has their glasses in setting and that all staff know when the child should be wearing their glasses </w:t>
            </w:r>
          </w:p>
          <w:p w14:paraId="0486EF57" w14:textId="77777777" w:rsidR="00BD3CBF" w:rsidRPr="00355F3B" w:rsidRDefault="00BD3CBF" w:rsidP="00EA3D3F">
            <w:pPr>
              <w:pStyle w:val="ListParagraph"/>
              <w:numPr>
                <w:ilvl w:val="0"/>
                <w:numId w:val="30"/>
              </w:numPr>
              <w:rPr>
                <w:rFonts w:ascii="Arial" w:hAnsi="Arial" w:cs="Arial"/>
                <w:sz w:val="24"/>
                <w:szCs w:val="24"/>
              </w:rPr>
            </w:pPr>
            <w:r w:rsidRPr="00355F3B">
              <w:rPr>
                <w:rFonts w:ascii="Arial" w:hAnsi="Arial" w:cs="Arial"/>
                <w:sz w:val="24"/>
                <w:szCs w:val="24"/>
              </w:rPr>
              <w:t>Points to consider if the child is not wearing their glasses – Are they comfortable and the correct size? Are they being worn correctly? Discuss this with parents and encourage to seek advice from orthoptics</w:t>
            </w:r>
          </w:p>
        </w:tc>
      </w:tr>
      <w:tr w:rsidR="00BD3CBF" w:rsidRPr="00355F3B" w14:paraId="51A89F94" w14:textId="77777777" w:rsidTr="00CF44C3">
        <w:tc>
          <w:tcPr>
            <w:tcW w:w="2689" w:type="dxa"/>
          </w:tcPr>
          <w:p w14:paraId="4318A496"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Difficulty accessing play and learning experiences </w:t>
            </w:r>
          </w:p>
        </w:tc>
        <w:tc>
          <w:tcPr>
            <w:tcW w:w="6662" w:type="dxa"/>
          </w:tcPr>
          <w:p w14:paraId="236EDE11" w14:textId="77777777" w:rsidR="00BD3CBF" w:rsidRPr="00355F3B" w:rsidRDefault="00BD3CBF" w:rsidP="00EA3D3F">
            <w:pPr>
              <w:pStyle w:val="ListParagraph"/>
              <w:numPr>
                <w:ilvl w:val="0"/>
                <w:numId w:val="31"/>
              </w:numPr>
              <w:rPr>
                <w:rFonts w:ascii="Arial" w:hAnsi="Arial" w:cs="Arial"/>
                <w:sz w:val="24"/>
                <w:szCs w:val="24"/>
              </w:rPr>
            </w:pPr>
            <w:r w:rsidRPr="00355F3B">
              <w:rPr>
                <w:rFonts w:ascii="Arial" w:hAnsi="Arial" w:cs="Arial"/>
                <w:sz w:val="24"/>
                <w:szCs w:val="24"/>
              </w:rPr>
              <w:t xml:space="preserve">Describe / give a commentary on what you and others are doing </w:t>
            </w:r>
          </w:p>
          <w:p w14:paraId="6F4A0844" w14:textId="77777777" w:rsidR="00BD3CBF" w:rsidRPr="00355F3B" w:rsidRDefault="00BD3CBF" w:rsidP="00EA3D3F">
            <w:pPr>
              <w:pStyle w:val="ListParagraph"/>
              <w:numPr>
                <w:ilvl w:val="0"/>
                <w:numId w:val="31"/>
              </w:numPr>
              <w:rPr>
                <w:rFonts w:ascii="Arial" w:hAnsi="Arial" w:cs="Arial"/>
                <w:sz w:val="24"/>
                <w:szCs w:val="24"/>
              </w:rPr>
            </w:pPr>
            <w:r w:rsidRPr="00355F3B">
              <w:rPr>
                <w:rFonts w:ascii="Arial" w:hAnsi="Arial" w:cs="Arial"/>
                <w:sz w:val="24"/>
                <w:szCs w:val="24"/>
              </w:rPr>
              <w:t xml:space="preserve">Embed regular routines with warnings of change </w:t>
            </w:r>
          </w:p>
          <w:p w14:paraId="062C0D98" w14:textId="77777777" w:rsidR="00BD3CBF" w:rsidRPr="00355F3B" w:rsidRDefault="00BD3CBF" w:rsidP="00EA3D3F">
            <w:pPr>
              <w:pStyle w:val="ListParagraph"/>
              <w:numPr>
                <w:ilvl w:val="0"/>
                <w:numId w:val="31"/>
              </w:numPr>
              <w:rPr>
                <w:rFonts w:ascii="Arial" w:hAnsi="Arial" w:cs="Arial"/>
                <w:sz w:val="24"/>
                <w:szCs w:val="24"/>
              </w:rPr>
            </w:pPr>
            <w:r w:rsidRPr="00355F3B">
              <w:rPr>
                <w:rFonts w:ascii="Arial" w:hAnsi="Arial" w:cs="Arial"/>
                <w:sz w:val="24"/>
                <w:szCs w:val="24"/>
              </w:rPr>
              <w:t xml:space="preserve">Provide a familiar, safe and secure place to play </w:t>
            </w:r>
          </w:p>
          <w:p w14:paraId="6312417B" w14:textId="77777777" w:rsidR="00BD3CBF" w:rsidRPr="00355F3B" w:rsidRDefault="00BD3CBF" w:rsidP="00EA3D3F">
            <w:pPr>
              <w:pStyle w:val="ListParagraph"/>
              <w:numPr>
                <w:ilvl w:val="0"/>
                <w:numId w:val="31"/>
              </w:numPr>
              <w:rPr>
                <w:rFonts w:ascii="Arial" w:hAnsi="Arial" w:cs="Arial"/>
                <w:sz w:val="24"/>
                <w:szCs w:val="24"/>
              </w:rPr>
            </w:pPr>
            <w:r w:rsidRPr="00355F3B">
              <w:rPr>
                <w:rFonts w:ascii="Arial" w:hAnsi="Arial" w:cs="Arial"/>
                <w:sz w:val="24"/>
                <w:szCs w:val="24"/>
              </w:rPr>
              <w:t xml:space="preserve">Encourage independent exploration of a familiar environment </w:t>
            </w:r>
          </w:p>
          <w:p w14:paraId="4E66ED8A" w14:textId="77777777" w:rsidR="00BD3CBF" w:rsidRPr="00355F3B" w:rsidRDefault="00BD3CBF" w:rsidP="00EA3D3F">
            <w:pPr>
              <w:pStyle w:val="ListParagraph"/>
              <w:numPr>
                <w:ilvl w:val="0"/>
                <w:numId w:val="31"/>
              </w:numPr>
              <w:rPr>
                <w:rFonts w:ascii="Arial" w:hAnsi="Arial" w:cs="Arial"/>
                <w:sz w:val="24"/>
                <w:szCs w:val="24"/>
              </w:rPr>
            </w:pPr>
            <w:r w:rsidRPr="00355F3B">
              <w:rPr>
                <w:rFonts w:ascii="Arial" w:hAnsi="Arial" w:cs="Arial"/>
                <w:sz w:val="24"/>
                <w:szCs w:val="24"/>
              </w:rPr>
              <w:t xml:space="preserve">Give the child time to explore new toys and activities </w:t>
            </w:r>
          </w:p>
          <w:p w14:paraId="5DB3A983" w14:textId="77777777" w:rsidR="00BD3CBF" w:rsidRPr="00355F3B" w:rsidRDefault="00BD3CBF" w:rsidP="00EA3D3F">
            <w:pPr>
              <w:pStyle w:val="ListParagraph"/>
              <w:numPr>
                <w:ilvl w:val="0"/>
                <w:numId w:val="31"/>
              </w:numPr>
              <w:rPr>
                <w:rFonts w:ascii="Arial" w:hAnsi="Arial" w:cs="Arial"/>
                <w:sz w:val="24"/>
                <w:szCs w:val="24"/>
              </w:rPr>
            </w:pPr>
            <w:r w:rsidRPr="00355F3B">
              <w:rPr>
                <w:rFonts w:ascii="Arial" w:hAnsi="Arial" w:cs="Arial"/>
                <w:sz w:val="24"/>
                <w:szCs w:val="24"/>
              </w:rPr>
              <w:t xml:space="preserve">Take care not to over protect as this may form a barrier between them and others </w:t>
            </w:r>
          </w:p>
          <w:p w14:paraId="507AF363" w14:textId="77777777" w:rsidR="00BD3CBF" w:rsidRPr="00355F3B" w:rsidRDefault="00BD3CBF" w:rsidP="00EA3D3F">
            <w:pPr>
              <w:pStyle w:val="ListParagraph"/>
              <w:numPr>
                <w:ilvl w:val="0"/>
                <w:numId w:val="31"/>
              </w:numPr>
              <w:rPr>
                <w:rFonts w:ascii="Arial" w:hAnsi="Arial" w:cs="Arial"/>
                <w:sz w:val="24"/>
                <w:szCs w:val="24"/>
              </w:rPr>
            </w:pPr>
            <w:r w:rsidRPr="00355F3B">
              <w:rPr>
                <w:rFonts w:ascii="Arial" w:hAnsi="Arial" w:cs="Arial"/>
                <w:sz w:val="24"/>
                <w:szCs w:val="24"/>
              </w:rPr>
              <w:t xml:space="preserve">Provide visually stimulating experiences and resources </w:t>
            </w:r>
          </w:p>
          <w:p w14:paraId="17D7ECEB" w14:textId="45A90980" w:rsidR="00BD3CBF" w:rsidRPr="00355F3B" w:rsidRDefault="00BD3CBF" w:rsidP="00EA3D3F">
            <w:pPr>
              <w:pStyle w:val="ListParagraph"/>
              <w:numPr>
                <w:ilvl w:val="0"/>
                <w:numId w:val="31"/>
              </w:numPr>
              <w:rPr>
                <w:rFonts w:ascii="Arial" w:hAnsi="Arial" w:cs="Arial"/>
                <w:sz w:val="24"/>
                <w:szCs w:val="24"/>
              </w:rPr>
            </w:pPr>
            <w:r w:rsidRPr="00355F3B">
              <w:rPr>
                <w:rFonts w:ascii="Arial" w:hAnsi="Arial" w:cs="Arial"/>
                <w:sz w:val="24"/>
                <w:szCs w:val="24"/>
              </w:rPr>
              <w:t>Plan for multi-sensory provision and a hands</w:t>
            </w:r>
            <w:r w:rsidR="00637F12">
              <w:rPr>
                <w:rFonts w:ascii="Arial" w:hAnsi="Arial" w:cs="Arial"/>
                <w:sz w:val="24"/>
                <w:szCs w:val="24"/>
              </w:rPr>
              <w:t>-</w:t>
            </w:r>
            <w:r w:rsidRPr="00355F3B">
              <w:rPr>
                <w:rFonts w:ascii="Arial" w:hAnsi="Arial" w:cs="Arial"/>
                <w:sz w:val="24"/>
                <w:szCs w:val="24"/>
              </w:rPr>
              <w:t>on kinaesthetic learning approach, including treasure baskets, sensory boxes, toys with good contrasts of colours, noises, textures, light, and cause and effect</w:t>
            </w:r>
          </w:p>
        </w:tc>
      </w:tr>
      <w:tr w:rsidR="00BD3CBF" w:rsidRPr="00355F3B" w14:paraId="576AFD20" w14:textId="77777777" w:rsidTr="00CF44C3">
        <w:tc>
          <w:tcPr>
            <w:tcW w:w="2689" w:type="dxa"/>
          </w:tcPr>
          <w:p w14:paraId="4CFED10C"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Difficulty accessing and navigating the environment </w:t>
            </w:r>
          </w:p>
          <w:p w14:paraId="66A6A2DB" w14:textId="77777777" w:rsidR="00BD3CBF" w:rsidRPr="00355F3B" w:rsidRDefault="00BD3CBF" w:rsidP="00EA3D3F">
            <w:pPr>
              <w:pStyle w:val="ListParagraph"/>
              <w:numPr>
                <w:ilvl w:val="0"/>
                <w:numId w:val="32"/>
              </w:numPr>
              <w:rPr>
                <w:rFonts w:ascii="Arial" w:hAnsi="Arial" w:cs="Arial"/>
                <w:sz w:val="24"/>
                <w:szCs w:val="24"/>
              </w:rPr>
            </w:pPr>
            <w:r w:rsidRPr="00355F3B">
              <w:rPr>
                <w:rFonts w:ascii="Arial" w:hAnsi="Arial" w:cs="Arial"/>
                <w:sz w:val="24"/>
                <w:szCs w:val="24"/>
              </w:rPr>
              <w:t xml:space="preserve">Brushing against walls when walking </w:t>
            </w:r>
          </w:p>
          <w:p w14:paraId="21C2A22C" w14:textId="77777777" w:rsidR="00BD3CBF" w:rsidRPr="00355F3B" w:rsidRDefault="00BD3CBF" w:rsidP="00EA3D3F">
            <w:pPr>
              <w:pStyle w:val="ListParagraph"/>
              <w:numPr>
                <w:ilvl w:val="0"/>
                <w:numId w:val="32"/>
              </w:numPr>
              <w:rPr>
                <w:rFonts w:ascii="Arial" w:hAnsi="Arial" w:cs="Arial"/>
                <w:sz w:val="24"/>
                <w:szCs w:val="24"/>
              </w:rPr>
            </w:pPr>
            <w:r w:rsidRPr="00355F3B">
              <w:rPr>
                <w:rFonts w:ascii="Arial" w:hAnsi="Arial" w:cs="Arial"/>
                <w:sz w:val="24"/>
                <w:szCs w:val="24"/>
              </w:rPr>
              <w:lastRenderedPageBreak/>
              <w:t xml:space="preserve">Running into objects </w:t>
            </w:r>
          </w:p>
          <w:p w14:paraId="42D43A11" w14:textId="77777777" w:rsidR="00BD3CBF" w:rsidRPr="00355F3B" w:rsidRDefault="00BD3CBF" w:rsidP="00EA3D3F">
            <w:pPr>
              <w:pStyle w:val="ListParagraph"/>
              <w:numPr>
                <w:ilvl w:val="0"/>
                <w:numId w:val="32"/>
              </w:numPr>
              <w:rPr>
                <w:rFonts w:ascii="Arial" w:hAnsi="Arial" w:cs="Arial"/>
                <w:sz w:val="24"/>
                <w:szCs w:val="24"/>
              </w:rPr>
            </w:pPr>
            <w:r w:rsidRPr="00355F3B">
              <w:rPr>
                <w:rFonts w:ascii="Arial" w:hAnsi="Arial" w:cs="Arial"/>
                <w:sz w:val="24"/>
                <w:szCs w:val="24"/>
              </w:rPr>
              <w:t xml:space="preserve">Difficulty walking on uneven surfaces </w:t>
            </w:r>
          </w:p>
          <w:p w14:paraId="62C46DF9" w14:textId="77777777" w:rsidR="00BD3CBF" w:rsidRPr="00355F3B" w:rsidRDefault="00BD3CBF" w:rsidP="00EA3D3F">
            <w:pPr>
              <w:pStyle w:val="ListParagraph"/>
              <w:numPr>
                <w:ilvl w:val="0"/>
                <w:numId w:val="32"/>
              </w:numPr>
              <w:rPr>
                <w:rFonts w:ascii="Arial" w:hAnsi="Arial" w:cs="Arial"/>
                <w:sz w:val="24"/>
                <w:szCs w:val="24"/>
              </w:rPr>
            </w:pPr>
            <w:r w:rsidRPr="00355F3B">
              <w:rPr>
                <w:rFonts w:ascii="Arial" w:hAnsi="Arial" w:cs="Arial"/>
                <w:sz w:val="24"/>
                <w:szCs w:val="24"/>
              </w:rPr>
              <w:t xml:space="preserve">Tripping over obstacles </w:t>
            </w:r>
          </w:p>
          <w:p w14:paraId="24BBD475" w14:textId="77777777" w:rsidR="00BD3CBF" w:rsidRPr="00355F3B" w:rsidRDefault="00BD3CBF" w:rsidP="00EA3D3F">
            <w:pPr>
              <w:pStyle w:val="ListParagraph"/>
              <w:numPr>
                <w:ilvl w:val="0"/>
                <w:numId w:val="32"/>
              </w:numPr>
              <w:rPr>
                <w:rFonts w:ascii="Arial" w:hAnsi="Arial" w:cs="Arial"/>
                <w:sz w:val="24"/>
                <w:szCs w:val="24"/>
              </w:rPr>
            </w:pPr>
            <w:r w:rsidRPr="00355F3B">
              <w:rPr>
                <w:rFonts w:ascii="Arial" w:hAnsi="Arial" w:cs="Arial"/>
                <w:sz w:val="24"/>
                <w:szCs w:val="24"/>
              </w:rPr>
              <w:t xml:space="preserve">Walking or stepping hesitantly </w:t>
            </w:r>
          </w:p>
          <w:p w14:paraId="54D24EAA" w14:textId="77777777" w:rsidR="00BD3CBF" w:rsidRPr="00355F3B" w:rsidRDefault="00BD3CBF" w:rsidP="00EA3D3F">
            <w:pPr>
              <w:pStyle w:val="ListParagraph"/>
              <w:numPr>
                <w:ilvl w:val="0"/>
                <w:numId w:val="32"/>
              </w:numPr>
              <w:rPr>
                <w:rFonts w:ascii="Arial" w:hAnsi="Arial" w:cs="Arial"/>
                <w:sz w:val="24"/>
                <w:szCs w:val="24"/>
              </w:rPr>
            </w:pPr>
            <w:r w:rsidRPr="00355F3B">
              <w:rPr>
                <w:rFonts w:ascii="Arial" w:hAnsi="Arial" w:cs="Arial"/>
                <w:sz w:val="24"/>
                <w:szCs w:val="24"/>
              </w:rPr>
              <w:t xml:space="preserve">Going up and down stairs slowly and cautiously </w:t>
            </w:r>
          </w:p>
          <w:p w14:paraId="2320B882" w14:textId="77777777" w:rsidR="00BD3CBF" w:rsidRPr="00355F3B" w:rsidRDefault="00BD3CBF" w:rsidP="00EA3D3F">
            <w:pPr>
              <w:pStyle w:val="ListParagraph"/>
              <w:numPr>
                <w:ilvl w:val="0"/>
                <w:numId w:val="32"/>
              </w:numPr>
              <w:rPr>
                <w:rFonts w:ascii="Arial" w:hAnsi="Arial" w:cs="Arial"/>
                <w:sz w:val="24"/>
                <w:szCs w:val="24"/>
              </w:rPr>
            </w:pPr>
            <w:r w:rsidRPr="00355F3B">
              <w:rPr>
                <w:rFonts w:ascii="Arial" w:hAnsi="Arial" w:cs="Arial"/>
                <w:sz w:val="24"/>
                <w:szCs w:val="24"/>
              </w:rPr>
              <w:t xml:space="preserve">Missing objects by over or under reaching </w:t>
            </w:r>
          </w:p>
          <w:p w14:paraId="39532A85" w14:textId="77777777" w:rsidR="00BD3CBF" w:rsidRPr="00355F3B" w:rsidRDefault="00BD3CBF" w:rsidP="00EA3D3F">
            <w:pPr>
              <w:pStyle w:val="ListParagraph"/>
              <w:numPr>
                <w:ilvl w:val="0"/>
                <w:numId w:val="32"/>
              </w:numPr>
              <w:rPr>
                <w:rFonts w:ascii="Arial" w:hAnsi="Arial" w:cs="Arial"/>
                <w:sz w:val="24"/>
                <w:szCs w:val="24"/>
              </w:rPr>
            </w:pPr>
            <w:r w:rsidRPr="00355F3B">
              <w:rPr>
                <w:rFonts w:ascii="Arial" w:hAnsi="Arial" w:cs="Arial"/>
                <w:sz w:val="24"/>
                <w:szCs w:val="24"/>
              </w:rPr>
              <w:t xml:space="preserve">Feeling for objects </w:t>
            </w:r>
          </w:p>
        </w:tc>
        <w:tc>
          <w:tcPr>
            <w:tcW w:w="6662" w:type="dxa"/>
          </w:tcPr>
          <w:p w14:paraId="4692FB3F" w14:textId="77777777" w:rsidR="00BD3CBF" w:rsidRPr="00355F3B" w:rsidRDefault="00BD3CBF" w:rsidP="00EA3D3F">
            <w:pPr>
              <w:pStyle w:val="ListParagraph"/>
              <w:numPr>
                <w:ilvl w:val="0"/>
                <w:numId w:val="12"/>
              </w:numPr>
              <w:rPr>
                <w:rFonts w:ascii="Arial" w:hAnsi="Arial" w:cs="Arial"/>
                <w:sz w:val="24"/>
                <w:szCs w:val="24"/>
              </w:rPr>
            </w:pPr>
            <w:r w:rsidRPr="00355F3B">
              <w:rPr>
                <w:rFonts w:ascii="Arial" w:hAnsi="Arial" w:cs="Arial"/>
                <w:sz w:val="24"/>
                <w:szCs w:val="24"/>
              </w:rPr>
              <w:lastRenderedPageBreak/>
              <w:t xml:space="preserve">Environmental audit by a qualified member of the vision support team </w:t>
            </w:r>
          </w:p>
          <w:p w14:paraId="0FBD6BF1" w14:textId="77777777" w:rsidR="00BD3CBF" w:rsidRPr="00355F3B" w:rsidRDefault="00BD3CBF" w:rsidP="00EA3D3F">
            <w:pPr>
              <w:pStyle w:val="ListParagraph"/>
              <w:numPr>
                <w:ilvl w:val="0"/>
                <w:numId w:val="12"/>
              </w:numPr>
              <w:rPr>
                <w:rFonts w:ascii="Arial" w:hAnsi="Arial" w:cs="Arial"/>
                <w:sz w:val="24"/>
                <w:szCs w:val="24"/>
              </w:rPr>
            </w:pPr>
            <w:r w:rsidRPr="00355F3B">
              <w:rPr>
                <w:rFonts w:ascii="Arial" w:hAnsi="Arial" w:cs="Arial"/>
                <w:sz w:val="24"/>
                <w:szCs w:val="24"/>
              </w:rPr>
              <w:t xml:space="preserve">Ensure that the environment is clutter free and the layout is consistent to enable the child to become familiar with the areas of provision and become increasingly independent </w:t>
            </w:r>
          </w:p>
          <w:p w14:paraId="70E2BE09" w14:textId="3D62986B" w:rsidR="00BD3CBF" w:rsidRPr="00355F3B" w:rsidRDefault="00BD3CBF" w:rsidP="00EA3D3F">
            <w:pPr>
              <w:pStyle w:val="ListParagraph"/>
              <w:numPr>
                <w:ilvl w:val="0"/>
                <w:numId w:val="12"/>
              </w:numPr>
              <w:rPr>
                <w:rFonts w:ascii="Arial" w:hAnsi="Arial" w:cs="Arial"/>
                <w:sz w:val="24"/>
                <w:szCs w:val="24"/>
              </w:rPr>
            </w:pPr>
            <w:r w:rsidRPr="00355F3B">
              <w:rPr>
                <w:rFonts w:ascii="Arial" w:hAnsi="Arial" w:cs="Arial"/>
                <w:sz w:val="24"/>
                <w:szCs w:val="24"/>
              </w:rPr>
              <w:lastRenderedPageBreak/>
              <w:t xml:space="preserve">Bespoke risk assessment that </w:t>
            </w:r>
            <w:proofErr w:type="gramStart"/>
            <w:r w:rsidRPr="00355F3B">
              <w:rPr>
                <w:rFonts w:ascii="Arial" w:hAnsi="Arial" w:cs="Arial"/>
                <w:sz w:val="24"/>
                <w:szCs w:val="24"/>
              </w:rPr>
              <w:t>identify</w:t>
            </w:r>
            <w:proofErr w:type="gramEnd"/>
            <w:r w:rsidRPr="00355F3B">
              <w:rPr>
                <w:rFonts w:ascii="Arial" w:hAnsi="Arial" w:cs="Arial"/>
                <w:sz w:val="24"/>
                <w:szCs w:val="24"/>
              </w:rPr>
              <w:t xml:space="preserve"> control measures th</w:t>
            </w:r>
            <w:r w:rsidR="00637F12">
              <w:rPr>
                <w:rFonts w:ascii="Arial" w:hAnsi="Arial" w:cs="Arial"/>
                <w:sz w:val="24"/>
                <w:szCs w:val="24"/>
              </w:rPr>
              <w:t xml:space="preserve">at </w:t>
            </w:r>
            <w:r w:rsidRPr="00355F3B">
              <w:rPr>
                <w:rFonts w:ascii="Arial" w:hAnsi="Arial" w:cs="Arial"/>
                <w:sz w:val="24"/>
                <w:szCs w:val="24"/>
              </w:rPr>
              <w:t xml:space="preserve">keep the child safe </w:t>
            </w:r>
          </w:p>
          <w:p w14:paraId="45A15608" w14:textId="77777777" w:rsidR="00BD3CBF" w:rsidRPr="00355F3B" w:rsidRDefault="00BD3CBF" w:rsidP="00EA3D3F">
            <w:pPr>
              <w:pStyle w:val="ListParagraph"/>
              <w:numPr>
                <w:ilvl w:val="0"/>
                <w:numId w:val="12"/>
              </w:numPr>
              <w:rPr>
                <w:rFonts w:ascii="Arial" w:hAnsi="Arial" w:cs="Arial"/>
                <w:sz w:val="24"/>
                <w:szCs w:val="24"/>
              </w:rPr>
            </w:pPr>
            <w:r w:rsidRPr="00355F3B">
              <w:rPr>
                <w:rFonts w:ascii="Arial" w:hAnsi="Arial" w:cs="Arial"/>
                <w:sz w:val="24"/>
                <w:szCs w:val="24"/>
              </w:rPr>
              <w:t>Consider where to place personal belongings so that the child can access them with increasing independence</w:t>
            </w:r>
          </w:p>
          <w:p w14:paraId="596E46FF" w14:textId="77777777" w:rsidR="00BD3CBF" w:rsidRPr="00355F3B" w:rsidRDefault="00BD3CBF" w:rsidP="00EA3D3F">
            <w:pPr>
              <w:pStyle w:val="ListParagraph"/>
              <w:numPr>
                <w:ilvl w:val="0"/>
                <w:numId w:val="12"/>
              </w:numPr>
              <w:rPr>
                <w:rFonts w:ascii="Arial" w:hAnsi="Arial" w:cs="Arial"/>
                <w:sz w:val="24"/>
                <w:szCs w:val="24"/>
              </w:rPr>
            </w:pPr>
            <w:r w:rsidRPr="00355F3B">
              <w:rPr>
                <w:rFonts w:ascii="Arial" w:hAnsi="Arial" w:cs="Arial"/>
                <w:sz w:val="24"/>
                <w:szCs w:val="24"/>
              </w:rPr>
              <w:t>Keep glare to a minimum using blinds and curtains</w:t>
            </w:r>
          </w:p>
          <w:p w14:paraId="76A69986" w14:textId="77777777" w:rsidR="00BD3CBF" w:rsidRPr="00355F3B" w:rsidRDefault="00BD3CBF" w:rsidP="00EA3D3F">
            <w:pPr>
              <w:pStyle w:val="ListParagraph"/>
              <w:numPr>
                <w:ilvl w:val="0"/>
                <w:numId w:val="12"/>
              </w:numPr>
              <w:rPr>
                <w:rFonts w:ascii="Arial" w:hAnsi="Arial" w:cs="Arial"/>
                <w:sz w:val="24"/>
                <w:szCs w:val="24"/>
              </w:rPr>
            </w:pPr>
            <w:r w:rsidRPr="00355F3B">
              <w:rPr>
                <w:rFonts w:ascii="Arial" w:hAnsi="Arial" w:cs="Arial"/>
                <w:sz w:val="24"/>
                <w:szCs w:val="24"/>
              </w:rPr>
              <w:t xml:space="preserve">Provide verbal commentaries when moving around the setting </w:t>
            </w:r>
          </w:p>
          <w:p w14:paraId="705C914E" w14:textId="77777777" w:rsidR="00BD3CBF" w:rsidRPr="00355F3B" w:rsidRDefault="00BD3CBF" w:rsidP="00EA3D3F">
            <w:pPr>
              <w:pStyle w:val="ListParagraph"/>
              <w:numPr>
                <w:ilvl w:val="0"/>
                <w:numId w:val="12"/>
              </w:numPr>
              <w:rPr>
                <w:rFonts w:ascii="Arial" w:hAnsi="Arial" w:cs="Arial"/>
                <w:sz w:val="24"/>
                <w:szCs w:val="24"/>
              </w:rPr>
            </w:pPr>
            <w:r w:rsidRPr="00355F3B">
              <w:rPr>
                <w:rFonts w:ascii="Arial" w:hAnsi="Arial" w:cs="Arial"/>
                <w:sz w:val="24"/>
                <w:szCs w:val="24"/>
              </w:rPr>
              <w:t xml:space="preserve">Have consistent routines which promote anticipation and familiarity </w:t>
            </w:r>
          </w:p>
          <w:p w14:paraId="2A3F3F45" w14:textId="77777777" w:rsidR="00BD3CBF" w:rsidRPr="00355F3B" w:rsidRDefault="00BD3CBF" w:rsidP="00EA3D3F">
            <w:pPr>
              <w:pStyle w:val="ListParagraph"/>
              <w:numPr>
                <w:ilvl w:val="0"/>
                <w:numId w:val="12"/>
              </w:numPr>
              <w:rPr>
                <w:rFonts w:ascii="Arial" w:hAnsi="Arial" w:cs="Arial"/>
                <w:sz w:val="24"/>
                <w:szCs w:val="24"/>
              </w:rPr>
            </w:pPr>
            <w:r w:rsidRPr="00355F3B">
              <w:rPr>
                <w:rFonts w:ascii="Arial" w:hAnsi="Arial" w:cs="Arial"/>
                <w:sz w:val="24"/>
                <w:szCs w:val="24"/>
              </w:rPr>
              <w:t xml:space="preserve">Talk about sounds in the environment and link to experiences or locate the sound source </w:t>
            </w:r>
          </w:p>
        </w:tc>
      </w:tr>
      <w:tr w:rsidR="00BD3CBF" w:rsidRPr="00355F3B" w14:paraId="568526CA" w14:textId="77777777" w:rsidTr="00CF44C3">
        <w:tc>
          <w:tcPr>
            <w:tcW w:w="2689" w:type="dxa"/>
          </w:tcPr>
          <w:p w14:paraId="3E7DA445" w14:textId="77777777" w:rsidR="00BD3CBF" w:rsidRPr="00355F3B" w:rsidRDefault="00BD3CBF" w:rsidP="008C381F">
            <w:pPr>
              <w:rPr>
                <w:rFonts w:ascii="Arial" w:hAnsi="Arial" w:cs="Arial"/>
                <w:sz w:val="24"/>
                <w:szCs w:val="24"/>
              </w:rPr>
            </w:pPr>
            <w:r w:rsidRPr="00355F3B">
              <w:rPr>
                <w:rFonts w:ascii="Arial" w:hAnsi="Arial" w:cs="Arial"/>
                <w:sz w:val="24"/>
                <w:szCs w:val="24"/>
              </w:rPr>
              <w:lastRenderedPageBreak/>
              <w:t xml:space="preserve">Difficulties when accessing visual information / print </w:t>
            </w:r>
          </w:p>
        </w:tc>
        <w:tc>
          <w:tcPr>
            <w:tcW w:w="6662" w:type="dxa"/>
          </w:tcPr>
          <w:p w14:paraId="7513B744" w14:textId="77777777" w:rsidR="00BD3CBF" w:rsidRPr="00355F3B" w:rsidRDefault="00BD3CBF" w:rsidP="00EA3D3F">
            <w:pPr>
              <w:pStyle w:val="ListParagraph"/>
              <w:numPr>
                <w:ilvl w:val="0"/>
                <w:numId w:val="33"/>
              </w:numPr>
              <w:rPr>
                <w:rFonts w:ascii="Arial" w:hAnsi="Arial" w:cs="Arial"/>
                <w:sz w:val="24"/>
                <w:szCs w:val="24"/>
              </w:rPr>
            </w:pPr>
            <w:r w:rsidRPr="00355F3B">
              <w:rPr>
                <w:rFonts w:ascii="Arial" w:hAnsi="Arial" w:cs="Arial"/>
                <w:sz w:val="24"/>
                <w:szCs w:val="24"/>
              </w:rPr>
              <w:t xml:space="preserve">Intersperse short spells of visual activity with less visually demanding activities </w:t>
            </w:r>
          </w:p>
          <w:p w14:paraId="106AA17E" w14:textId="77777777" w:rsidR="00BD3CBF" w:rsidRPr="00355F3B" w:rsidRDefault="00BD3CBF" w:rsidP="00EA3D3F">
            <w:pPr>
              <w:pStyle w:val="ListParagraph"/>
              <w:numPr>
                <w:ilvl w:val="0"/>
                <w:numId w:val="33"/>
              </w:numPr>
              <w:rPr>
                <w:rFonts w:ascii="Arial" w:hAnsi="Arial" w:cs="Arial"/>
                <w:sz w:val="24"/>
                <w:szCs w:val="24"/>
              </w:rPr>
            </w:pPr>
            <w:r w:rsidRPr="00355F3B">
              <w:rPr>
                <w:rFonts w:ascii="Arial" w:hAnsi="Arial" w:cs="Arial"/>
                <w:sz w:val="24"/>
                <w:szCs w:val="24"/>
              </w:rPr>
              <w:t>Give 1:1 demonstrations or verbal commentary</w:t>
            </w:r>
          </w:p>
          <w:p w14:paraId="65C226ED" w14:textId="77777777" w:rsidR="00BD3CBF" w:rsidRPr="00355F3B" w:rsidRDefault="00BD3CBF" w:rsidP="00EA3D3F">
            <w:pPr>
              <w:pStyle w:val="ListParagraph"/>
              <w:numPr>
                <w:ilvl w:val="0"/>
                <w:numId w:val="33"/>
              </w:numPr>
              <w:rPr>
                <w:rFonts w:ascii="Arial" w:hAnsi="Arial" w:cs="Arial"/>
                <w:sz w:val="24"/>
                <w:szCs w:val="24"/>
              </w:rPr>
            </w:pPr>
            <w:r w:rsidRPr="00355F3B">
              <w:rPr>
                <w:rFonts w:ascii="Arial" w:hAnsi="Arial" w:cs="Arial"/>
                <w:sz w:val="24"/>
                <w:szCs w:val="24"/>
              </w:rPr>
              <w:t xml:space="preserve">Consider positioning when in groups – they may need to sit closer / further back depending on the needs of the child </w:t>
            </w:r>
          </w:p>
          <w:p w14:paraId="645C4F3A" w14:textId="77777777" w:rsidR="00BD3CBF" w:rsidRPr="00355F3B" w:rsidRDefault="00BD3CBF" w:rsidP="00EA3D3F">
            <w:pPr>
              <w:pStyle w:val="ListParagraph"/>
              <w:numPr>
                <w:ilvl w:val="0"/>
                <w:numId w:val="33"/>
              </w:numPr>
              <w:rPr>
                <w:rFonts w:ascii="Arial" w:hAnsi="Arial" w:cs="Arial"/>
                <w:sz w:val="24"/>
                <w:szCs w:val="24"/>
              </w:rPr>
            </w:pPr>
            <w:r w:rsidRPr="00355F3B">
              <w:rPr>
                <w:rFonts w:ascii="Arial" w:hAnsi="Arial" w:cs="Arial"/>
                <w:sz w:val="24"/>
                <w:szCs w:val="24"/>
              </w:rPr>
              <w:t xml:space="preserve">Ensure a range of mark making media is available </w:t>
            </w:r>
          </w:p>
          <w:p w14:paraId="44584AF2" w14:textId="77777777" w:rsidR="00BD3CBF" w:rsidRPr="00355F3B" w:rsidRDefault="00BD3CBF" w:rsidP="00EA3D3F">
            <w:pPr>
              <w:pStyle w:val="ListParagraph"/>
              <w:numPr>
                <w:ilvl w:val="0"/>
                <w:numId w:val="33"/>
              </w:numPr>
              <w:rPr>
                <w:rFonts w:ascii="Arial" w:hAnsi="Arial" w:cs="Arial"/>
                <w:sz w:val="24"/>
                <w:szCs w:val="24"/>
              </w:rPr>
            </w:pPr>
            <w:r w:rsidRPr="00355F3B">
              <w:rPr>
                <w:rFonts w:ascii="Arial" w:hAnsi="Arial" w:cs="Arial"/>
                <w:sz w:val="24"/>
                <w:szCs w:val="24"/>
              </w:rPr>
              <w:t xml:space="preserve">Have real objects which can be handled wherever possible </w:t>
            </w:r>
          </w:p>
          <w:p w14:paraId="0A400ED1" w14:textId="77777777" w:rsidR="00BD3CBF" w:rsidRPr="00355F3B" w:rsidRDefault="00BD3CBF" w:rsidP="00EA3D3F">
            <w:pPr>
              <w:pStyle w:val="ListParagraph"/>
              <w:numPr>
                <w:ilvl w:val="0"/>
                <w:numId w:val="33"/>
              </w:numPr>
              <w:rPr>
                <w:rFonts w:ascii="Arial" w:hAnsi="Arial" w:cs="Arial"/>
                <w:sz w:val="24"/>
                <w:szCs w:val="24"/>
              </w:rPr>
            </w:pPr>
            <w:r w:rsidRPr="00355F3B">
              <w:rPr>
                <w:rFonts w:ascii="Arial" w:hAnsi="Arial" w:cs="Arial"/>
                <w:sz w:val="24"/>
                <w:szCs w:val="24"/>
              </w:rPr>
              <w:t xml:space="preserve">Create an environment where the child can take control of their own learning, support independence and self-confidence </w:t>
            </w:r>
          </w:p>
        </w:tc>
      </w:tr>
      <w:tr w:rsidR="00BD3CBF" w:rsidRPr="00355F3B" w14:paraId="44A045E7" w14:textId="77777777" w:rsidTr="00CF44C3">
        <w:tc>
          <w:tcPr>
            <w:tcW w:w="2689" w:type="dxa"/>
          </w:tcPr>
          <w:p w14:paraId="4D2DFC6F"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Child misses non-verbal cues such as facial expression </w:t>
            </w:r>
          </w:p>
        </w:tc>
        <w:tc>
          <w:tcPr>
            <w:tcW w:w="6662" w:type="dxa"/>
          </w:tcPr>
          <w:p w14:paraId="7839FB1F" w14:textId="77777777" w:rsidR="00BD3CBF" w:rsidRPr="00355F3B" w:rsidRDefault="00BD3CBF" w:rsidP="00EA3D3F">
            <w:pPr>
              <w:pStyle w:val="ListParagraph"/>
              <w:numPr>
                <w:ilvl w:val="0"/>
                <w:numId w:val="34"/>
              </w:numPr>
              <w:rPr>
                <w:rFonts w:ascii="Arial" w:hAnsi="Arial" w:cs="Arial"/>
                <w:sz w:val="24"/>
                <w:szCs w:val="24"/>
              </w:rPr>
            </w:pPr>
            <w:r w:rsidRPr="00355F3B">
              <w:rPr>
                <w:rFonts w:ascii="Arial" w:hAnsi="Arial" w:cs="Arial"/>
                <w:sz w:val="24"/>
                <w:szCs w:val="24"/>
              </w:rPr>
              <w:t xml:space="preserve">Consider the distance you are from the child when communicating </w:t>
            </w:r>
          </w:p>
          <w:p w14:paraId="6363DB6E" w14:textId="77777777" w:rsidR="00BD3CBF" w:rsidRPr="00355F3B" w:rsidRDefault="00BD3CBF" w:rsidP="00EA3D3F">
            <w:pPr>
              <w:pStyle w:val="ListParagraph"/>
              <w:numPr>
                <w:ilvl w:val="0"/>
                <w:numId w:val="34"/>
              </w:numPr>
              <w:rPr>
                <w:rFonts w:ascii="Arial" w:hAnsi="Arial" w:cs="Arial"/>
                <w:sz w:val="24"/>
                <w:szCs w:val="24"/>
              </w:rPr>
            </w:pPr>
            <w:r w:rsidRPr="00355F3B">
              <w:rPr>
                <w:rFonts w:ascii="Arial" w:hAnsi="Arial" w:cs="Arial"/>
                <w:sz w:val="24"/>
                <w:szCs w:val="24"/>
              </w:rPr>
              <w:t xml:space="preserve">Develop and embed a language rich environment </w:t>
            </w:r>
          </w:p>
          <w:p w14:paraId="08E5FEE1" w14:textId="77777777" w:rsidR="00BD3CBF" w:rsidRPr="00355F3B" w:rsidRDefault="00BD3CBF" w:rsidP="00EA3D3F">
            <w:pPr>
              <w:pStyle w:val="ListParagraph"/>
              <w:numPr>
                <w:ilvl w:val="0"/>
                <w:numId w:val="34"/>
              </w:numPr>
              <w:rPr>
                <w:rFonts w:ascii="Arial" w:hAnsi="Arial" w:cs="Arial"/>
                <w:sz w:val="24"/>
                <w:szCs w:val="24"/>
              </w:rPr>
            </w:pPr>
            <w:r w:rsidRPr="00355F3B">
              <w:rPr>
                <w:rFonts w:ascii="Arial" w:hAnsi="Arial" w:cs="Arial"/>
                <w:sz w:val="24"/>
                <w:szCs w:val="24"/>
              </w:rPr>
              <w:t xml:space="preserve">Teach, model and reinforce communication skills to the child and their peers </w:t>
            </w:r>
          </w:p>
          <w:p w14:paraId="7A6FB123" w14:textId="77777777" w:rsidR="00BD3CBF" w:rsidRPr="00355F3B" w:rsidRDefault="00BD3CBF" w:rsidP="00EA3D3F">
            <w:pPr>
              <w:pStyle w:val="ListParagraph"/>
              <w:numPr>
                <w:ilvl w:val="0"/>
                <w:numId w:val="34"/>
              </w:numPr>
              <w:rPr>
                <w:rFonts w:ascii="Arial" w:hAnsi="Arial" w:cs="Arial"/>
                <w:sz w:val="24"/>
                <w:szCs w:val="24"/>
              </w:rPr>
            </w:pPr>
            <w:r w:rsidRPr="00355F3B">
              <w:rPr>
                <w:rFonts w:ascii="Arial" w:hAnsi="Arial" w:cs="Arial"/>
                <w:sz w:val="24"/>
                <w:szCs w:val="24"/>
              </w:rPr>
              <w:t xml:space="preserve">Promote good listening skills to all children, reinforcing looking at the person who is talking in group time </w:t>
            </w:r>
          </w:p>
          <w:p w14:paraId="29EB7CC9" w14:textId="77777777" w:rsidR="00BD3CBF" w:rsidRPr="00355F3B" w:rsidRDefault="00BD3CBF" w:rsidP="00EA3D3F">
            <w:pPr>
              <w:pStyle w:val="ListParagraph"/>
              <w:numPr>
                <w:ilvl w:val="0"/>
                <w:numId w:val="34"/>
              </w:numPr>
              <w:rPr>
                <w:rFonts w:ascii="Arial" w:hAnsi="Arial" w:cs="Arial"/>
                <w:sz w:val="24"/>
                <w:szCs w:val="24"/>
              </w:rPr>
            </w:pPr>
            <w:r w:rsidRPr="00355F3B">
              <w:rPr>
                <w:rFonts w:ascii="Arial" w:hAnsi="Arial" w:cs="Arial"/>
                <w:sz w:val="24"/>
                <w:szCs w:val="24"/>
              </w:rPr>
              <w:t xml:space="preserve">Provide quiet spaces for supporting communication </w:t>
            </w:r>
          </w:p>
          <w:p w14:paraId="4A1EE23E" w14:textId="77777777" w:rsidR="00BD3CBF" w:rsidRPr="00355F3B" w:rsidRDefault="00BD3CBF" w:rsidP="00EA3D3F">
            <w:pPr>
              <w:pStyle w:val="ListParagraph"/>
              <w:numPr>
                <w:ilvl w:val="0"/>
                <w:numId w:val="34"/>
              </w:numPr>
              <w:rPr>
                <w:rFonts w:ascii="Arial" w:hAnsi="Arial" w:cs="Arial"/>
                <w:sz w:val="24"/>
                <w:szCs w:val="24"/>
              </w:rPr>
            </w:pPr>
            <w:r w:rsidRPr="00355F3B">
              <w:rPr>
                <w:rFonts w:ascii="Arial" w:hAnsi="Arial" w:cs="Arial"/>
                <w:sz w:val="24"/>
                <w:szCs w:val="24"/>
              </w:rPr>
              <w:t xml:space="preserve">Use props and resources to support the senses when sharing stories and use stories with predictable and repetitive language </w:t>
            </w:r>
          </w:p>
          <w:p w14:paraId="1DDA3958" w14:textId="77777777" w:rsidR="00BD3CBF" w:rsidRPr="00355F3B" w:rsidRDefault="00BD3CBF" w:rsidP="00EA3D3F">
            <w:pPr>
              <w:pStyle w:val="ListParagraph"/>
              <w:numPr>
                <w:ilvl w:val="0"/>
                <w:numId w:val="34"/>
              </w:numPr>
              <w:rPr>
                <w:rFonts w:ascii="Arial" w:hAnsi="Arial" w:cs="Arial"/>
                <w:sz w:val="24"/>
                <w:szCs w:val="24"/>
              </w:rPr>
            </w:pPr>
            <w:r w:rsidRPr="00355F3B">
              <w:rPr>
                <w:rFonts w:ascii="Arial" w:hAnsi="Arial" w:cs="Arial"/>
                <w:sz w:val="24"/>
                <w:szCs w:val="24"/>
              </w:rPr>
              <w:t xml:space="preserve">Use songs and action rhymes to communicate instructions, to follow routines and support transitions from one place to another </w:t>
            </w:r>
          </w:p>
          <w:p w14:paraId="57D6B01F" w14:textId="77777777" w:rsidR="00BD3CBF" w:rsidRPr="00355F3B" w:rsidRDefault="00BD3CBF" w:rsidP="00EA3D3F">
            <w:pPr>
              <w:pStyle w:val="ListParagraph"/>
              <w:numPr>
                <w:ilvl w:val="0"/>
                <w:numId w:val="34"/>
              </w:numPr>
              <w:rPr>
                <w:rFonts w:ascii="Arial" w:hAnsi="Arial" w:cs="Arial"/>
                <w:sz w:val="24"/>
                <w:szCs w:val="24"/>
              </w:rPr>
            </w:pPr>
            <w:r w:rsidRPr="00355F3B">
              <w:rPr>
                <w:rFonts w:ascii="Arial" w:hAnsi="Arial" w:cs="Arial"/>
                <w:sz w:val="24"/>
                <w:szCs w:val="24"/>
              </w:rPr>
              <w:t xml:space="preserve">Check the child’s understanding by asking open ended questions and give the child the opportunity to process the information and respond </w:t>
            </w:r>
          </w:p>
          <w:p w14:paraId="622F7638" w14:textId="77777777" w:rsidR="00BD3CBF" w:rsidRPr="00355F3B" w:rsidRDefault="00BD3CBF" w:rsidP="00EA3D3F">
            <w:pPr>
              <w:pStyle w:val="ListParagraph"/>
              <w:numPr>
                <w:ilvl w:val="0"/>
                <w:numId w:val="34"/>
              </w:numPr>
              <w:rPr>
                <w:rFonts w:ascii="Arial" w:hAnsi="Arial" w:cs="Arial"/>
                <w:sz w:val="24"/>
                <w:szCs w:val="24"/>
              </w:rPr>
            </w:pPr>
            <w:r w:rsidRPr="00355F3B">
              <w:rPr>
                <w:rFonts w:ascii="Arial" w:hAnsi="Arial" w:cs="Arial"/>
                <w:sz w:val="24"/>
                <w:szCs w:val="24"/>
              </w:rPr>
              <w:t xml:space="preserve">Chunk language and give clear instruction one at a time </w:t>
            </w:r>
          </w:p>
          <w:p w14:paraId="51D71DD5" w14:textId="77777777" w:rsidR="00BD3CBF" w:rsidRPr="00355F3B" w:rsidRDefault="00BD3CBF" w:rsidP="00EA3D3F">
            <w:pPr>
              <w:pStyle w:val="ListParagraph"/>
              <w:numPr>
                <w:ilvl w:val="0"/>
                <w:numId w:val="34"/>
              </w:numPr>
              <w:rPr>
                <w:rFonts w:ascii="Arial" w:hAnsi="Arial" w:cs="Arial"/>
                <w:sz w:val="24"/>
                <w:szCs w:val="24"/>
              </w:rPr>
            </w:pPr>
            <w:r w:rsidRPr="00355F3B">
              <w:rPr>
                <w:rFonts w:ascii="Arial" w:hAnsi="Arial" w:cs="Arial"/>
                <w:sz w:val="24"/>
                <w:szCs w:val="24"/>
              </w:rPr>
              <w:lastRenderedPageBreak/>
              <w:t xml:space="preserve">Scaffold language by responding to what the child says, adding one or two words </w:t>
            </w:r>
          </w:p>
        </w:tc>
      </w:tr>
    </w:tbl>
    <w:p w14:paraId="53A67A5F" w14:textId="77777777" w:rsidR="00BD3CBF" w:rsidRPr="00355F3B" w:rsidRDefault="00BD3CBF" w:rsidP="00BD3CBF">
      <w:pPr>
        <w:rPr>
          <w:rFonts w:ascii="Arial" w:hAnsi="Arial" w:cs="Arial"/>
          <w:sz w:val="24"/>
          <w:szCs w:val="24"/>
        </w:rPr>
      </w:pPr>
    </w:p>
    <w:p w14:paraId="4CA927CA" w14:textId="77777777" w:rsidR="00E07A9E" w:rsidRPr="00355F3B" w:rsidRDefault="00E07A9E" w:rsidP="00BD3CBF">
      <w:pPr>
        <w:rPr>
          <w:rFonts w:ascii="Arial" w:hAnsi="Arial" w:cs="Arial"/>
          <w:sz w:val="24"/>
          <w:szCs w:val="24"/>
        </w:rPr>
      </w:pPr>
    </w:p>
    <w:p w14:paraId="05DF4EA1" w14:textId="77777777" w:rsidR="00855C6A" w:rsidRDefault="00855C6A" w:rsidP="00BD3CBF">
      <w:pPr>
        <w:rPr>
          <w:rFonts w:ascii="Arial" w:hAnsi="Arial" w:cs="Arial"/>
          <w:b/>
          <w:bCs/>
          <w:sz w:val="24"/>
          <w:szCs w:val="24"/>
          <w:u w:val="single"/>
        </w:rPr>
      </w:pPr>
    </w:p>
    <w:p w14:paraId="180B6EB6" w14:textId="77777777" w:rsidR="00855C6A" w:rsidRDefault="00855C6A" w:rsidP="00BD3CBF">
      <w:pPr>
        <w:rPr>
          <w:rFonts w:ascii="Arial" w:hAnsi="Arial" w:cs="Arial"/>
          <w:b/>
          <w:bCs/>
          <w:sz w:val="24"/>
          <w:szCs w:val="24"/>
          <w:u w:val="single"/>
        </w:rPr>
      </w:pPr>
    </w:p>
    <w:p w14:paraId="2DED8066" w14:textId="77777777" w:rsidR="00701AE6" w:rsidRDefault="00701AE6" w:rsidP="00BD3CBF">
      <w:pPr>
        <w:rPr>
          <w:rFonts w:ascii="Arial" w:hAnsi="Arial" w:cs="Arial"/>
          <w:b/>
          <w:bCs/>
          <w:sz w:val="24"/>
          <w:szCs w:val="24"/>
          <w:u w:val="single"/>
        </w:rPr>
      </w:pPr>
    </w:p>
    <w:p w14:paraId="1517228E" w14:textId="77777777" w:rsidR="00EE7777" w:rsidRDefault="00BD3CBF" w:rsidP="00BD3CBF">
      <w:pPr>
        <w:rPr>
          <w:rFonts w:ascii="Arial" w:hAnsi="Arial" w:cs="Arial"/>
          <w:b/>
          <w:bCs/>
          <w:sz w:val="24"/>
          <w:szCs w:val="24"/>
          <w:u w:val="single"/>
        </w:rPr>
      </w:pPr>
      <w:r w:rsidRPr="00355F3B">
        <w:rPr>
          <w:rFonts w:ascii="Arial" w:hAnsi="Arial" w:cs="Arial"/>
          <w:b/>
          <w:bCs/>
          <w:sz w:val="24"/>
          <w:szCs w:val="24"/>
          <w:u w:val="single"/>
        </w:rPr>
        <w:t xml:space="preserve">Hearing </w:t>
      </w:r>
      <w:r w:rsidR="00251F0E">
        <w:rPr>
          <w:rFonts w:ascii="Arial" w:hAnsi="Arial" w:cs="Arial"/>
          <w:b/>
          <w:bCs/>
          <w:sz w:val="24"/>
          <w:szCs w:val="24"/>
          <w:u w:val="single"/>
        </w:rPr>
        <w:t>impairment</w:t>
      </w:r>
    </w:p>
    <w:p w14:paraId="34B164FB" w14:textId="33956CAA" w:rsidR="00BD3CBF" w:rsidRPr="00355F3B" w:rsidRDefault="00251F0E" w:rsidP="00BD3CBF">
      <w:pPr>
        <w:rPr>
          <w:rFonts w:ascii="Arial" w:hAnsi="Arial" w:cs="Arial"/>
          <w:b/>
          <w:bCs/>
          <w:sz w:val="24"/>
          <w:szCs w:val="24"/>
          <w:u w:val="single"/>
        </w:rPr>
      </w:pPr>
      <w:r>
        <w:rPr>
          <w:rFonts w:ascii="Arial" w:hAnsi="Arial" w:cs="Arial"/>
          <w:b/>
          <w:bCs/>
          <w:sz w:val="24"/>
          <w:szCs w:val="24"/>
          <w:u w:val="single"/>
        </w:rPr>
        <w:t xml:space="preserve"> </w:t>
      </w:r>
      <w:r w:rsidR="00EA3D3F" w:rsidRPr="00355F3B">
        <w:rPr>
          <w:rFonts w:ascii="Arial" w:hAnsi="Arial" w:cs="Arial"/>
          <w:b/>
          <w:bCs/>
          <w:sz w:val="24"/>
          <w:szCs w:val="24"/>
          <w:u w:val="single"/>
        </w:rPr>
        <w:t xml:space="preserve"> </w:t>
      </w:r>
    </w:p>
    <w:tbl>
      <w:tblPr>
        <w:tblStyle w:val="TableGrid"/>
        <w:tblW w:w="9351" w:type="dxa"/>
        <w:tblLook w:val="04A0" w:firstRow="1" w:lastRow="0" w:firstColumn="1" w:lastColumn="0" w:noHBand="0" w:noVBand="1"/>
      </w:tblPr>
      <w:tblGrid>
        <w:gridCol w:w="2689"/>
        <w:gridCol w:w="6662"/>
      </w:tblGrid>
      <w:tr w:rsidR="00BD3CBF" w:rsidRPr="00355F3B" w14:paraId="1CEE7C3C" w14:textId="77777777" w:rsidTr="00CF44C3">
        <w:tc>
          <w:tcPr>
            <w:tcW w:w="2689" w:type="dxa"/>
            <w:shd w:val="clear" w:color="auto" w:fill="D0CECE" w:themeFill="background2" w:themeFillShade="E6"/>
          </w:tcPr>
          <w:p w14:paraId="147BBC31"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What we might see </w:t>
            </w:r>
          </w:p>
        </w:tc>
        <w:tc>
          <w:tcPr>
            <w:tcW w:w="6662" w:type="dxa"/>
            <w:shd w:val="clear" w:color="auto" w:fill="D0CECE" w:themeFill="background2" w:themeFillShade="E6"/>
          </w:tcPr>
          <w:p w14:paraId="69EF5075"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What we might do </w:t>
            </w:r>
          </w:p>
        </w:tc>
      </w:tr>
      <w:tr w:rsidR="00BD3CBF" w:rsidRPr="00355F3B" w14:paraId="0B79E36C" w14:textId="77777777" w:rsidTr="00CF44C3">
        <w:tc>
          <w:tcPr>
            <w:tcW w:w="2689" w:type="dxa"/>
          </w:tcPr>
          <w:p w14:paraId="0420DA93" w14:textId="77777777" w:rsidR="00BD3CBF" w:rsidRPr="00355F3B" w:rsidRDefault="00BD3CBF" w:rsidP="008C381F">
            <w:pPr>
              <w:rPr>
                <w:rFonts w:ascii="Arial" w:hAnsi="Arial" w:cs="Arial"/>
                <w:sz w:val="24"/>
                <w:szCs w:val="24"/>
              </w:rPr>
            </w:pPr>
            <w:r w:rsidRPr="00355F3B">
              <w:rPr>
                <w:rFonts w:ascii="Arial" w:hAnsi="Arial" w:cs="Arial"/>
                <w:sz w:val="24"/>
                <w:szCs w:val="24"/>
              </w:rPr>
              <w:t>Hearing impairment</w:t>
            </w:r>
          </w:p>
        </w:tc>
        <w:tc>
          <w:tcPr>
            <w:tcW w:w="6662" w:type="dxa"/>
          </w:tcPr>
          <w:p w14:paraId="7B6DE588" w14:textId="199C78FD" w:rsidR="00BD3CBF" w:rsidRPr="00355F3B" w:rsidRDefault="00BD3CBF" w:rsidP="00EA3D3F">
            <w:pPr>
              <w:pStyle w:val="ListParagraph"/>
              <w:numPr>
                <w:ilvl w:val="0"/>
                <w:numId w:val="20"/>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Child to sit at the front of the other children</w:t>
            </w:r>
            <w:r w:rsidR="00EA3D3F" w:rsidRPr="00355F3B">
              <w:rPr>
                <w:rFonts w:ascii="Arial" w:hAnsi="Arial" w:cs="Arial"/>
                <w:color w:val="000000"/>
                <w:sz w:val="24"/>
                <w:szCs w:val="24"/>
                <w14:textFill>
                  <w14:solidFill>
                    <w14:srgbClr w14:val="000000">
                      <w14:lumMod w14:val="95000"/>
                      <w14:lumOff w14:val="5000"/>
                    </w14:srgbClr>
                  </w14:solidFill>
                </w14:textFill>
              </w:rPr>
              <w:t xml:space="preserve"> </w:t>
            </w:r>
            <w:r w:rsidRPr="00355F3B">
              <w:rPr>
                <w:rFonts w:ascii="Arial" w:hAnsi="Arial" w:cs="Arial"/>
                <w:color w:val="0D0D0D" w:themeColor="text1" w:themeTint="F2"/>
                <w:sz w:val="24"/>
                <w:szCs w:val="24"/>
              </w:rPr>
              <w:t xml:space="preserve">with clear view of </w:t>
            </w:r>
            <w:r w:rsidR="001A58A6">
              <w:rPr>
                <w:rFonts w:ascii="Arial" w:hAnsi="Arial" w:cs="Arial"/>
                <w:color w:val="0D0D0D" w:themeColor="text1" w:themeTint="F2"/>
                <w:sz w:val="24"/>
                <w:szCs w:val="24"/>
              </w:rPr>
              <w:t xml:space="preserve">the </w:t>
            </w:r>
            <w:r w:rsidRPr="00355F3B">
              <w:rPr>
                <w:rFonts w:ascii="Arial" w:hAnsi="Arial" w:cs="Arial"/>
                <w:color w:val="0D0D0D" w:themeColor="text1" w:themeTint="F2"/>
                <w:sz w:val="24"/>
                <w:szCs w:val="24"/>
              </w:rPr>
              <w:t>practitioners</w:t>
            </w:r>
            <w:r w:rsidR="00DD215E">
              <w:rPr>
                <w:rFonts w:ascii="Arial" w:hAnsi="Arial" w:cs="Arial"/>
                <w:color w:val="0D0D0D" w:themeColor="text1" w:themeTint="F2"/>
                <w:sz w:val="24"/>
                <w:szCs w:val="24"/>
              </w:rPr>
              <w:t>’</w:t>
            </w:r>
            <w:r w:rsidR="00EA3D3F" w:rsidRPr="00355F3B">
              <w:rPr>
                <w:rFonts w:ascii="Arial" w:hAnsi="Arial" w:cs="Arial"/>
                <w:color w:val="000000"/>
                <w:sz w:val="24"/>
                <w:szCs w:val="24"/>
                <w14:textFill>
                  <w14:solidFill>
                    <w14:srgbClr w14:val="000000">
                      <w14:lumMod w14:val="95000"/>
                      <w14:lumOff w14:val="5000"/>
                    </w14:srgbClr>
                  </w14:solidFill>
                </w14:textFill>
              </w:rPr>
              <w:t xml:space="preserve"> </w:t>
            </w:r>
            <w:r w:rsidRPr="00355F3B">
              <w:rPr>
                <w:rFonts w:ascii="Arial" w:hAnsi="Arial" w:cs="Arial"/>
                <w:color w:val="0D0D0D" w:themeColor="text1" w:themeTint="F2"/>
                <w:sz w:val="24"/>
                <w:szCs w:val="24"/>
              </w:rPr>
              <w:t xml:space="preserve">face and any visual material used. Instructions delivered clearly and at an appropriate volume </w:t>
            </w:r>
          </w:p>
          <w:p w14:paraId="420B9216" w14:textId="6152ABD3" w:rsidR="00BD3CBF" w:rsidRPr="00355F3B" w:rsidRDefault="00BD3CBF" w:rsidP="00EA3D3F">
            <w:pPr>
              <w:pStyle w:val="ListParagraph"/>
              <w:numPr>
                <w:ilvl w:val="0"/>
                <w:numId w:val="19"/>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Check that the child has heard and understood what has been said, particularly when delivering new information</w:t>
            </w:r>
            <w:r w:rsidR="00EA3D3F" w:rsidRPr="00355F3B">
              <w:rPr>
                <w:rFonts w:ascii="Arial" w:hAnsi="Arial" w:cs="Arial"/>
                <w:color w:val="0D0D0D" w:themeColor="text1" w:themeTint="F2"/>
                <w:sz w:val="24"/>
                <w:szCs w:val="24"/>
              </w:rPr>
              <w:t xml:space="preserve"> or </w:t>
            </w:r>
            <w:r w:rsidRPr="00355F3B">
              <w:rPr>
                <w:rFonts w:ascii="Arial" w:hAnsi="Arial" w:cs="Arial"/>
                <w:color w:val="0D0D0D" w:themeColor="text1" w:themeTint="F2"/>
                <w:sz w:val="24"/>
                <w:szCs w:val="24"/>
              </w:rPr>
              <w:t xml:space="preserve">instructions; and/or using unfamiliar vocabulary </w:t>
            </w:r>
          </w:p>
          <w:p w14:paraId="171517D4" w14:textId="478F84AE" w:rsidR="00EA3D3F" w:rsidRPr="00355F3B" w:rsidRDefault="00BD3CBF" w:rsidP="00EA3D3F">
            <w:pPr>
              <w:pStyle w:val="ListParagraph"/>
              <w:numPr>
                <w:ilvl w:val="0"/>
                <w:numId w:val="19"/>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Repeating / rephrasing pertinent comments made by other</w:t>
            </w:r>
            <w:r w:rsidR="00EA3D3F" w:rsidRPr="00355F3B">
              <w:rPr>
                <w:rFonts w:ascii="Arial" w:hAnsi="Arial" w:cs="Arial"/>
                <w:color w:val="000000"/>
                <w:sz w:val="24"/>
                <w:szCs w:val="24"/>
                <w14:textFill>
                  <w14:solidFill>
                    <w14:srgbClr w14:val="000000">
                      <w14:lumMod w14:val="95000"/>
                      <w14:lumOff w14:val="5000"/>
                    </w14:srgbClr>
                  </w14:solidFill>
                </w14:textFill>
              </w:rPr>
              <w:t xml:space="preserve"> </w:t>
            </w:r>
            <w:r w:rsidRPr="00355F3B">
              <w:rPr>
                <w:rFonts w:ascii="Arial" w:hAnsi="Arial" w:cs="Arial"/>
                <w:color w:val="0D0D0D" w:themeColor="text1" w:themeTint="F2"/>
                <w:sz w:val="24"/>
                <w:szCs w:val="24"/>
              </w:rPr>
              <w:t xml:space="preserve">children </w:t>
            </w:r>
          </w:p>
          <w:p w14:paraId="269EF020" w14:textId="4F6516A4" w:rsidR="00BD3CBF" w:rsidRPr="00355F3B" w:rsidRDefault="00BD3CBF" w:rsidP="00EA3D3F">
            <w:pPr>
              <w:pStyle w:val="ListParagraph"/>
              <w:numPr>
                <w:ilvl w:val="0"/>
                <w:numId w:val="19"/>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Be aware the</w:t>
            </w:r>
            <w:r w:rsidR="00EA3D3F" w:rsidRPr="00355F3B">
              <w:rPr>
                <w:rFonts w:ascii="Arial" w:hAnsi="Arial" w:cs="Arial"/>
                <w:color w:val="000000"/>
                <w:sz w:val="24"/>
                <w:szCs w:val="24"/>
                <w14:textFill>
                  <w14:solidFill>
                    <w14:srgbClr w14:val="000000">
                      <w14:lumMod w14:val="95000"/>
                      <w14:lumOff w14:val="5000"/>
                    </w14:srgbClr>
                  </w14:solidFill>
                </w14:textFill>
              </w:rPr>
              <w:t xml:space="preserve"> </w:t>
            </w:r>
            <w:r w:rsidRPr="00355F3B">
              <w:rPr>
                <w:rFonts w:ascii="Arial" w:hAnsi="Arial" w:cs="Arial"/>
                <w:color w:val="0D0D0D" w:themeColor="text1" w:themeTint="F2"/>
                <w:sz w:val="24"/>
                <w:szCs w:val="24"/>
              </w:rPr>
              <w:t>child may use</w:t>
            </w:r>
            <w:r w:rsidR="00EA3D3F" w:rsidRPr="00355F3B">
              <w:rPr>
                <w:rFonts w:ascii="Arial" w:hAnsi="Arial" w:cs="Arial"/>
                <w:color w:val="000000"/>
                <w:sz w:val="24"/>
                <w:szCs w:val="24"/>
                <w14:textFill>
                  <w14:solidFill>
                    <w14:srgbClr w14:val="000000">
                      <w14:lumMod w14:val="95000"/>
                      <w14:lumOff w14:val="5000"/>
                    </w14:srgbClr>
                  </w14:solidFill>
                </w14:textFill>
              </w:rPr>
              <w:t xml:space="preserve"> </w:t>
            </w:r>
            <w:r w:rsidRPr="00355F3B">
              <w:rPr>
                <w:rFonts w:ascii="Arial" w:hAnsi="Arial" w:cs="Arial"/>
                <w:color w:val="0D0D0D" w:themeColor="text1" w:themeTint="F2"/>
                <w:sz w:val="24"/>
                <w:szCs w:val="24"/>
              </w:rPr>
              <w:t xml:space="preserve">lip-reading and visual clues to support their hearing. Ensure that they are face on when you are giving instructions. </w:t>
            </w:r>
          </w:p>
          <w:p w14:paraId="3A6EC73A" w14:textId="77777777" w:rsidR="00BD3CBF" w:rsidRPr="00355F3B" w:rsidRDefault="00BD3CBF" w:rsidP="00EA3D3F">
            <w:pPr>
              <w:pStyle w:val="ListParagraph"/>
              <w:numPr>
                <w:ilvl w:val="0"/>
                <w:numId w:val="19"/>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Try not to move around the room whilst talking. </w:t>
            </w:r>
          </w:p>
          <w:p w14:paraId="46DDE079" w14:textId="77777777" w:rsidR="00BD3CBF" w:rsidRPr="00355F3B" w:rsidRDefault="00BD3CBF" w:rsidP="00EA3D3F">
            <w:pPr>
              <w:pStyle w:val="ListParagraph"/>
              <w:numPr>
                <w:ilvl w:val="0"/>
                <w:numId w:val="19"/>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Visual reinforcement (pictures and handouts), to support learning </w:t>
            </w:r>
          </w:p>
          <w:p w14:paraId="48F96B15" w14:textId="32391489" w:rsidR="00BD3CBF" w:rsidRPr="00355F3B" w:rsidRDefault="00BD3CBF" w:rsidP="00EA3D3F">
            <w:pPr>
              <w:pStyle w:val="ListParagraph"/>
              <w:numPr>
                <w:ilvl w:val="0"/>
                <w:numId w:val="19"/>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During activities, repeat comments from </w:t>
            </w:r>
            <w:r w:rsidR="00F30775" w:rsidRPr="00355F3B">
              <w:rPr>
                <w:rFonts w:ascii="Arial" w:hAnsi="Arial" w:cs="Arial"/>
                <w:color w:val="0D0D0D" w:themeColor="text1" w:themeTint="F2"/>
                <w:sz w:val="24"/>
                <w:szCs w:val="24"/>
              </w:rPr>
              <w:t>other</w:t>
            </w:r>
            <w:r w:rsidR="00F30775" w:rsidRPr="00355F3B">
              <w:rPr>
                <w:rFonts w:ascii="Arial" w:hAnsi="Arial" w:cs="Arial"/>
                <w:color w:val="000000"/>
                <w:sz w:val="24"/>
                <w:szCs w:val="24"/>
                <w14:textFill>
                  <w14:solidFill>
                    <w14:srgbClr w14:val="000000">
                      <w14:lumMod w14:val="95000"/>
                      <w14:lumOff w14:val="5000"/>
                    </w14:srgbClr>
                  </w14:solidFill>
                </w14:textFill>
              </w:rPr>
              <w:t xml:space="preserve"> </w:t>
            </w:r>
            <w:r w:rsidR="00F30775" w:rsidRPr="00355F3B">
              <w:rPr>
                <w:rFonts w:ascii="Arial" w:hAnsi="Arial" w:cs="Arial"/>
                <w:color w:val="0D0D0D" w:themeColor="text1" w:themeTint="F2"/>
                <w:sz w:val="24"/>
                <w:szCs w:val="24"/>
              </w:rPr>
              <w:t>children</w:t>
            </w:r>
            <w:r w:rsidRPr="00355F3B">
              <w:rPr>
                <w:rFonts w:ascii="Arial" w:hAnsi="Arial" w:cs="Arial"/>
                <w:color w:val="0D0D0D" w:themeColor="text1" w:themeTint="F2"/>
                <w:sz w:val="24"/>
                <w:szCs w:val="24"/>
              </w:rPr>
              <w:t xml:space="preserve"> to ensure they have been heard</w:t>
            </w:r>
            <w:r w:rsidR="00EA3D3F" w:rsidRPr="00355F3B">
              <w:rPr>
                <w:rFonts w:ascii="Arial" w:hAnsi="Arial" w:cs="Arial"/>
                <w:color w:val="000000"/>
                <w:sz w:val="24"/>
                <w:szCs w:val="24"/>
                <w14:textFill>
                  <w14:solidFill>
                    <w14:srgbClr w14:val="000000">
                      <w14:lumMod w14:val="95000"/>
                      <w14:lumOff w14:val="5000"/>
                    </w14:srgbClr>
                  </w14:solidFill>
                </w14:textFill>
              </w:rPr>
              <w:t xml:space="preserve"> </w:t>
            </w:r>
          </w:p>
          <w:p w14:paraId="238DD867" w14:textId="3B96A491" w:rsidR="00BD3CBF" w:rsidRPr="00355F3B" w:rsidRDefault="00BD3CBF" w:rsidP="00EA3D3F">
            <w:pPr>
              <w:pStyle w:val="ListParagraph"/>
              <w:numPr>
                <w:ilvl w:val="0"/>
                <w:numId w:val="19"/>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 Words spoken on an audio/visual recording may need a person to repeat what is being said</w:t>
            </w:r>
            <w:r w:rsidR="004324E0">
              <w:rPr>
                <w:rFonts w:ascii="Arial" w:hAnsi="Arial" w:cs="Arial"/>
                <w:color w:val="0D0D0D" w:themeColor="text1" w:themeTint="F2"/>
                <w:sz w:val="24"/>
                <w:szCs w:val="24"/>
              </w:rPr>
              <w:t>.</w:t>
            </w:r>
            <w:r w:rsidR="00EA3D3F" w:rsidRPr="00355F3B">
              <w:rPr>
                <w:rFonts w:ascii="Arial" w:hAnsi="Arial" w:cs="Arial"/>
                <w:color w:val="000000"/>
                <w:sz w:val="24"/>
                <w:szCs w:val="24"/>
                <w14:textFill>
                  <w14:solidFill>
                    <w14:srgbClr w14:val="000000">
                      <w14:lumMod w14:val="95000"/>
                      <w14:lumOff w14:val="5000"/>
                    </w14:srgbClr>
                  </w14:solidFill>
                </w14:textFill>
              </w:rPr>
              <w:t xml:space="preserve"> </w:t>
            </w:r>
            <w:r w:rsidRPr="00355F3B">
              <w:rPr>
                <w:rFonts w:ascii="Arial" w:hAnsi="Arial" w:cs="Arial"/>
                <w:color w:val="0D0D0D" w:themeColor="text1" w:themeTint="F2"/>
                <w:sz w:val="24"/>
                <w:szCs w:val="24"/>
              </w:rPr>
              <w:t xml:space="preserve">Carpeting, soft furnishing, rubber feet on the table and chair legs etc. will reduce noise </w:t>
            </w:r>
          </w:p>
          <w:p w14:paraId="34C4E88E" w14:textId="77777777" w:rsidR="00EA3D3F" w:rsidRPr="00355F3B" w:rsidRDefault="00BD3CBF" w:rsidP="00EA3D3F">
            <w:pPr>
              <w:pStyle w:val="ListParagraph"/>
              <w:numPr>
                <w:ilvl w:val="0"/>
                <w:numId w:val="19"/>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Seat away from any source of noise e.g. window</w:t>
            </w:r>
          </w:p>
          <w:p w14:paraId="6CB74FF2" w14:textId="0AA9F266" w:rsidR="00BD3CBF" w:rsidRPr="00355F3B" w:rsidRDefault="00BD3CBF" w:rsidP="00EA3D3F">
            <w:pPr>
              <w:pStyle w:val="ListParagraph"/>
              <w:numPr>
                <w:ilvl w:val="0"/>
                <w:numId w:val="19"/>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Encourage good listening behaviour: sitting still, looking and listening </w:t>
            </w:r>
          </w:p>
          <w:p w14:paraId="1A2E07CD" w14:textId="77777777" w:rsidR="000E3685" w:rsidRDefault="00BD3CBF" w:rsidP="00EA3D3F">
            <w:pPr>
              <w:pStyle w:val="ListParagraph"/>
              <w:numPr>
                <w:ilvl w:val="0"/>
                <w:numId w:val="19"/>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Encouraged to ask when not sure what to do</w:t>
            </w:r>
          </w:p>
          <w:p w14:paraId="4F82F385" w14:textId="118B18B2" w:rsidR="00BD3CBF" w:rsidRPr="00355F3B" w:rsidRDefault="004F4E2F" w:rsidP="00EA3D3F">
            <w:pPr>
              <w:pStyle w:val="ListParagraph"/>
              <w:numPr>
                <w:ilvl w:val="0"/>
                <w:numId w:val="19"/>
              </w:numPr>
              <w:rPr>
                <w:rFonts w:ascii="Arial" w:hAnsi="Arial" w:cs="Arial"/>
                <w:color w:val="0D0D0D" w:themeColor="text1" w:themeTint="F2"/>
                <w:sz w:val="24"/>
                <w:szCs w:val="24"/>
              </w:rPr>
            </w:pPr>
            <w:r>
              <w:rPr>
                <w:rFonts w:ascii="Arial" w:hAnsi="Arial" w:cs="Arial"/>
                <w:color w:val="0D0D0D" w:themeColor="text1" w:themeTint="F2"/>
                <w:sz w:val="24"/>
                <w:szCs w:val="24"/>
              </w:rPr>
              <w:t>Provide</w:t>
            </w:r>
            <w:r w:rsidR="00BD3CBF" w:rsidRPr="00355F3B">
              <w:rPr>
                <w:rFonts w:ascii="Arial" w:hAnsi="Arial" w:cs="Arial"/>
                <w:color w:val="0D0D0D" w:themeColor="text1" w:themeTint="F2"/>
                <w:sz w:val="24"/>
                <w:szCs w:val="24"/>
              </w:rPr>
              <w:t xml:space="preserve"> </w:t>
            </w:r>
            <w:r w:rsidR="00EA3D3F" w:rsidRPr="00355F3B">
              <w:rPr>
                <w:rFonts w:ascii="Arial" w:hAnsi="Arial" w:cs="Arial"/>
                <w:color w:val="0D0D0D" w:themeColor="text1" w:themeTint="F2"/>
                <w:sz w:val="24"/>
                <w:szCs w:val="24"/>
              </w:rPr>
              <w:t xml:space="preserve">a </w:t>
            </w:r>
            <w:r w:rsidR="00BD3CBF" w:rsidRPr="00355F3B">
              <w:rPr>
                <w:rFonts w:ascii="Arial" w:hAnsi="Arial" w:cs="Arial"/>
                <w:color w:val="0D0D0D" w:themeColor="text1" w:themeTint="F2"/>
                <w:sz w:val="24"/>
                <w:szCs w:val="24"/>
              </w:rPr>
              <w:t>quiet learning</w:t>
            </w:r>
            <w:r w:rsidR="00EA3D3F" w:rsidRPr="00355F3B">
              <w:rPr>
                <w:rFonts w:ascii="Arial" w:hAnsi="Arial" w:cs="Arial"/>
                <w:color w:val="000000"/>
                <w:sz w:val="24"/>
                <w:szCs w:val="24"/>
                <w14:textFill>
                  <w14:solidFill>
                    <w14:srgbClr w14:val="000000">
                      <w14:lumMod w14:val="95000"/>
                      <w14:lumOff w14:val="5000"/>
                    </w14:srgbClr>
                  </w14:solidFill>
                </w14:textFill>
              </w:rPr>
              <w:t xml:space="preserve"> </w:t>
            </w:r>
            <w:r w:rsidR="00BD3CBF" w:rsidRPr="00355F3B">
              <w:rPr>
                <w:rFonts w:ascii="Arial" w:hAnsi="Arial" w:cs="Arial"/>
                <w:color w:val="0D0D0D" w:themeColor="text1" w:themeTint="F2"/>
                <w:sz w:val="24"/>
                <w:szCs w:val="24"/>
              </w:rPr>
              <w:t>environment, particularly for specific listening activities</w:t>
            </w:r>
          </w:p>
          <w:p w14:paraId="6DC511DA" w14:textId="6FBF67C1" w:rsidR="00BD3CBF" w:rsidRPr="00355F3B" w:rsidRDefault="00BD3CBF" w:rsidP="00EA3D3F">
            <w:pPr>
              <w:pStyle w:val="ListParagraph"/>
              <w:numPr>
                <w:ilvl w:val="0"/>
                <w:numId w:val="19"/>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All staff who work with a CYP with HI should be made aware how best to support in </w:t>
            </w:r>
            <w:r w:rsidR="00EA3D3F" w:rsidRPr="00355F3B">
              <w:rPr>
                <w:rFonts w:ascii="Arial" w:hAnsi="Arial" w:cs="Arial"/>
                <w:color w:val="0D0D0D" w:themeColor="text1" w:themeTint="F2"/>
                <w:sz w:val="24"/>
                <w:szCs w:val="24"/>
              </w:rPr>
              <w:t>the s</w:t>
            </w:r>
            <w:r w:rsidRPr="00355F3B">
              <w:rPr>
                <w:rFonts w:ascii="Arial" w:hAnsi="Arial" w:cs="Arial"/>
                <w:color w:val="0D0D0D" w:themeColor="text1" w:themeTint="F2"/>
                <w:sz w:val="24"/>
                <w:szCs w:val="24"/>
              </w:rPr>
              <w:t xml:space="preserve">etting. Adults working directly with child with HI to have appropriate training i.e. British Sign Language (BSL) </w:t>
            </w:r>
          </w:p>
          <w:p w14:paraId="3C4ABE8C" w14:textId="5BAAD2BD" w:rsidR="00BD3CBF" w:rsidRPr="00355F3B" w:rsidRDefault="00BD3CBF" w:rsidP="00EA3D3F">
            <w:pPr>
              <w:pStyle w:val="ListParagraph"/>
              <w:numPr>
                <w:ilvl w:val="0"/>
                <w:numId w:val="19"/>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Visual timetable and use of visual cues</w:t>
            </w:r>
            <w:r w:rsidR="00EA3D3F" w:rsidRPr="00355F3B">
              <w:rPr>
                <w:rFonts w:ascii="Arial" w:hAnsi="Arial" w:cs="Arial"/>
                <w:color w:val="0D0D0D" w:themeColor="text1" w:themeTint="F2"/>
                <w:sz w:val="24"/>
                <w:szCs w:val="24"/>
              </w:rPr>
              <w:t xml:space="preserve"> i.e.</w:t>
            </w:r>
            <w:r w:rsidR="00EA3D3F" w:rsidRPr="00355F3B">
              <w:rPr>
                <w:rFonts w:ascii="Arial" w:hAnsi="Arial" w:cs="Arial"/>
                <w:color w:val="000000"/>
                <w:sz w:val="24"/>
                <w:szCs w:val="24"/>
                <w14:textFill>
                  <w14:solidFill>
                    <w14:srgbClr w14:val="000000">
                      <w14:lumMod w14:val="95000"/>
                      <w14:lumOff w14:val="5000"/>
                    </w14:srgbClr>
                  </w14:solidFill>
                </w14:textFill>
              </w:rPr>
              <w:t xml:space="preserve"> </w:t>
            </w:r>
            <w:r w:rsidRPr="00355F3B">
              <w:rPr>
                <w:rFonts w:ascii="Arial" w:hAnsi="Arial" w:cs="Arial"/>
                <w:color w:val="0D0D0D" w:themeColor="text1" w:themeTint="F2"/>
                <w:sz w:val="24"/>
                <w:szCs w:val="24"/>
              </w:rPr>
              <w:t xml:space="preserve">sand timers to support sharing </w:t>
            </w:r>
          </w:p>
          <w:p w14:paraId="1A7CDF7F" w14:textId="77777777" w:rsidR="00BD3CBF" w:rsidRPr="00355F3B" w:rsidRDefault="00BD3CBF" w:rsidP="00EA3D3F">
            <w:pPr>
              <w:pStyle w:val="ListParagraph"/>
              <w:numPr>
                <w:ilvl w:val="0"/>
                <w:numId w:val="19"/>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t xml:space="preserve">Talking books to encourage and support speech and language communication </w:t>
            </w:r>
          </w:p>
          <w:p w14:paraId="4396CE6C" w14:textId="77777777" w:rsidR="00BD3CBF" w:rsidRPr="00355F3B" w:rsidRDefault="00BD3CBF" w:rsidP="00EA3D3F">
            <w:pPr>
              <w:pStyle w:val="ListParagraph"/>
              <w:numPr>
                <w:ilvl w:val="0"/>
                <w:numId w:val="19"/>
              </w:numPr>
              <w:rPr>
                <w:rFonts w:ascii="Arial" w:hAnsi="Arial" w:cs="Arial"/>
                <w:color w:val="0D0D0D" w:themeColor="text1" w:themeTint="F2"/>
                <w:sz w:val="24"/>
                <w:szCs w:val="24"/>
              </w:rPr>
            </w:pPr>
            <w:r w:rsidRPr="00355F3B">
              <w:rPr>
                <w:rFonts w:ascii="Arial" w:hAnsi="Arial" w:cs="Arial"/>
                <w:color w:val="0D0D0D" w:themeColor="text1" w:themeTint="F2"/>
                <w:sz w:val="24"/>
                <w:szCs w:val="24"/>
              </w:rPr>
              <w:lastRenderedPageBreak/>
              <w:t>Staff to work together with other professionals to share strategies and advice to support the child BSL Training</w:t>
            </w:r>
          </w:p>
        </w:tc>
      </w:tr>
      <w:tr w:rsidR="00BD3CBF" w:rsidRPr="00355F3B" w14:paraId="1E69E636" w14:textId="77777777" w:rsidTr="00CF44C3">
        <w:tc>
          <w:tcPr>
            <w:tcW w:w="2689" w:type="dxa"/>
          </w:tcPr>
          <w:p w14:paraId="5E166612" w14:textId="77777777" w:rsidR="00BD3CBF" w:rsidRPr="00355F3B" w:rsidRDefault="00BD3CBF" w:rsidP="008C381F">
            <w:pPr>
              <w:rPr>
                <w:rFonts w:ascii="Arial" w:hAnsi="Arial" w:cs="Arial"/>
                <w:sz w:val="24"/>
                <w:szCs w:val="24"/>
              </w:rPr>
            </w:pPr>
            <w:r w:rsidRPr="00355F3B">
              <w:rPr>
                <w:rFonts w:ascii="Arial" w:hAnsi="Arial" w:cs="Arial"/>
                <w:sz w:val="24"/>
                <w:szCs w:val="24"/>
              </w:rPr>
              <w:lastRenderedPageBreak/>
              <w:t xml:space="preserve">Difficulty tuning in and sustaining attention </w:t>
            </w:r>
          </w:p>
        </w:tc>
        <w:tc>
          <w:tcPr>
            <w:tcW w:w="6662" w:type="dxa"/>
          </w:tcPr>
          <w:p w14:paraId="1C56B774" w14:textId="77777777" w:rsidR="00BD3CBF" w:rsidRPr="00355F3B" w:rsidRDefault="00BD3CBF" w:rsidP="00EA3D3F">
            <w:pPr>
              <w:pStyle w:val="ListParagraph"/>
              <w:numPr>
                <w:ilvl w:val="0"/>
                <w:numId w:val="24"/>
              </w:numPr>
              <w:rPr>
                <w:rFonts w:ascii="Arial" w:hAnsi="Arial" w:cs="Arial"/>
                <w:sz w:val="24"/>
                <w:szCs w:val="24"/>
              </w:rPr>
            </w:pPr>
            <w:r w:rsidRPr="00355F3B">
              <w:rPr>
                <w:rFonts w:ascii="Arial" w:hAnsi="Arial" w:cs="Arial"/>
                <w:sz w:val="24"/>
                <w:szCs w:val="24"/>
              </w:rPr>
              <w:t>All staff to know and understand the type of hearing loss the child has</w:t>
            </w:r>
          </w:p>
          <w:p w14:paraId="45C89ABB" w14:textId="7E668773" w:rsidR="00BD3CBF" w:rsidRPr="00355F3B" w:rsidRDefault="00BD3CBF" w:rsidP="00EA3D3F">
            <w:pPr>
              <w:pStyle w:val="ListParagraph"/>
              <w:numPr>
                <w:ilvl w:val="0"/>
                <w:numId w:val="24"/>
              </w:numPr>
              <w:rPr>
                <w:rFonts w:ascii="Arial" w:hAnsi="Arial" w:cs="Arial"/>
                <w:sz w:val="24"/>
                <w:szCs w:val="24"/>
              </w:rPr>
            </w:pPr>
            <w:r w:rsidRPr="00355F3B">
              <w:rPr>
                <w:rFonts w:ascii="Arial" w:hAnsi="Arial" w:cs="Arial"/>
                <w:sz w:val="24"/>
                <w:szCs w:val="24"/>
              </w:rPr>
              <w:t xml:space="preserve">Review the setting in terms of the listening environment </w:t>
            </w:r>
            <w:hyperlink r:id="rId28" w:history="1">
              <w:r w:rsidR="00947920">
                <w:rPr>
                  <w:rStyle w:val="Hyperlink"/>
                  <w:rFonts w:ascii="Arial" w:hAnsi="Arial" w:cs="Arial"/>
                  <w:sz w:val="24"/>
                  <w:szCs w:val="24"/>
                </w:rPr>
                <w:t>Improving listening conditions</w:t>
              </w:r>
            </w:hyperlink>
          </w:p>
          <w:p w14:paraId="3BE4DD9D" w14:textId="469DFDA2" w:rsidR="00BD3CBF" w:rsidRPr="00F7700C" w:rsidRDefault="00BD3CBF" w:rsidP="00EA3D3F">
            <w:pPr>
              <w:pStyle w:val="ListParagraph"/>
              <w:numPr>
                <w:ilvl w:val="0"/>
                <w:numId w:val="24"/>
              </w:numPr>
              <w:rPr>
                <w:rStyle w:val="Hyperlink"/>
                <w:rFonts w:ascii="Arial" w:hAnsi="Arial" w:cs="Arial"/>
                <w:sz w:val="24"/>
                <w:szCs w:val="24"/>
              </w:rPr>
            </w:pPr>
            <w:r w:rsidRPr="00355F3B">
              <w:rPr>
                <w:rFonts w:ascii="Arial" w:hAnsi="Arial" w:cs="Arial"/>
                <w:sz w:val="24"/>
                <w:szCs w:val="24"/>
              </w:rPr>
              <w:t xml:space="preserve">This resource may be useful to make staff aware of environmental barriers to good listening </w:t>
            </w:r>
            <w:r w:rsidR="00F7700C">
              <w:rPr>
                <w:rFonts w:ascii="Arial" w:hAnsi="Arial" w:cs="Arial"/>
                <w:sz w:val="24"/>
                <w:szCs w:val="24"/>
              </w:rPr>
              <w:fldChar w:fldCharType="begin"/>
            </w:r>
            <w:r w:rsidR="00F7700C">
              <w:rPr>
                <w:rFonts w:ascii="Arial" w:hAnsi="Arial" w:cs="Arial"/>
                <w:sz w:val="24"/>
                <w:szCs w:val="24"/>
              </w:rPr>
              <w:instrText>HYPERLINK "https://www.ndcs.org.uk/information-and-support/childhood-deafness/what-is-deafness/what-does-hearing-loss-sound-like/"</w:instrText>
            </w:r>
            <w:r w:rsidR="00F7700C">
              <w:rPr>
                <w:rFonts w:ascii="Arial" w:hAnsi="Arial" w:cs="Arial"/>
                <w:sz w:val="24"/>
                <w:szCs w:val="24"/>
              </w:rPr>
            </w:r>
            <w:r w:rsidR="00F7700C">
              <w:rPr>
                <w:rFonts w:ascii="Arial" w:hAnsi="Arial" w:cs="Arial"/>
                <w:sz w:val="24"/>
                <w:szCs w:val="24"/>
              </w:rPr>
              <w:fldChar w:fldCharType="separate"/>
            </w:r>
            <w:r w:rsidRPr="00F7700C">
              <w:rPr>
                <w:rStyle w:val="Hyperlink"/>
                <w:rFonts w:ascii="Arial" w:hAnsi="Arial" w:cs="Arial"/>
                <w:sz w:val="24"/>
                <w:szCs w:val="24"/>
              </w:rPr>
              <w:t xml:space="preserve">https://www.ndcs.org.uk/information-and-support/childhood-deafness/what-is-deafness/what-does-hearing-loss-sound-like/ </w:t>
            </w:r>
          </w:p>
          <w:p w14:paraId="5616962B" w14:textId="3877C859" w:rsidR="00BD3CBF" w:rsidRPr="00355F3B" w:rsidRDefault="00F7700C" w:rsidP="00EA3D3F">
            <w:pPr>
              <w:pStyle w:val="ListParagraph"/>
              <w:numPr>
                <w:ilvl w:val="0"/>
                <w:numId w:val="24"/>
              </w:numPr>
              <w:rPr>
                <w:rFonts w:ascii="Arial" w:hAnsi="Arial" w:cs="Arial"/>
                <w:sz w:val="24"/>
                <w:szCs w:val="24"/>
              </w:rPr>
            </w:pPr>
            <w:r>
              <w:rPr>
                <w:rFonts w:ascii="Arial" w:hAnsi="Arial" w:cs="Arial"/>
                <w:sz w:val="24"/>
                <w:szCs w:val="24"/>
              </w:rPr>
              <w:fldChar w:fldCharType="end"/>
            </w:r>
            <w:r w:rsidR="00BD3CBF" w:rsidRPr="00355F3B">
              <w:rPr>
                <w:rFonts w:ascii="Arial" w:hAnsi="Arial" w:cs="Arial"/>
                <w:sz w:val="24"/>
                <w:szCs w:val="24"/>
              </w:rPr>
              <w:t>Create good listening conditions by reducing background noise, minimising echoes, closing windows to reduce outside noise and communicating in a style that meets the individualised learning needs of the child</w:t>
            </w:r>
          </w:p>
          <w:p w14:paraId="3B8BCA0F" w14:textId="77777777" w:rsidR="00BD3CBF" w:rsidRPr="00355F3B" w:rsidRDefault="00BD3CBF" w:rsidP="00EA3D3F">
            <w:pPr>
              <w:pStyle w:val="ListParagraph"/>
              <w:numPr>
                <w:ilvl w:val="0"/>
                <w:numId w:val="24"/>
              </w:numPr>
              <w:rPr>
                <w:rFonts w:ascii="Arial" w:hAnsi="Arial" w:cs="Arial"/>
                <w:sz w:val="24"/>
                <w:szCs w:val="24"/>
              </w:rPr>
            </w:pPr>
            <w:r w:rsidRPr="00355F3B">
              <w:rPr>
                <w:rFonts w:ascii="Arial" w:hAnsi="Arial" w:cs="Arial"/>
                <w:sz w:val="24"/>
                <w:szCs w:val="24"/>
              </w:rPr>
              <w:t>Ensure that when sitting the child is in a position where they can see the adult and other children</w:t>
            </w:r>
          </w:p>
          <w:p w14:paraId="7CD38480" w14:textId="77777777" w:rsidR="00BD3CBF" w:rsidRPr="00355F3B" w:rsidRDefault="00BD3CBF" w:rsidP="00EA3D3F">
            <w:pPr>
              <w:pStyle w:val="ListParagraph"/>
              <w:numPr>
                <w:ilvl w:val="0"/>
                <w:numId w:val="24"/>
              </w:numPr>
              <w:rPr>
                <w:rFonts w:ascii="Arial" w:hAnsi="Arial" w:cs="Arial"/>
                <w:sz w:val="24"/>
                <w:szCs w:val="24"/>
              </w:rPr>
            </w:pPr>
            <w:r w:rsidRPr="00355F3B">
              <w:rPr>
                <w:rFonts w:ascii="Arial" w:hAnsi="Arial" w:cs="Arial"/>
                <w:sz w:val="24"/>
                <w:szCs w:val="24"/>
              </w:rPr>
              <w:t xml:space="preserve">When speaking to the child ensure that you are within two metres and try to communicate at eye level, speaking clearly and trying not to shout, whisper or cover your mouth </w:t>
            </w:r>
          </w:p>
          <w:p w14:paraId="598F27A5" w14:textId="77777777" w:rsidR="00BD3CBF" w:rsidRPr="00355F3B" w:rsidRDefault="00BD3CBF" w:rsidP="00EA3D3F">
            <w:pPr>
              <w:pStyle w:val="ListParagraph"/>
              <w:numPr>
                <w:ilvl w:val="0"/>
                <w:numId w:val="24"/>
              </w:numPr>
              <w:rPr>
                <w:rFonts w:ascii="Arial" w:hAnsi="Arial" w:cs="Arial"/>
                <w:sz w:val="24"/>
                <w:szCs w:val="24"/>
              </w:rPr>
            </w:pPr>
            <w:r w:rsidRPr="00355F3B">
              <w:rPr>
                <w:rFonts w:ascii="Arial" w:hAnsi="Arial" w:cs="Arial"/>
                <w:sz w:val="24"/>
                <w:szCs w:val="24"/>
              </w:rPr>
              <w:t>Give the child opportunity to process this information and to respond. Repeat if necessary</w:t>
            </w:r>
          </w:p>
          <w:p w14:paraId="63F0DC9A" w14:textId="77777777" w:rsidR="00BD3CBF" w:rsidRPr="00355F3B" w:rsidRDefault="00BD3CBF" w:rsidP="00EA3D3F">
            <w:pPr>
              <w:pStyle w:val="ListParagraph"/>
              <w:numPr>
                <w:ilvl w:val="0"/>
                <w:numId w:val="24"/>
              </w:numPr>
              <w:rPr>
                <w:rFonts w:ascii="Arial" w:hAnsi="Arial" w:cs="Arial"/>
                <w:sz w:val="24"/>
                <w:szCs w:val="24"/>
              </w:rPr>
            </w:pPr>
            <w:r w:rsidRPr="00355F3B">
              <w:rPr>
                <w:rFonts w:ascii="Arial" w:hAnsi="Arial" w:cs="Arial"/>
                <w:sz w:val="24"/>
                <w:szCs w:val="24"/>
              </w:rPr>
              <w:t xml:space="preserve">Cue the child into listening using visual prompts and physical touch prompts if necessary </w:t>
            </w:r>
          </w:p>
          <w:p w14:paraId="2A4BDCDC" w14:textId="77777777" w:rsidR="00BD3CBF" w:rsidRPr="00355F3B" w:rsidRDefault="00BD3CBF" w:rsidP="00EA3D3F">
            <w:pPr>
              <w:pStyle w:val="ListParagraph"/>
              <w:numPr>
                <w:ilvl w:val="0"/>
                <w:numId w:val="24"/>
              </w:numPr>
              <w:rPr>
                <w:rFonts w:ascii="Arial" w:hAnsi="Arial" w:cs="Arial"/>
                <w:sz w:val="24"/>
                <w:szCs w:val="24"/>
              </w:rPr>
            </w:pPr>
            <w:r w:rsidRPr="00355F3B">
              <w:rPr>
                <w:rFonts w:ascii="Arial" w:hAnsi="Arial" w:cs="Arial"/>
                <w:sz w:val="24"/>
                <w:szCs w:val="24"/>
              </w:rPr>
              <w:t xml:space="preserve">When using visual support allow the child time to move between watching your face and the visual support to ensure they have time to process both </w:t>
            </w:r>
          </w:p>
          <w:p w14:paraId="3B64A064" w14:textId="77777777" w:rsidR="00BD3CBF" w:rsidRPr="00355F3B" w:rsidRDefault="00BD3CBF" w:rsidP="00EA3D3F">
            <w:pPr>
              <w:pStyle w:val="ListParagraph"/>
              <w:numPr>
                <w:ilvl w:val="0"/>
                <w:numId w:val="24"/>
              </w:numPr>
              <w:rPr>
                <w:rFonts w:ascii="Arial" w:hAnsi="Arial" w:cs="Arial"/>
                <w:sz w:val="24"/>
                <w:szCs w:val="24"/>
              </w:rPr>
            </w:pPr>
            <w:r w:rsidRPr="00355F3B">
              <w:rPr>
                <w:rFonts w:ascii="Arial" w:hAnsi="Arial" w:cs="Arial"/>
                <w:sz w:val="24"/>
                <w:szCs w:val="24"/>
              </w:rPr>
              <w:t xml:space="preserve">Regularly check hearing equipment is working </w:t>
            </w:r>
          </w:p>
        </w:tc>
      </w:tr>
      <w:tr w:rsidR="00BD3CBF" w:rsidRPr="00355F3B" w14:paraId="6951146B" w14:textId="77777777" w:rsidTr="00CF44C3">
        <w:tc>
          <w:tcPr>
            <w:tcW w:w="2689" w:type="dxa"/>
          </w:tcPr>
          <w:p w14:paraId="5FB15CD6"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Difficulty understanding verbal information </w:t>
            </w:r>
          </w:p>
        </w:tc>
        <w:tc>
          <w:tcPr>
            <w:tcW w:w="6662" w:type="dxa"/>
          </w:tcPr>
          <w:p w14:paraId="324378ED" w14:textId="77777777" w:rsidR="00BD3CBF" w:rsidRPr="00355F3B" w:rsidRDefault="00BD3CBF" w:rsidP="00EA3D3F">
            <w:pPr>
              <w:pStyle w:val="ListParagraph"/>
              <w:numPr>
                <w:ilvl w:val="0"/>
                <w:numId w:val="25"/>
              </w:numPr>
              <w:rPr>
                <w:rFonts w:ascii="Arial" w:hAnsi="Arial" w:cs="Arial"/>
                <w:sz w:val="24"/>
                <w:szCs w:val="24"/>
              </w:rPr>
            </w:pPr>
            <w:r w:rsidRPr="00355F3B">
              <w:rPr>
                <w:rFonts w:ascii="Arial" w:hAnsi="Arial" w:cs="Arial"/>
                <w:sz w:val="24"/>
                <w:szCs w:val="24"/>
              </w:rPr>
              <w:t xml:space="preserve">Develop and embed a language rich environment, supporting verbal language with visuals and signing where required </w:t>
            </w:r>
          </w:p>
          <w:p w14:paraId="6182E740" w14:textId="77777777" w:rsidR="00BD3CBF" w:rsidRPr="00355F3B" w:rsidRDefault="00BD3CBF" w:rsidP="00EA3D3F">
            <w:pPr>
              <w:pStyle w:val="ListParagraph"/>
              <w:numPr>
                <w:ilvl w:val="0"/>
                <w:numId w:val="25"/>
              </w:numPr>
              <w:rPr>
                <w:rFonts w:ascii="Arial" w:hAnsi="Arial" w:cs="Arial"/>
                <w:sz w:val="24"/>
                <w:szCs w:val="24"/>
              </w:rPr>
            </w:pPr>
            <w:r w:rsidRPr="00355F3B">
              <w:rPr>
                <w:rFonts w:ascii="Arial" w:hAnsi="Arial" w:cs="Arial"/>
                <w:sz w:val="24"/>
                <w:szCs w:val="24"/>
              </w:rPr>
              <w:t xml:space="preserve">Reinforce spoken language with appropriate communication support in line with the child’s communication needs </w:t>
            </w:r>
          </w:p>
          <w:p w14:paraId="75EE6334" w14:textId="77777777" w:rsidR="00BD3CBF" w:rsidRPr="00355F3B" w:rsidRDefault="00BD3CBF" w:rsidP="00EA3D3F">
            <w:pPr>
              <w:pStyle w:val="ListParagraph"/>
              <w:numPr>
                <w:ilvl w:val="0"/>
                <w:numId w:val="25"/>
              </w:numPr>
              <w:rPr>
                <w:rFonts w:ascii="Arial" w:hAnsi="Arial" w:cs="Arial"/>
                <w:sz w:val="24"/>
                <w:szCs w:val="24"/>
              </w:rPr>
            </w:pPr>
            <w:r w:rsidRPr="00355F3B">
              <w:rPr>
                <w:rFonts w:ascii="Arial" w:hAnsi="Arial" w:cs="Arial"/>
                <w:sz w:val="24"/>
                <w:szCs w:val="24"/>
              </w:rPr>
              <w:t xml:space="preserve">Use visual timetables and visual sequences to communicate daily routines </w:t>
            </w:r>
          </w:p>
          <w:p w14:paraId="5560C3BE" w14:textId="77777777" w:rsidR="00BD3CBF" w:rsidRPr="00355F3B" w:rsidRDefault="00BD3CBF" w:rsidP="00EA3D3F">
            <w:pPr>
              <w:pStyle w:val="ListParagraph"/>
              <w:numPr>
                <w:ilvl w:val="0"/>
                <w:numId w:val="25"/>
              </w:numPr>
              <w:rPr>
                <w:rFonts w:ascii="Arial" w:hAnsi="Arial" w:cs="Arial"/>
                <w:sz w:val="24"/>
                <w:szCs w:val="24"/>
              </w:rPr>
            </w:pPr>
            <w:r w:rsidRPr="00355F3B">
              <w:rPr>
                <w:rFonts w:ascii="Arial" w:hAnsi="Arial" w:cs="Arial"/>
                <w:sz w:val="24"/>
                <w:szCs w:val="24"/>
              </w:rPr>
              <w:t xml:space="preserve">Share books which reinforce vocabulary, especially selecting books which are repetitive and predictable. Support this with props, expressions, actions and signs </w:t>
            </w:r>
          </w:p>
          <w:p w14:paraId="7C42219E" w14:textId="77777777" w:rsidR="00BD3CBF" w:rsidRPr="00355F3B" w:rsidRDefault="00BD3CBF" w:rsidP="00EA3D3F">
            <w:pPr>
              <w:pStyle w:val="ListParagraph"/>
              <w:numPr>
                <w:ilvl w:val="0"/>
                <w:numId w:val="25"/>
              </w:numPr>
              <w:rPr>
                <w:rFonts w:ascii="Arial" w:hAnsi="Arial" w:cs="Arial"/>
                <w:sz w:val="24"/>
                <w:szCs w:val="24"/>
              </w:rPr>
            </w:pPr>
            <w:r w:rsidRPr="00355F3B">
              <w:rPr>
                <w:rFonts w:ascii="Arial" w:hAnsi="Arial" w:cs="Arial"/>
                <w:sz w:val="24"/>
                <w:szCs w:val="24"/>
              </w:rPr>
              <w:t xml:space="preserve">Chunk language and give instruction one at a time, giving the child time to process this information </w:t>
            </w:r>
          </w:p>
          <w:p w14:paraId="1010A330" w14:textId="77777777" w:rsidR="00BD3CBF" w:rsidRPr="00355F3B" w:rsidRDefault="00BD3CBF" w:rsidP="00EA3D3F">
            <w:pPr>
              <w:pStyle w:val="ListParagraph"/>
              <w:numPr>
                <w:ilvl w:val="0"/>
                <w:numId w:val="25"/>
              </w:numPr>
              <w:rPr>
                <w:rFonts w:ascii="Arial" w:hAnsi="Arial" w:cs="Arial"/>
                <w:sz w:val="24"/>
                <w:szCs w:val="24"/>
              </w:rPr>
            </w:pPr>
            <w:r w:rsidRPr="00355F3B">
              <w:rPr>
                <w:rFonts w:ascii="Arial" w:hAnsi="Arial" w:cs="Arial"/>
                <w:sz w:val="24"/>
                <w:szCs w:val="24"/>
              </w:rPr>
              <w:t>Develop opportunities for the child to learn through observing and modelling their peers</w:t>
            </w:r>
          </w:p>
        </w:tc>
      </w:tr>
      <w:tr w:rsidR="00BD3CBF" w:rsidRPr="00355F3B" w14:paraId="105B8B2F" w14:textId="77777777" w:rsidTr="00CF44C3">
        <w:tc>
          <w:tcPr>
            <w:tcW w:w="2689" w:type="dxa"/>
          </w:tcPr>
          <w:p w14:paraId="66893E9C" w14:textId="77777777" w:rsidR="00BD3CBF" w:rsidRPr="00355F3B" w:rsidRDefault="00BD3CBF" w:rsidP="008C381F">
            <w:pPr>
              <w:rPr>
                <w:rFonts w:ascii="Arial" w:hAnsi="Arial" w:cs="Arial"/>
                <w:sz w:val="24"/>
                <w:szCs w:val="24"/>
              </w:rPr>
            </w:pPr>
            <w:r w:rsidRPr="00355F3B">
              <w:rPr>
                <w:rFonts w:ascii="Arial" w:hAnsi="Arial" w:cs="Arial"/>
                <w:sz w:val="24"/>
                <w:szCs w:val="24"/>
              </w:rPr>
              <w:t xml:space="preserve">Difficulty communicating their thoughts and needs </w:t>
            </w:r>
          </w:p>
        </w:tc>
        <w:tc>
          <w:tcPr>
            <w:tcW w:w="6662" w:type="dxa"/>
          </w:tcPr>
          <w:p w14:paraId="3A33DC89" w14:textId="77777777" w:rsidR="00BD3CBF" w:rsidRPr="00355F3B" w:rsidRDefault="00BD3CBF" w:rsidP="00EA3D3F">
            <w:pPr>
              <w:pStyle w:val="ListParagraph"/>
              <w:numPr>
                <w:ilvl w:val="0"/>
                <w:numId w:val="26"/>
              </w:numPr>
              <w:rPr>
                <w:rFonts w:ascii="Arial" w:hAnsi="Arial" w:cs="Arial"/>
                <w:sz w:val="24"/>
                <w:szCs w:val="24"/>
              </w:rPr>
            </w:pPr>
            <w:r w:rsidRPr="00355F3B">
              <w:rPr>
                <w:rFonts w:ascii="Arial" w:hAnsi="Arial" w:cs="Arial"/>
                <w:sz w:val="24"/>
                <w:szCs w:val="24"/>
              </w:rPr>
              <w:t xml:space="preserve">Work closely with parents and carers to share methods of communication and develop consistency </w:t>
            </w:r>
          </w:p>
          <w:p w14:paraId="72A042E4" w14:textId="77777777" w:rsidR="00BD3CBF" w:rsidRPr="00355F3B" w:rsidRDefault="00BD3CBF" w:rsidP="00EA3D3F">
            <w:pPr>
              <w:pStyle w:val="ListParagraph"/>
              <w:numPr>
                <w:ilvl w:val="0"/>
                <w:numId w:val="26"/>
              </w:numPr>
              <w:rPr>
                <w:rFonts w:ascii="Arial" w:hAnsi="Arial" w:cs="Arial"/>
                <w:sz w:val="24"/>
                <w:szCs w:val="24"/>
              </w:rPr>
            </w:pPr>
            <w:r w:rsidRPr="00355F3B">
              <w:rPr>
                <w:rFonts w:ascii="Arial" w:hAnsi="Arial" w:cs="Arial"/>
                <w:sz w:val="24"/>
                <w:szCs w:val="24"/>
              </w:rPr>
              <w:t xml:space="preserve">Scaffold language by echoing back a child’s language and adding one or two new words </w:t>
            </w:r>
          </w:p>
          <w:p w14:paraId="09331DD7" w14:textId="77777777" w:rsidR="00BD3CBF" w:rsidRPr="00355F3B" w:rsidRDefault="00BD3CBF" w:rsidP="00EA3D3F">
            <w:pPr>
              <w:pStyle w:val="ListParagraph"/>
              <w:numPr>
                <w:ilvl w:val="0"/>
                <w:numId w:val="26"/>
              </w:numPr>
              <w:rPr>
                <w:rFonts w:ascii="Arial" w:hAnsi="Arial" w:cs="Arial"/>
                <w:sz w:val="24"/>
                <w:szCs w:val="24"/>
              </w:rPr>
            </w:pPr>
            <w:r w:rsidRPr="00355F3B">
              <w:rPr>
                <w:rFonts w:ascii="Arial" w:hAnsi="Arial" w:cs="Arial"/>
                <w:sz w:val="24"/>
                <w:szCs w:val="24"/>
              </w:rPr>
              <w:lastRenderedPageBreak/>
              <w:t xml:space="preserve">Model language by talking through what you are doing </w:t>
            </w:r>
          </w:p>
          <w:p w14:paraId="090C8212" w14:textId="77777777" w:rsidR="00BD3CBF" w:rsidRPr="00355F3B" w:rsidRDefault="00BD3CBF" w:rsidP="00EA3D3F">
            <w:pPr>
              <w:pStyle w:val="ListParagraph"/>
              <w:numPr>
                <w:ilvl w:val="0"/>
                <w:numId w:val="26"/>
              </w:numPr>
              <w:rPr>
                <w:rFonts w:ascii="Arial" w:hAnsi="Arial" w:cs="Arial"/>
                <w:sz w:val="24"/>
                <w:szCs w:val="24"/>
              </w:rPr>
            </w:pPr>
            <w:r w:rsidRPr="00355F3B">
              <w:rPr>
                <w:rFonts w:ascii="Arial" w:hAnsi="Arial" w:cs="Arial"/>
                <w:sz w:val="24"/>
                <w:szCs w:val="24"/>
              </w:rPr>
              <w:t xml:space="preserve">Support children to use their own communication skills within the provision </w:t>
            </w:r>
          </w:p>
          <w:p w14:paraId="3FE6B286" w14:textId="77777777" w:rsidR="00BD3CBF" w:rsidRPr="00355F3B" w:rsidRDefault="00BD3CBF" w:rsidP="00EA3D3F">
            <w:pPr>
              <w:pStyle w:val="ListParagraph"/>
              <w:numPr>
                <w:ilvl w:val="0"/>
                <w:numId w:val="26"/>
              </w:numPr>
              <w:rPr>
                <w:rFonts w:ascii="Arial" w:hAnsi="Arial" w:cs="Arial"/>
                <w:sz w:val="24"/>
                <w:szCs w:val="24"/>
              </w:rPr>
            </w:pPr>
            <w:r w:rsidRPr="00355F3B">
              <w:rPr>
                <w:rFonts w:ascii="Arial" w:hAnsi="Arial" w:cs="Arial"/>
                <w:sz w:val="24"/>
                <w:szCs w:val="24"/>
              </w:rPr>
              <w:t xml:space="preserve">Teach peers some key words and phrases in the child’s method of communication to allow them to communicate with the child in the provision </w:t>
            </w:r>
          </w:p>
        </w:tc>
      </w:tr>
      <w:tr w:rsidR="00BD3CBF" w:rsidRPr="00355F3B" w14:paraId="5E754EC9" w14:textId="77777777" w:rsidTr="00CF44C3">
        <w:tc>
          <w:tcPr>
            <w:tcW w:w="2689" w:type="dxa"/>
          </w:tcPr>
          <w:p w14:paraId="22F74F03" w14:textId="77777777" w:rsidR="00BD3CBF" w:rsidRPr="00355F3B" w:rsidRDefault="00BD3CBF" w:rsidP="008C381F">
            <w:pPr>
              <w:rPr>
                <w:rFonts w:ascii="Arial" w:hAnsi="Arial" w:cs="Arial"/>
                <w:sz w:val="24"/>
                <w:szCs w:val="24"/>
              </w:rPr>
            </w:pPr>
            <w:r w:rsidRPr="00355F3B">
              <w:rPr>
                <w:rFonts w:ascii="Arial" w:hAnsi="Arial" w:cs="Arial"/>
                <w:sz w:val="24"/>
                <w:szCs w:val="24"/>
              </w:rPr>
              <w:lastRenderedPageBreak/>
              <w:t xml:space="preserve">Difficulties acquiring new vocabulary </w:t>
            </w:r>
          </w:p>
        </w:tc>
        <w:tc>
          <w:tcPr>
            <w:tcW w:w="6662" w:type="dxa"/>
          </w:tcPr>
          <w:p w14:paraId="049EDDC4" w14:textId="77777777" w:rsidR="00BD3CBF" w:rsidRPr="00355F3B" w:rsidRDefault="00BD3CBF" w:rsidP="00EA3D3F">
            <w:pPr>
              <w:pStyle w:val="ListParagraph"/>
              <w:numPr>
                <w:ilvl w:val="0"/>
                <w:numId w:val="27"/>
              </w:numPr>
              <w:rPr>
                <w:rFonts w:ascii="Arial" w:hAnsi="Arial" w:cs="Arial"/>
                <w:sz w:val="24"/>
                <w:szCs w:val="24"/>
              </w:rPr>
            </w:pPr>
            <w:r w:rsidRPr="00355F3B">
              <w:rPr>
                <w:rFonts w:ascii="Arial" w:hAnsi="Arial" w:cs="Arial"/>
                <w:sz w:val="24"/>
                <w:szCs w:val="24"/>
              </w:rPr>
              <w:t>Use photo diaries. These can be used to describe and recount the day with pictures / photos and text which can then be shared repeatedly in the setting and home to reinforce and extend vocabulary</w:t>
            </w:r>
          </w:p>
          <w:p w14:paraId="5DAE5A1B" w14:textId="77777777" w:rsidR="00BD3CBF" w:rsidRPr="00355F3B" w:rsidRDefault="00BD3CBF" w:rsidP="00EA3D3F">
            <w:pPr>
              <w:pStyle w:val="ListParagraph"/>
              <w:numPr>
                <w:ilvl w:val="0"/>
                <w:numId w:val="27"/>
              </w:numPr>
              <w:rPr>
                <w:rFonts w:ascii="Arial" w:hAnsi="Arial" w:cs="Arial"/>
                <w:sz w:val="24"/>
                <w:szCs w:val="24"/>
              </w:rPr>
            </w:pPr>
            <w:r w:rsidRPr="00355F3B">
              <w:rPr>
                <w:rFonts w:ascii="Arial" w:hAnsi="Arial" w:cs="Arial"/>
                <w:sz w:val="24"/>
                <w:szCs w:val="24"/>
              </w:rPr>
              <w:t xml:space="preserve">Pre-teach vocabulary where appropriate to support the child to access provision / new experiences </w:t>
            </w:r>
          </w:p>
          <w:p w14:paraId="04C3969A" w14:textId="77777777" w:rsidR="00BD3CBF" w:rsidRPr="00355F3B" w:rsidRDefault="00BD3CBF" w:rsidP="00EA3D3F">
            <w:pPr>
              <w:pStyle w:val="ListParagraph"/>
              <w:numPr>
                <w:ilvl w:val="0"/>
                <w:numId w:val="27"/>
              </w:numPr>
              <w:rPr>
                <w:rFonts w:ascii="Arial" w:hAnsi="Arial" w:cs="Arial"/>
                <w:sz w:val="24"/>
                <w:szCs w:val="24"/>
              </w:rPr>
            </w:pPr>
            <w:r w:rsidRPr="00355F3B">
              <w:rPr>
                <w:rFonts w:ascii="Arial" w:hAnsi="Arial" w:cs="Arial"/>
                <w:sz w:val="24"/>
                <w:szCs w:val="24"/>
              </w:rPr>
              <w:t xml:space="preserve">Create regular opportunities to revisit and reinforce learning to embed this language </w:t>
            </w:r>
          </w:p>
        </w:tc>
      </w:tr>
    </w:tbl>
    <w:p w14:paraId="555C61BD" w14:textId="77777777" w:rsidR="00BD3CBF" w:rsidRPr="00355F3B" w:rsidRDefault="00BD3CBF" w:rsidP="00BD3CBF"/>
    <w:p w14:paraId="4D1B1A8C" w14:textId="27ECF3FA" w:rsidR="00551AFA" w:rsidRPr="00355F3B" w:rsidRDefault="00551AFA">
      <w:pPr>
        <w:rPr>
          <w:rFonts w:ascii="Arial" w:hAnsi="Arial" w:cs="Arial"/>
          <w:sz w:val="24"/>
          <w:szCs w:val="24"/>
        </w:rPr>
      </w:pPr>
      <w:r w:rsidRPr="00355F3B">
        <w:rPr>
          <w:rFonts w:ascii="Arial" w:hAnsi="Arial" w:cs="Arial"/>
          <w:sz w:val="24"/>
          <w:szCs w:val="24"/>
        </w:rPr>
        <w:br w:type="page"/>
      </w:r>
    </w:p>
    <w:p w14:paraId="067A85B4" w14:textId="77777777" w:rsidR="00551AFA" w:rsidRPr="00150C51" w:rsidRDefault="00551AFA" w:rsidP="00551AFA">
      <w:pPr>
        <w:rPr>
          <w:rFonts w:ascii="Arial" w:hAnsi="Arial" w:cs="Arial"/>
          <w:b/>
          <w:bCs/>
          <w:sz w:val="36"/>
          <w:szCs w:val="36"/>
          <w:u w:val="single"/>
        </w:rPr>
      </w:pPr>
      <w:r w:rsidRPr="00150C51">
        <w:rPr>
          <w:rFonts w:ascii="Arial" w:hAnsi="Arial" w:cs="Arial"/>
          <w:b/>
          <w:bCs/>
          <w:sz w:val="36"/>
          <w:szCs w:val="36"/>
          <w:u w:val="single"/>
        </w:rPr>
        <w:lastRenderedPageBreak/>
        <w:t>APPENDIX 1: WORKING WITH PROFESSIONALS, SOURCES OF SUPPORT AND INFORMATION</w:t>
      </w:r>
    </w:p>
    <w:p w14:paraId="22F00EE6" w14:textId="77777777" w:rsidR="00551AFA" w:rsidRPr="00355F3B" w:rsidRDefault="00551AFA" w:rsidP="00551AFA">
      <w:pPr>
        <w:rPr>
          <w:rFonts w:ascii="Arial" w:hAnsi="Arial" w:cs="Arial"/>
          <w:sz w:val="24"/>
          <w:szCs w:val="24"/>
        </w:rPr>
      </w:pPr>
      <w:r w:rsidRPr="00355F3B">
        <w:rPr>
          <w:rFonts w:ascii="Arial" w:hAnsi="Arial" w:cs="Arial"/>
          <w:sz w:val="24"/>
          <w:szCs w:val="24"/>
        </w:rPr>
        <w:t xml:space="preserve">This section of the toolkit is about working with professionals beyond the setting and making use of sources of information and support available locally. </w:t>
      </w:r>
    </w:p>
    <w:p w14:paraId="6E784E4A" w14:textId="389AA782" w:rsidR="00551AFA" w:rsidRPr="00355F3B" w:rsidRDefault="003972D8" w:rsidP="00551AFA">
      <w:pPr>
        <w:rPr>
          <w:rFonts w:ascii="Arial" w:hAnsi="Arial" w:cs="Arial"/>
          <w:sz w:val="24"/>
          <w:szCs w:val="24"/>
        </w:rPr>
      </w:pPr>
      <w:r w:rsidRPr="00355F3B">
        <w:rPr>
          <w:rFonts w:ascii="Arial" w:hAnsi="Arial" w:cs="Arial"/>
          <w:noProof/>
          <w:color w:val="333333"/>
          <w:sz w:val="24"/>
          <w:szCs w:val="24"/>
        </w:rPr>
        <w:drawing>
          <wp:anchor distT="0" distB="0" distL="114300" distR="114300" simplePos="0" relativeHeight="251658245" behindDoc="1" locked="0" layoutInCell="1" allowOverlap="1" wp14:anchorId="287933DC" wp14:editId="72A10535">
            <wp:simplePos x="0" y="0"/>
            <wp:positionH relativeFrom="margin">
              <wp:posOffset>4010660</wp:posOffset>
            </wp:positionH>
            <wp:positionV relativeFrom="paragraph">
              <wp:posOffset>915670</wp:posOffset>
            </wp:positionV>
            <wp:extent cx="2219325" cy="1924685"/>
            <wp:effectExtent l="0" t="0" r="9525" b="0"/>
            <wp:wrapTight wrapText="bothSides">
              <wp:wrapPolygon edited="0">
                <wp:start x="0" y="0"/>
                <wp:lineTo x="0" y="21379"/>
                <wp:lineTo x="21507" y="21379"/>
                <wp:lineTo x="21507" y="0"/>
                <wp:lineTo x="0" y="0"/>
              </wp:wrapPolygon>
            </wp:wrapTight>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pic:cNvPicPr/>
                  </pic:nvPicPr>
                  <pic:blipFill>
                    <a:blip r:embed="rId29" cstate="print">
                      <a:extLst>
                        <a:ext uri="{28A0092B-C50C-407E-A947-70E740481C1C}">
                          <a14:useLocalDpi xmlns:a14="http://schemas.microsoft.com/office/drawing/2010/main" val="0"/>
                        </a:ext>
                      </a:extLst>
                    </a:blip>
                    <a:stretch>
                      <a:fillRect/>
                    </a:stretch>
                  </pic:blipFill>
                  <pic:spPr>
                    <a:xfrm>
                      <a:off x="0" y="0"/>
                      <a:ext cx="2219325" cy="1924685"/>
                    </a:xfrm>
                    <a:prstGeom prst="rect">
                      <a:avLst/>
                    </a:prstGeom>
                  </pic:spPr>
                </pic:pic>
              </a:graphicData>
            </a:graphic>
            <wp14:sizeRelH relativeFrom="margin">
              <wp14:pctWidth>0</wp14:pctWidth>
            </wp14:sizeRelH>
            <wp14:sizeRelV relativeFrom="margin">
              <wp14:pctHeight>0</wp14:pctHeight>
            </wp14:sizeRelV>
          </wp:anchor>
        </w:drawing>
      </w:r>
      <w:r w:rsidR="00551AFA" w:rsidRPr="00355F3B">
        <w:rPr>
          <w:rFonts w:ascii="Arial" w:hAnsi="Arial" w:cs="Arial"/>
          <w:sz w:val="24"/>
          <w:szCs w:val="24"/>
        </w:rPr>
        <w:t xml:space="preserve">It is important because there may be a range of professionals whom early years settings might come into contact within their </w:t>
      </w:r>
      <w:proofErr w:type="gramStart"/>
      <w:r w:rsidR="00551AFA" w:rsidRPr="00355F3B">
        <w:rPr>
          <w:rFonts w:ascii="Arial" w:hAnsi="Arial" w:cs="Arial"/>
          <w:sz w:val="24"/>
          <w:szCs w:val="24"/>
        </w:rPr>
        <w:t>day to day</w:t>
      </w:r>
      <w:proofErr w:type="gramEnd"/>
      <w:r w:rsidR="00551AFA" w:rsidRPr="00355F3B">
        <w:rPr>
          <w:rFonts w:ascii="Arial" w:hAnsi="Arial" w:cs="Arial"/>
          <w:sz w:val="24"/>
          <w:szCs w:val="24"/>
        </w:rPr>
        <w:t xml:space="preserve"> work with children. The collaboration between these professionals and parents is essential to improving outcomes for individual children, and in the early identification of any interventions needed.</w:t>
      </w:r>
    </w:p>
    <w:p w14:paraId="45E9BAE1" w14:textId="095C64FB" w:rsidR="00551AFA" w:rsidRPr="00355F3B" w:rsidRDefault="00551AFA" w:rsidP="00551AFA">
      <w:pPr>
        <w:spacing w:before="100" w:after="100"/>
        <w:rPr>
          <w:rFonts w:ascii="Arial" w:hAnsi="Arial" w:cs="Arial"/>
          <w:b/>
          <w:color w:val="333333"/>
          <w:sz w:val="24"/>
          <w:szCs w:val="24"/>
          <w:u w:val="single"/>
        </w:rPr>
      </w:pPr>
      <w:r w:rsidRPr="00355F3B">
        <w:rPr>
          <w:rFonts w:ascii="Arial" w:hAnsi="Arial" w:cs="Arial"/>
          <w:b/>
          <w:color w:val="333333"/>
          <w:sz w:val="24"/>
          <w:szCs w:val="24"/>
          <w:u w:val="single"/>
        </w:rPr>
        <w:t xml:space="preserve">Nottinghamshire SEND Local Offer </w:t>
      </w:r>
    </w:p>
    <w:p w14:paraId="32B31485" w14:textId="77777777" w:rsidR="00551AFA" w:rsidRPr="00355F3B" w:rsidRDefault="00551AFA" w:rsidP="00551AFA">
      <w:pPr>
        <w:spacing w:before="100" w:after="100"/>
        <w:rPr>
          <w:rFonts w:ascii="Arial" w:eastAsia="Times New Roman" w:hAnsi="Arial" w:cs="Arial"/>
          <w:color w:val="000000"/>
          <w:sz w:val="24"/>
          <w:szCs w:val="24"/>
        </w:rPr>
      </w:pPr>
      <w:r w:rsidRPr="00355F3B">
        <w:rPr>
          <w:rFonts w:ascii="Arial" w:hAnsi="Arial" w:cs="Arial"/>
          <w:color w:val="333333"/>
          <w:sz w:val="24"/>
          <w:szCs w:val="24"/>
        </w:rPr>
        <w:t>The Local Offer is an extensive resource that brings together useful information across education, health and social care within one website where you can find information, advice and guidance and a range of provider services listed who support children and young people with SEND.</w:t>
      </w:r>
      <w:r w:rsidRPr="00355F3B">
        <w:rPr>
          <w:rFonts w:ascii="Arial" w:eastAsia="Times New Roman" w:hAnsi="Arial" w:cs="Arial"/>
          <w:color w:val="000000"/>
          <w:sz w:val="24"/>
          <w:szCs w:val="24"/>
        </w:rPr>
        <w:t xml:space="preserve"> </w:t>
      </w:r>
    </w:p>
    <w:p w14:paraId="1B26F06F" w14:textId="77777777" w:rsidR="00551AFA" w:rsidRPr="00355F3B" w:rsidRDefault="00551AFA" w:rsidP="00551AFA">
      <w:pPr>
        <w:rPr>
          <w:rFonts w:ascii="Arial" w:hAnsi="Arial" w:cs="Arial"/>
          <w:color w:val="0000FF"/>
          <w:sz w:val="24"/>
          <w:szCs w:val="24"/>
          <w:u w:val="single"/>
        </w:rPr>
      </w:pPr>
      <w:hyperlink r:id="rId30" w:history="1">
        <w:r w:rsidRPr="00355F3B">
          <w:rPr>
            <w:rFonts w:ascii="Arial" w:hAnsi="Arial" w:cs="Arial"/>
            <w:color w:val="0000FF"/>
            <w:sz w:val="24"/>
            <w:szCs w:val="24"/>
            <w:u w:val="single"/>
          </w:rPr>
          <w:t>SEND Local Offer | Notts Help Yourself</w:t>
        </w:r>
      </w:hyperlink>
    </w:p>
    <w:p w14:paraId="738994BB" w14:textId="77777777" w:rsidR="00551AFA" w:rsidRPr="00355F3B" w:rsidRDefault="00551AFA" w:rsidP="00551AFA">
      <w:pPr>
        <w:rPr>
          <w:rFonts w:ascii="Arial" w:hAnsi="Arial" w:cs="Arial"/>
          <w:b/>
          <w:sz w:val="24"/>
          <w:szCs w:val="24"/>
          <w:u w:val="single"/>
          <w:lang w:eastAsia="en-GB"/>
        </w:rPr>
      </w:pPr>
      <w:r w:rsidRPr="00355F3B">
        <w:rPr>
          <w:rFonts w:ascii="Arial" w:hAnsi="Arial" w:cs="Arial"/>
          <w:b/>
          <w:sz w:val="24"/>
          <w:szCs w:val="24"/>
          <w:u w:val="single"/>
          <w:lang w:eastAsia="en-GB"/>
        </w:rPr>
        <w:t xml:space="preserve">Ask Us Information Service </w:t>
      </w:r>
    </w:p>
    <w:p w14:paraId="70E914F3" w14:textId="77777777" w:rsidR="00705CC3" w:rsidRPr="00705CC3" w:rsidRDefault="00705CC3" w:rsidP="00705CC3">
      <w:pPr>
        <w:rPr>
          <w:rFonts w:ascii="Arial" w:hAnsi="Arial" w:cs="Arial"/>
          <w:b/>
          <w:bCs/>
          <w:sz w:val="24"/>
          <w:szCs w:val="24"/>
        </w:rPr>
      </w:pPr>
      <w:r w:rsidRPr="00705CC3">
        <w:rPr>
          <w:rFonts w:ascii="Arial" w:hAnsi="Arial" w:cs="Arial"/>
          <w:b/>
          <w:bCs/>
          <w:sz w:val="24"/>
          <w:szCs w:val="24"/>
        </w:rPr>
        <w:t>Special Educational Needs and Disabilities Information Advice and Support Services (SENDIASS) in Nottinghamshire</w:t>
      </w:r>
    </w:p>
    <w:p w14:paraId="38D5A26B" w14:textId="7585F8F5" w:rsidR="00705CC3" w:rsidRPr="00705CC3" w:rsidRDefault="004437D9" w:rsidP="00705CC3">
      <w:pPr>
        <w:rPr>
          <w:rFonts w:ascii="Arial" w:hAnsi="Arial" w:cs="Arial"/>
          <w:sz w:val="24"/>
          <w:szCs w:val="24"/>
        </w:rPr>
      </w:pPr>
      <w:r>
        <w:rPr>
          <w:rFonts w:ascii="Arial" w:hAnsi="Arial" w:cs="Arial"/>
          <w:sz w:val="24"/>
          <w:szCs w:val="24"/>
        </w:rPr>
        <w:t>Ask Us</w:t>
      </w:r>
      <w:r w:rsidR="00705CC3" w:rsidRPr="00705CC3">
        <w:rPr>
          <w:rFonts w:ascii="Arial" w:hAnsi="Arial" w:cs="Arial"/>
          <w:sz w:val="24"/>
          <w:szCs w:val="24"/>
        </w:rPr>
        <w:t xml:space="preserve"> support children and young people with special education needs or disabilities (SEND) and their parents in Nottingham and Nottinghamshire.</w:t>
      </w:r>
    </w:p>
    <w:p w14:paraId="76DE69CB" w14:textId="5D699B0C" w:rsidR="00551AFA" w:rsidRPr="004437D9" w:rsidRDefault="004437D9" w:rsidP="00551AFA">
      <w:pPr>
        <w:rPr>
          <w:rFonts w:ascii="Arial" w:hAnsi="Arial" w:cs="Arial"/>
          <w:sz w:val="24"/>
          <w:szCs w:val="24"/>
        </w:rPr>
      </w:pPr>
      <w:r>
        <w:rPr>
          <w:rFonts w:ascii="Arial" w:hAnsi="Arial" w:cs="Arial"/>
          <w:sz w:val="24"/>
          <w:szCs w:val="24"/>
        </w:rPr>
        <w:t>They</w:t>
      </w:r>
      <w:r w:rsidR="00705CC3" w:rsidRPr="00705CC3">
        <w:rPr>
          <w:rFonts w:ascii="Arial" w:hAnsi="Arial" w:cs="Arial"/>
          <w:sz w:val="24"/>
          <w:szCs w:val="24"/>
        </w:rPr>
        <w:t xml:space="preserve"> provide free, impartial and confidential advice and support for SEND children or young people aged 0 to 25 years.</w:t>
      </w:r>
    </w:p>
    <w:p w14:paraId="4D8D942B" w14:textId="77777777" w:rsidR="00551AFA" w:rsidRPr="00355F3B" w:rsidRDefault="00551AFA" w:rsidP="00551AFA">
      <w:pPr>
        <w:spacing w:after="0"/>
        <w:rPr>
          <w:rFonts w:ascii="Arial" w:hAnsi="Arial" w:cs="Arial"/>
          <w:sz w:val="24"/>
          <w:szCs w:val="24"/>
        </w:rPr>
      </w:pPr>
      <w:r w:rsidRPr="00355F3B">
        <w:rPr>
          <w:rFonts w:ascii="Arial" w:hAnsi="Arial" w:cs="Arial"/>
          <w:b/>
          <w:sz w:val="24"/>
          <w:szCs w:val="24"/>
        </w:rPr>
        <w:t xml:space="preserve">How to get in touch </w:t>
      </w:r>
    </w:p>
    <w:p w14:paraId="4B7A268A" w14:textId="2ABCFFD1" w:rsidR="00551AFA" w:rsidRPr="00355F3B" w:rsidRDefault="00551AFA" w:rsidP="00551AFA">
      <w:pPr>
        <w:rPr>
          <w:rFonts w:ascii="Arial" w:hAnsi="Arial" w:cs="Arial"/>
          <w:sz w:val="24"/>
          <w:szCs w:val="24"/>
        </w:rPr>
      </w:pPr>
      <w:r w:rsidRPr="00355F3B">
        <w:rPr>
          <w:rFonts w:ascii="Arial" w:hAnsi="Arial" w:cs="Arial"/>
          <w:sz w:val="24"/>
          <w:szCs w:val="24"/>
        </w:rPr>
        <w:t xml:space="preserve">Call </w:t>
      </w:r>
      <w:r w:rsidR="007F4FEA" w:rsidRPr="007F4FEA">
        <w:rPr>
          <w:rFonts w:ascii="Arial" w:hAnsi="Arial" w:cs="Arial"/>
          <w:sz w:val="24"/>
          <w:szCs w:val="24"/>
        </w:rPr>
        <w:t>0800 121 7772</w:t>
      </w:r>
      <w:r w:rsidR="007F4FEA">
        <w:rPr>
          <w:rFonts w:ascii="Arial" w:hAnsi="Arial" w:cs="Arial"/>
          <w:sz w:val="24"/>
          <w:szCs w:val="24"/>
        </w:rPr>
        <w:t xml:space="preserve"> </w:t>
      </w:r>
      <w:r w:rsidRPr="00355F3B">
        <w:rPr>
          <w:rFonts w:ascii="Arial" w:hAnsi="Arial" w:cs="Arial"/>
          <w:sz w:val="24"/>
          <w:szCs w:val="24"/>
        </w:rPr>
        <w:t>and </w:t>
      </w:r>
      <w:r w:rsidR="004437D9">
        <w:rPr>
          <w:rFonts w:ascii="Arial" w:hAnsi="Arial" w:cs="Arial"/>
          <w:sz w:val="24"/>
          <w:szCs w:val="24"/>
        </w:rPr>
        <w:t xml:space="preserve">leave a message to </w:t>
      </w:r>
      <w:r w:rsidRPr="00355F3B">
        <w:rPr>
          <w:rFonts w:ascii="Arial" w:hAnsi="Arial" w:cs="Arial"/>
          <w:sz w:val="24"/>
          <w:szCs w:val="24"/>
        </w:rPr>
        <w:t>talk to an adviser who can provide relevant information or signpost and connect you to more specialist support or advice</w:t>
      </w:r>
    </w:p>
    <w:p w14:paraId="28254BB5" w14:textId="77777777" w:rsidR="00551AFA" w:rsidRPr="00355F3B" w:rsidRDefault="00551AFA" w:rsidP="00551AFA">
      <w:pPr>
        <w:rPr>
          <w:rFonts w:ascii="Arial" w:hAnsi="Arial" w:cs="Arial"/>
          <w:sz w:val="24"/>
          <w:szCs w:val="24"/>
        </w:rPr>
      </w:pPr>
      <w:r w:rsidRPr="00355F3B">
        <w:rPr>
          <w:rFonts w:ascii="Arial" w:hAnsi="Arial" w:cs="Arial"/>
          <w:sz w:val="24"/>
          <w:szCs w:val="24"/>
        </w:rPr>
        <w:t xml:space="preserve">Website: </w:t>
      </w:r>
      <w:hyperlink r:id="rId31" w:history="1">
        <w:r w:rsidRPr="00355F3B">
          <w:rPr>
            <w:rStyle w:val="Hyperlink"/>
            <w:rFonts w:ascii="Arial" w:hAnsi="Arial" w:cs="Arial"/>
            <w:sz w:val="24"/>
            <w:szCs w:val="24"/>
          </w:rPr>
          <w:t>https://askusnotts.org.uk</w:t>
        </w:r>
      </w:hyperlink>
    </w:p>
    <w:p w14:paraId="35B924D8" w14:textId="77777777" w:rsidR="00450D7B" w:rsidRDefault="00450D7B" w:rsidP="00450D7B">
      <w:pPr>
        <w:suppressAutoHyphens/>
        <w:autoSpaceDE w:val="0"/>
        <w:autoSpaceDN w:val="0"/>
        <w:spacing w:after="0" w:line="240" w:lineRule="auto"/>
        <w:textAlignment w:val="baseline"/>
        <w:rPr>
          <w:rFonts w:ascii="Arial" w:eastAsia="Calibri" w:hAnsi="Arial" w:cs="Arial"/>
          <w:b/>
          <w:noProof/>
          <w:color w:val="000000"/>
          <w:sz w:val="28"/>
          <w:szCs w:val="28"/>
          <w:u w:val="single"/>
        </w:rPr>
      </w:pPr>
    </w:p>
    <w:p w14:paraId="68184347" w14:textId="77777777" w:rsidR="00450D7B" w:rsidRDefault="00450D7B" w:rsidP="00450D7B">
      <w:pPr>
        <w:suppressAutoHyphens/>
        <w:autoSpaceDE w:val="0"/>
        <w:autoSpaceDN w:val="0"/>
        <w:spacing w:after="0" w:line="240" w:lineRule="auto"/>
        <w:textAlignment w:val="baseline"/>
        <w:rPr>
          <w:rFonts w:ascii="Arial" w:eastAsia="Calibri" w:hAnsi="Arial" w:cs="Arial"/>
          <w:b/>
          <w:noProof/>
          <w:color w:val="000000"/>
          <w:sz w:val="28"/>
          <w:szCs w:val="28"/>
          <w:u w:val="single"/>
        </w:rPr>
      </w:pPr>
    </w:p>
    <w:p w14:paraId="3477B1C7" w14:textId="1AC73A67" w:rsidR="00450D7B" w:rsidRPr="00450D7B" w:rsidRDefault="00450D7B" w:rsidP="00450D7B">
      <w:pPr>
        <w:suppressAutoHyphens/>
        <w:autoSpaceDE w:val="0"/>
        <w:autoSpaceDN w:val="0"/>
        <w:spacing w:after="0" w:line="240" w:lineRule="auto"/>
        <w:textAlignment w:val="baseline"/>
        <w:rPr>
          <w:rFonts w:ascii="Arial" w:eastAsia="Calibri" w:hAnsi="Arial" w:cs="Arial"/>
          <w:b/>
          <w:bCs/>
          <w:color w:val="000000"/>
          <w:sz w:val="28"/>
          <w:szCs w:val="28"/>
          <w:u w:val="single"/>
        </w:rPr>
      </w:pPr>
      <w:r w:rsidRPr="00450D7B">
        <w:rPr>
          <w:rFonts w:ascii="Arial" w:eastAsia="Calibri" w:hAnsi="Arial" w:cs="Arial"/>
          <w:b/>
          <w:noProof/>
          <w:color w:val="000000"/>
          <w:sz w:val="28"/>
          <w:szCs w:val="28"/>
          <w:u w:val="single"/>
        </w:rPr>
        <w:t>Neurodevelopmental Behaviour Support Service (NBS)</w:t>
      </w:r>
      <w:r w:rsidRPr="00450D7B">
        <w:rPr>
          <w:rFonts w:ascii="Arial" w:eastAsia="Calibri" w:hAnsi="Arial" w:cs="Arial"/>
          <w:b/>
          <w:bCs/>
          <w:color w:val="000000"/>
          <w:sz w:val="28"/>
          <w:szCs w:val="28"/>
          <w:u w:val="single"/>
        </w:rPr>
        <w:t xml:space="preserve"> Nottinghamshire</w:t>
      </w:r>
    </w:p>
    <w:p w14:paraId="6EEBF4DC" w14:textId="77777777" w:rsidR="00450D7B" w:rsidRPr="00450D7B" w:rsidRDefault="00450D7B" w:rsidP="00450D7B">
      <w:pPr>
        <w:suppressAutoHyphens/>
        <w:autoSpaceDE w:val="0"/>
        <w:autoSpaceDN w:val="0"/>
        <w:spacing w:after="0" w:line="240" w:lineRule="auto"/>
        <w:textAlignment w:val="baseline"/>
        <w:rPr>
          <w:rFonts w:ascii="Arial" w:eastAsia="Calibri" w:hAnsi="Arial" w:cs="Arial"/>
          <w:b/>
          <w:bCs/>
          <w:color w:val="000000"/>
          <w:sz w:val="28"/>
          <w:szCs w:val="28"/>
          <w:u w:val="single"/>
        </w:rPr>
      </w:pPr>
    </w:p>
    <w:p w14:paraId="6D1D8664" w14:textId="77777777" w:rsidR="00450D7B" w:rsidRPr="00387089" w:rsidRDefault="00450D7B" w:rsidP="00450D7B">
      <w:pPr>
        <w:suppressAutoHyphens/>
        <w:autoSpaceDE w:val="0"/>
        <w:autoSpaceDN w:val="0"/>
        <w:spacing w:after="0" w:line="240" w:lineRule="auto"/>
        <w:textAlignment w:val="baseline"/>
        <w:rPr>
          <w:rFonts w:ascii="Arial" w:eastAsia="Calibri" w:hAnsi="Arial" w:cs="Arial"/>
          <w:b/>
          <w:bCs/>
          <w:color w:val="000000"/>
          <w:sz w:val="24"/>
          <w:szCs w:val="24"/>
          <w:u w:val="single"/>
        </w:rPr>
      </w:pPr>
      <w:r w:rsidRPr="00387089">
        <w:rPr>
          <w:rFonts w:ascii="Arial" w:eastAsia="Calibri" w:hAnsi="Arial" w:cs="Arial"/>
          <w:color w:val="2F2F2F"/>
          <w:sz w:val="24"/>
          <w:szCs w:val="24"/>
          <w:shd w:val="clear" w:color="auto" w:fill="FFFFFF"/>
        </w:rPr>
        <w:t xml:space="preserve">The Neurodevelopmental Behaviour Support service is based within the Family Service and provides early support to families where there are concerns that a child has neurodevelopmental behaviour support needs which may be indicative of ASC or ADHD. </w:t>
      </w:r>
    </w:p>
    <w:p w14:paraId="2CA76373" w14:textId="77777777" w:rsidR="00D82781" w:rsidRDefault="00D82781" w:rsidP="00450D7B">
      <w:pPr>
        <w:autoSpaceDE w:val="0"/>
        <w:autoSpaceDN w:val="0"/>
        <w:spacing w:after="0" w:line="240" w:lineRule="auto"/>
        <w:rPr>
          <w:rFonts w:ascii="Arial" w:eastAsia="Calibri" w:hAnsi="Arial" w:cs="Arial"/>
          <w:b/>
          <w:bCs/>
          <w:color w:val="000000"/>
          <w:sz w:val="24"/>
          <w:szCs w:val="24"/>
          <w:u w:val="single"/>
        </w:rPr>
      </w:pPr>
    </w:p>
    <w:p w14:paraId="6A0A99B8" w14:textId="006D935E" w:rsidR="00D82781" w:rsidRPr="00D82781" w:rsidRDefault="00D82781" w:rsidP="00450D7B">
      <w:pPr>
        <w:autoSpaceDE w:val="0"/>
        <w:autoSpaceDN w:val="0"/>
        <w:spacing w:after="0" w:line="240" w:lineRule="auto"/>
        <w:rPr>
          <w:rFonts w:ascii="Arial" w:eastAsia="Calibri" w:hAnsi="Arial" w:cs="Arial"/>
          <w:color w:val="000000"/>
          <w:sz w:val="24"/>
          <w:szCs w:val="24"/>
        </w:rPr>
      </w:pPr>
      <w:r>
        <w:rPr>
          <w:rFonts w:ascii="Arial" w:eastAsia="Calibri" w:hAnsi="Arial" w:cs="Arial"/>
          <w:color w:val="000000"/>
          <w:sz w:val="24"/>
          <w:szCs w:val="24"/>
        </w:rPr>
        <w:t>Information on how to refer, both in Bassetlaw and the rest of Nottinghamshire can be found at:</w:t>
      </w:r>
    </w:p>
    <w:p w14:paraId="79F0B72E" w14:textId="77777777" w:rsidR="00450D7B" w:rsidRPr="00387089" w:rsidRDefault="00450D7B" w:rsidP="00450D7B">
      <w:pPr>
        <w:autoSpaceDE w:val="0"/>
        <w:autoSpaceDN w:val="0"/>
        <w:spacing w:after="0" w:line="240" w:lineRule="auto"/>
        <w:rPr>
          <w:rFonts w:ascii="Arial" w:eastAsia="Calibri" w:hAnsi="Arial" w:cs="Arial"/>
          <w:b/>
          <w:bCs/>
          <w:color w:val="000000"/>
          <w:sz w:val="24"/>
          <w:szCs w:val="24"/>
          <w:u w:val="single"/>
        </w:rPr>
      </w:pPr>
    </w:p>
    <w:p w14:paraId="22B065E9" w14:textId="77777777" w:rsidR="00450D7B" w:rsidRPr="00387089" w:rsidRDefault="00450D7B" w:rsidP="00450D7B">
      <w:pPr>
        <w:autoSpaceDE w:val="0"/>
        <w:autoSpaceDN w:val="0"/>
        <w:spacing w:after="0" w:line="240" w:lineRule="auto"/>
        <w:rPr>
          <w:rFonts w:ascii="Arial" w:eastAsia="Calibri" w:hAnsi="Arial" w:cs="Arial"/>
          <w:b/>
          <w:bCs/>
          <w:color w:val="000000"/>
          <w:sz w:val="24"/>
          <w:szCs w:val="24"/>
          <w:u w:val="single"/>
        </w:rPr>
      </w:pPr>
      <w:hyperlink r:id="rId32" w:history="1">
        <w:proofErr w:type="spellStart"/>
        <w:r w:rsidRPr="00387089">
          <w:rPr>
            <w:rFonts w:ascii="Arial" w:eastAsia="Calibri" w:hAnsi="Arial" w:cs="Arial"/>
            <w:color w:val="0000FF"/>
            <w:sz w:val="24"/>
            <w:szCs w:val="24"/>
            <w:u w:val="single"/>
          </w:rPr>
          <w:t>Nottshelpyourself</w:t>
        </w:r>
        <w:proofErr w:type="spellEnd"/>
        <w:r w:rsidRPr="00387089">
          <w:rPr>
            <w:rFonts w:ascii="Arial" w:eastAsia="Calibri" w:hAnsi="Arial" w:cs="Arial"/>
            <w:color w:val="0000FF"/>
            <w:sz w:val="24"/>
            <w:szCs w:val="24"/>
            <w:u w:val="single"/>
          </w:rPr>
          <w:t> | Neurodevelopmental Behaviour Support Service - The Family Service</w:t>
        </w:r>
      </w:hyperlink>
    </w:p>
    <w:p w14:paraId="5B8D1E7E" w14:textId="008206CF" w:rsidR="00551AFA" w:rsidRPr="00387089" w:rsidRDefault="00551AFA" w:rsidP="00551AFA">
      <w:pPr>
        <w:rPr>
          <w:rStyle w:val="Hyperlink"/>
          <w:rFonts w:ascii="Arial" w:hAnsi="Arial" w:cs="Arial"/>
          <w:sz w:val="24"/>
          <w:szCs w:val="24"/>
        </w:rPr>
      </w:pPr>
    </w:p>
    <w:p w14:paraId="1F99279D" w14:textId="77777777" w:rsidR="00551AFA" w:rsidRPr="00355F3B" w:rsidRDefault="00551AFA" w:rsidP="00551AFA">
      <w:pPr>
        <w:rPr>
          <w:rFonts w:ascii="Arial" w:hAnsi="Arial" w:cs="Arial"/>
          <w:color w:val="0000FF"/>
          <w:sz w:val="24"/>
          <w:szCs w:val="24"/>
          <w:u w:val="single"/>
        </w:rPr>
      </w:pPr>
    </w:p>
    <w:p w14:paraId="5191703A" w14:textId="77777777" w:rsidR="00551AFA" w:rsidRPr="00C874B9" w:rsidRDefault="00551AFA" w:rsidP="00551AFA">
      <w:pPr>
        <w:rPr>
          <w:rFonts w:ascii="Arial" w:hAnsi="Arial" w:cs="Arial"/>
          <w:sz w:val="24"/>
          <w:szCs w:val="24"/>
        </w:rPr>
      </w:pPr>
      <w:r w:rsidRPr="00C874B9">
        <w:rPr>
          <w:rFonts w:ascii="Arial" w:hAnsi="Arial" w:cs="Arial"/>
          <w:b/>
          <w:bCs/>
          <w:sz w:val="24"/>
          <w:szCs w:val="24"/>
          <w:u w:val="single"/>
        </w:rPr>
        <w:t>Speech and Language Therapy</w:t>
      </w:r>
    </w:p>
    <w:p w14:paraId="538B31C4" w14:textId="77777777" w:rsidR="00551AFA" w:rsidRPr="00C874B9" w:rsidRDefault="00551AFA" w:rsidP="00551AFA">
      <w:pPr>
        <w:pStyle w:val="Default"/>
        <w:rPr>
          <w:rFonts w:ascii="Arial" w:hAnsi="Arial" w:cs="Arial"/>
          <w:b/>
          <w:bCs/>
        </w:rPr>
      </w:pPr>
      <w:r w:rsidRPr="00C874B9">
        <w:rPr>
          <w:rFonts w:ascii="Arial" w:hAnsi="Arial" w:cs="Arial"/>
          <w:b/>
          <w:bCs/>
        </w:rPr>
        <w:t>How to refer someone to this service</w:t>
      </w:r>
    </w:p>
    <w:p w14:paraId="1E011E19" w14:textId="77777777" w:rsidR="00551AFA" w:rsidRPr="00C874B9" w:rsidRDefault="00551AFA" w:rsidP="00551AFA">
      <w:pPr>
        <w:pStyle w:val="Default"/>
        <w:rPr>
          <w:rFonts w:ascii="Arial" w:hAnsi="Arial" w:cs="Arial"/>
          <w:b/>
          <w:bCs/>
        </w:rPr>
      </w:pPr>
    </w:p>
    <w:p w14:paraId="2BEC5C28" w14:textId="77777777" w:rsidR="00551AFA" w:rsidRPr="00C874B9" w:rsidRDefault="00551AFA" w:rsidP="00551AFA">
      <w:pPr>
        <w:rPr>
          <w:rFonts w:ascii="Arial" w:hAnsi="Arial" w:cs="Arial"/>
          <w:sz w:val="24"/>
          <w:szCs w:val="24"/>
        </w:rPr>
      </w:pPr>
      <w:r w:rsidRPr="00C874B9">
        <w:rPr>
          <w:rFonts w:ascii="Arial" w:hAnsi="Arial" w:cs="Arial"/>
          <w:sz w:val="24"/>
          <w:szCs w:val="24"/>
        </w:rPr>
        <w:t>Nottingham Children's Speech and Language Therapy Service has an open referral system. Any key person in the child's life can refer if the child's legal guardian has given permission. </w:t>
      </w:r>
    </w:p>
    <w:p w14:paraId="2598316A" w14:textId="2918AFA6" w:rsidR="00551AFA" w:rsidRPr="00C874B9" w:rsidRDefault="00551AFA" w:rsidP="00551AFA">
      <w:pPr>
        <w:rPr>
          <w:rFonts w:ascii="Arial" w:hAnsi="Arial" w:cs="Arial"/>
          <w:sz w:val="24"/>
          <w:szCs w:val="24"/>
        </w:rPr>
      </w:pPr>
      <w:r w:rsidRPr="00C874B9">
        <w:rPr>
          <w:rFonts w:ascii="Arial" w:hAnsi="Arial" w:cs="Arial"/>
          <w:sz w:val="24"/>
          <w:szCs w:val="24"/>
        </w:rPr>
        <w:t>The Speech and Language Therapy Service receives referrals from many different people, including parents and carers, teachers, SENCOs, GPs, p</w:t>
      </w:r>
      <w:r w:rsidR="000D33D2" w:rsidRPr="00C874B9">
        <w:rPr>
          <w:rFonts w:ascii="Arial" w:hAnsi="Arial" w:cs="Arial"/>
          <w:sz w:val="24"/>
          <w:szCs w:val="24"/>
        </w:rPr>
        <w:t>a</w:t>
      </w:r>
      <w:r w:rsidRPr="00C874B9">
        <w:rPr>
          <w:rFonts w:ascii="Arial" w:hAnsi="Arial" w:cs="Arial"/>
          <w:sz w:val="24"/>
          <w:szCs w:val="24"/>
        </w:rPr>
        <w:t>ediatricians, health visitors, nursery nurses, social workers.</w:t>
      </w:r>
    </w:p>
    <w:p w14:paraId="5AAC82E7" w14:textId="7A7FC73C" w:rsidR="00551AFA" w:rsidRPr="00C874B9" w:rsidRDefault="00551AFA" w:rsidP="00551AFA">
      <w:pPr>
        <w:rPr>
          <w:rFonts w:ascii="Arial" w:eastAsia="Calibri" w:hAnsi="Arial" w:cs="Arial"/>
          <w:sz w:val="24"/>
          <w:szCs w:val="24"/>
          <w:lang w:val="en"/>
        </w:rPr>
      </w:pPr>
      <w:r w:rsidRPr="00C874B9">
        <w:rPr>
          <w:rFonts w:ascii="Arial" w:hAnsi="Arial" w:cs="Arial"/>
          <w:sz w:val="24"/>
          <w:szCs w:val="24"/>
        </w:rPr>
        <w:t>To make a referral</w:t>
      </w:r>
      <w:r w:rsidR="00FB7560" w:rsidRPr="00C874B9">
        <w:rPr>
          <w:rFonts w:ascii="Arial" w:hAnsi="Arial" w:cs="Arial"/>
          <w:sz w:val="24"/>
          <w:szCs w:val="24"/>
        </w:rPr>
        <w:t>:</w:t>
      </w:r>
      <w:r w:rsidR="00F90861" w:rsidRPr="00C874B9">
        <w:rPr>
          <w:rFonts w:ascii="Arial" w:eastAsia="Calibri" w:hAnsi="Arial" w:cs="Arial"/>
          <w:sz w:val="24"/>
          <w:szCs w:val="24"/>
        </w:rPr>
        <w:t xml:space="preserve"> </w:t>
      </w:r>
      <w:hyperlink r:id="rId33" w:history="1">
        <w:r w:rsidR="00F90861" w:rsidRPr="00C874B9">
          <w:rPr>
            <w:rFonts w:ascii="Arial" w:eastAsia="Calibri" w:hAnsi="Arial" w:cs="Arial"/>
            <w:color w:val="0000FF"/>
            <w:sz w:val="24"/>
            <w:szCs w:val="24"/>
            <w:u w:val="single"/>
          </w:rPr>
          <w:t>Speech and Language Therapy (Children), Nottinghamshire speech therapy | Nottinghamshire Healthcare NHS Foundation Trust</w:t>
        </w:r>
      </w:hyperlink>
    </w:p>
    <w:p w14:paraId="2726B821" w14:textId="77777777" w:rsidR="00551AFA" w:rsidRPr="00C874B9" w:rsidRDefault="00551AFA" w:rsidP="00551AFA">
      <w:pPr>
        <w:rPr>
          <w:rFonts w:ascii="Arial" w:hAnsi="Arial" w:cs="Arial"/>
          <w:sz w:val="24"/>
          <w:szCs w:val="24"/>
        </w:rPr>
      </w:pPr>
    </w:p>
    <w:p w14:paraId="13728629" w14:textId="77777777" w:rsidR="00551AFA" w:rsidRPr="00C874B9" w:rsidRDefault="00551AFA" w:rsidP="00551AFA">
      <w:pPr>
        <w:rPr>
          <w:rFonts w:ascii="Arial" w:hAnsi="Arial" w:cs="Arial"/>
          <w:sz w:val="24"/>
          <w:szCs w:val="24"/>
        </w:rPr>
      </w:pPr>
      <w:r w:rsidRPr="00C874B9">
        <w:rPr>
          <w:rFonts w:ascii="Arial" w:hAnsi="Arial" w:cs="Arial"/>
          <w:sz w:val="24"/>
          <w:szCs w:val="24"/>
        </w:rPr>
        <w:t>Please be aware if you use the referral form you must complete all boxes and attach a completed referral checklist, or the form may be sent back to you.</w:t>
      </w:r>
    </w:p>
    <w:p w14:paraId="2B9180E7" w14:textId="77777777" w:rsidR="00551AFA" w:rsidRPr="00C874B9" w:rsidRDefault="00551AFA" w:rsidP="00551AFA">
      <w:pPr>
        <w:rPr>
          <w:rFonts w:ascii="Arial" w:hAnsi="Arial" w:cs="Arial"/>
          <w:sz w:val="24"/>
          <w:szCs w:val="24"/>
        </w:rPr>
      </w:pPr>
      <w:r w:rsidRPr="00C874B9">
        <w:rPr>
          <w:rFonts w:ascii="Arial" w:hAnsi="Arial" w:cs="Arial"/>
          <w:sz w:val="24"/>
          <w:szCs w:val="24"/>
        </w:rPr>
        <w:t>For general enquiries please contact the SPA (Single Point of Access) 0300 123 3387</w:t>
      </w:r>
    </w:p>
    <w:p w14:paraId="080AE5A1" w14:textId="77777777" w:rsidR="00551AFA" w:rsidRPr="00C874B9" w:rsidRDefault="00551AFA" w:rsidP="00551AFA">
      <w:pPr>
        <w:pStyle w:val="Default"/>
        <w:rPr>
          <w:rFonts w:ascii="Arial" w:hAnsi="Arial" w:cs="Arial"/>
        </w:rPr>
      </w:pPr>
      <w:r w:rsidRPr="00C874B9">
        <w:rPr>
          <w:rFonts w:ascii="Arial" w:hAnsi="Arial" w:cs="Arial"/>
        </w:rPr>
        <w:t xml:space="preserve">Speech and language therapists work with children who have difficulties with speech, communication and language, or with eating, drinking, and swallowing. They work with children in clinics, schools and other settings and provide advice to families and those working with children </w:t>
      </w:r>
      <w:proofErr w:type="gramStart"/>
      <w:r w:rsidRPr="00C874B9">
        <w:rPr>
          <w:rFonts w:ascii="Arial" w:hAnsi="Arial" w:cs="Arial"/>
        </w:rPr>
        <w:t>on a daily basis</w:t>
      </w:r>
      <w:proofErr w:type="gramEnd"/>
      <w:r w:rsidRPr="00C874B9">
        <w:rPr>
          <w:rFonts w:ascii="Arial" w:hAnsi="Arial" w:cs="Arial"/>
        </w:rPr>
        <w:t>.</w:t>
      </w:r>
    </w:p>
    <w:p w14:paraId="2517FE72" w14:textId="77777777" w:rsidR="00551AFA" w:rsidRPr="00355F3B" w:rsidRDefault="00551AFA" w:rsidP="00551AFA">
      <w:pPr>
        <w:pStyle w:val="Default"/>
        <w:rPr>
          <w:rFonts w:ascii="Arial" w:hAnsi="Arial" w:cs="Arial"/>
          <w:b/>
        </w:rPr>
      </w:pPr>
    </w:p>
    <w:p w14:paraId="248934A8" w14:textId="77777777" w:rsidR="00551AFA" w:rsidRPr="00355F3B" w:rsidRDefault="00551AFA" w:rsidP="00551AFA">
      <w:pPr>
        <w:pStyle w:val="Default"/>
        <w:rPr>
          <w:rFonts w:ascii="Arial" w:hAnsi="Arial" w:cs="Arial"/>
          <w:b/>
        </w:rPr>
      </w:pPr>
      <w:r w:rsidRPr="00355F3B">
        <w:rPr>
          <w:rFonts w:ascii="Arial" w:hAnsi="Arial" w:cs="Arial"/>
          <w:b/>
        </w:rPr>
        <w:t>Other support offered by the Speech and Language Therapy Service.</w:t>
      </w:r>
    </w:p>
    <w:p w14:paraId="3EB5D152" w14:textId="77777777" w:rsidR="00551AFA" w:rsidRPr="00355F3B" w:rsidRDefault="00551AFA" w:rsidP="00551AFA">
      <w:pPr>
        <w:pStyle w:val="Default"/>
        <w:rPr>
          <w:rFonts w:ascii="Arial" w:hAnsi="Arial" w:cs="Arial"/>
          <w:b/>
        </w:rPr>
      </w:pPr>
    </w:p>
    <w:p w14:paraId="602C0AC8" w14:textId="77777777" w:rsidR="00551AFA" w:rsidRPr="00355F3B" w:rsidRDefault="00551AFA" w:rsidP="00551AFA">
      <w:pPr>
        <w:pStyle w:val="Default"/>
        <w:rPr>
          <w:rFonts w:ascii="Arial" w:hAnsi="Arial" w:cs="Arial"/>
        </w:rPr>
      </w:pPr>
      <w:r w:rsidRPr="00355F3B">
        <w:rPr>
          <w:rFonts w:ascii="Arial" w:hAnsi="Arial" w:cs="Arial"/>
        </w:rPr>
        <w:t xml:space="preserve">Nottinghamshire Language for Life strategy provides advice to support children in learning to talk and to communicate to the best of their ability. Their website contains useful information to support practitioners in settings to develop children’s language. </w:t>
      </w:r>
    </w:p>
    <w:p w14:paraId="14A68C40" w14:textId="77777777" w:rsidR="00551AFA" w:rsidRPr="00355F3B" w:rsidRDefault="00551AFA" w:rsidP="00551AFA">
      <w:pPr>
        <w:pStyle w:val="Default"/>
        <w:rPr>
          <w:rFonts w:ascii="Arial" w:hAnsi="Arial" w:cs="Arial"/>
        </w:rPr>
      </w:pPr>
    </w:p>
    <w:p w14:paraId="545F34D0" w14:textId="77777777" w:rsidR="00551AFA" w:rsidRPr="00355F3B" w:rsidRDefault="00551AFA" w:rsidP="00551AFA">
      <w:pPr>
        <w:pStyle w:val="Default"/>
        <w:rPr>
          <w:rFonts w:ascii="Arial" w:hAnsi="Arial" w:cs="Arial"/>
        </w:rPr>
      </w:pPr>
      <w:r w:rsidRPr="00355F3B">
        <w:rPr>
          <w:rFonts w:ascii="Arial" w:hAnsi="Arial" w:cs="Arial"/>
        </w:rPr>
        <w:t xml:space="preserve">Website: </w:t>
      </w:r>
      <w:hyperlink r:id="rId34" w:history="1">
        <w:r w:rsidRPr="00355F3B">
          <w:rPr>
            <w:rFonts w:ascii="Arial" w:hAnsi="Arial" w:cs="Arial"/>
            <w:color w:val="0000FF"/>
            <w:u w:val="single"/>
          </w:rPr>
          <w:t>Language for Life (nottinghamshirehealthcare.nhs.uk)</w:t>
        </w:r>
      </w:hyperlink>
    </w:p>
    <w:p w14:paraId="6379E6ED" w14:textId="77777777" w:rsidR="00551AFA" w:rsidRPr="00355F3B" w:rsidRDefault="00551AFA" w:rsidP="00551AFA">
      <w:pPr>
        <w:pStyle w:val="Default"/>
        <w:rPr>
          <w:rFonts w:ascii="Arial" w:hAnsi="Arial" w:cs="Arial"/>
        </w:rPr>
      </w:pPr>
    </w:p>
    <w:p w14:paraId="27225FD8" w14:textId="77777777" w:rsidR="00C33040" w:rsidRPr="00355F3B" w:rsidRDefault="00C33040" w:rsidP="00551AFA">
      <w:pPr>
        <w:rPr>
          <w:rFonts w:ascii="Arial" w:hAnsi="Arial" w:cs="Arial"/>
          <w:b/>
          <w:sz w:val="24"/>
          <w:szCs w:val="24"/>
          <w:u w:val="single"/>
        </w:rPr>
      </w:pPr>
    </w:p>
    <w:p w14:paraId="0727B36B" w14:textId="41D54299" w:rsidR="00795A1E" w:rsidRDefault="00551AFA" w:rsidP="00551AFA">
      <w:pPr>
        <w:rPr>
          <w:rFonts w:ascii="Arial" w:hAnsi="Arial" w:cs="Arial"/>
          <w:b/>
          <w:sz w:val="24"/>
          <w:szCs w:val="24"/>
          <w:u w:val="single"/>
        </w:rPr>
      </w:pPr>
      <w:r w:rsidRPr="00355F3B">
        <w:rPr>
          <w:rFonts w:ascii="Arial" w:hAnsi="Arial" w:cs="Arial"/>
          <w:b/>
          <w:sz w:val="24"/>
          <w:szCs w:val="24"/>
          <w:u w:val="single"/>
        </w:rPr>
        <w:t xml:space="preserve">Nottinghamshire </w:t>
      </w:r>
      <w:r w:rsidR="001956C0">
        <w:rPr>
          <w:rFonts w:ascii="Arial" w:hAnsi="Arial" w:cs="Arial"/>
          <w:b/>
          <w:sz w:val="24"/>
          <w:szCs w:val="24"/>
          <w:u w:val="single"/>
        </w:rPr>
        <w:t xml:space="preserve">Family Hub Networks (Previously </w:t>
      </w:r>
      <w:r w:rsidRPr="00355F3B">
        <w:rPr>
          <w:rFonts w:ascii="Arial" w:hAnsi="Arial" w:cs="Arial"/>
          <w:b/>
          <w:sz w:val="24"/>
          <w:szCs w:val="24"/>
          <w:u w:val="single"/>
        </w:rPr>
        <w:t>Children’s Centre Services</w:t>
      </w:r>
      <w:r w:rsidR="001956C0">
        <w:rPr>
          <w:rFonts w:ascii="Arial" w:hAnsi="Arial" w:cs="Arial"/>
          <w:b/>
          <w:sz w:val="24"/>
          <w:szCs w:val="24"/>
          <w:u w:val="single"/>
        </w:rPr>
        <w:t>)</w:t>
      </w:r>
    </w:p>
    <w:p w14:paraId="4CF5EBEC" w14:textId="15FCF408" w:rsidR="00551AFA" w:rsidRPr="00355F3B" w:rsidRDefault="00AB3BC0" w:rsidP="00551AFA">
      <w:pPr>
        <w:rPr>
          <w:rFonts w:ascii="Arial" w:eastAsia="Times New Roman" w:hAnsi="Arial" w:cs="Arial"/>
          <w:color w:val="333333"/>
          <w:sz w:val="24"/>
          <w:szCs w:val="24"/>
          <w:lang w:eastAsia="en-GB"/>
        </w:rPr>
      </w:pPr>
      <w:r w:rsidRPr="00355F3B">
        <w:rPr>
          <w:rFonts w:ascii="Arial" w:eastAsia="Times New Roman" w:hAnsi="Arial" w:cs="Arial"/>
          <w:noProof/>
          <w:color w:val="333333"/>
          <w:sz w:val="24"/>
          <w:szCs w:val="24"/>
          <w:lang w:eastAsia="en-GB"/>
        </w:rPr>
        <w:drawing>
          <wp:anchor distT="0" distB="0" distL="114300" distR="114300" simplePos="0" relativeHeight="251658246" behindDoc="1" locked="0" layoutInCell="1" allowOverlap="1" wp14:anchorId="57D53FF1" wp14:editId="0E74BA11">
            <wp:simplePos x="0" y="0"/>
            <wp:positionH relativeFrom="margin">
              <wp:align>left</wp:align>
            </wp:positionH>
            <wp:positionV relativeFrom="paragraph">
              <wp:posOffset>248285</wp:posOffset>
            </wp:positionV>
            <wp:extent cx="2872105" cy="882650"/>
            <wp:effectExtent l="0" t="0" r="4445" b="0"/>
            <wp:wrapTight wrapText="bothSides">
              <wp:wrapPolygon edited="0">
                <wp:start x="0" y="0"/>
                <wp:lineTo x="0" y="20978"/>
                <wp:lineTo x="21490" y="20978"/>
                <wp:lineTo x="21490" y="0"/>
                <wp:lineTo x="0" y="0"/>
              </wp:wrapPolygon>
            </wp:wrapTight>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pic:cNvPicPr/>
                  </pic:nvPicPr>
                  <pic:blipFill>
                    <a:blip r:embed="rId35" cstate="print">
                      <a:extLst>
                        <a:ext uri="{28A0092B-C50C-407E-A947-70E740481C1C}">
                          <a14:useLocalDpi xmlns:a14="http://schemas.microsoft.com/office/drawing/2010/main" val="0"/>
                        </a:ext>
                      </a:extLst>
                    </a:blip>
                    <a:stretch>
                      <a:fillRect/>
                    </a:stretch>
                  </pic:blipFill>
                  <pic:spPr>
                    <a:xfrm>
                      <a:off x="0" y="0"/>
                      <a:ext cx="2872105" cy="882650"/>
                    </a:xfrm>
                    <a:prstGeom prst="rect">
                      <a:avLst/>
                    </a:prstGeom>
                  </pic:spPr>
                </pic:pic>
              </a:graphicData>
            </a:graphic>
            <wp14:sizeRelH relativeFrom="margin">
              <wp14:pctWidth>0</wp14:pctWidth>
            </wp14:sizeRelH>
            <wp14:sizeRelV relativeFrom="margin">
              <wp14:pctHeight>0</wp14:pctHeight>
            </wp14:sizeRelV>
          </wp:anchor>
        </w:drawing>
      </w:r>
      <w:r w:rsidR="00551AFA" w:rsidRPr="00355F3B">
        <w:rPr>
          <w:rFonts w:ascii="Arial" w:eastAsia="Times New Roman" w:hAnsi="Arial" w:cs="Arial"/>
          <w:color w:val="333333"/>
          <w:sz w:val="24"/>
          <w:szCs w:val="24"/>
          <w:lang w:eastAsia="en-GB"/>
        </w:rPr>
        <w:t xml:space="preserve"> </w:t>
      </w:r>
    </w:p>
    <w:p w14:paraId="7BBC71B8" w14:textId="77777777" w:rsidR="00437C1C" w:rsidRDefault="00437C1C" w:rsidP="00551AFA">
      <w:pPr>
        <w:spacing w:before="100" w:after="100"/>
        <w:rPr>
          <w:rFonts w:ascii="Arial" w:eastAsia="Times New Roman" w:hAnsi="Arial" w:cs="Arial"/>
          <w:color w:val="333333"/>
          <w:sz w:val="24"/>
          <w:szCs w:val="24"/>
          <w:lang w:eastAsia="en-GB"/>
        </w:rPr>
      </w:pPr>
    </w:p>
    <w:p w14:paraId="1333A737" w14:textId="77777777" w:rsidR="00437C1C" w:rsidRDefault="00437C1C" w:rsidP="00551AFA">
      <w:pPr>
        <w:spacing w:before="100" w:after="100"/>
        <w:rPr>
          <w:rFonts w:ascii="Arial" w:eastAsia="Times New Roman" w:hAnsi="Arial" w:cs="Arial"/>
          <w:color w:val="333333"/>
          <w:sz w:val="24"/>
          <w:szCs w:val="24"/>
          <w:lang w:eastAsia="en-GB"/>
        </w:rPr>
      </w:pPr>
    </w:p>
    <w:p w14:paraId="5FE27D70" w14:textId="77777777" w:rsidR="00437C1C" w:rsidRDefault="00437C1C" w:rsidP="00551AFA">
      <w:pPr>
        <w:spacing w:before="100" w:after="100"/>
        <w:rPr>
          <w:rFonts w:ascii="Arial" w:eastAsia="Times New Roman" w:hAnsi="Arial" w:cs="Arial"/>
          <w:color w:val="333333"/>
          <w:sz w:val="24"/>
          <w:szCs w:val="24"/>
          <w:lang w:eastAsia="en-GB"/>
        </w:rPr>
      </w:pPr>
    </w:p>
    <w:p w14:paraId="1DEB61C2" w14:textId="77777777" w:rsidR="00437C1C" w:rsidRDefault="00437C1C" w:rsidP="00551AFA">
      <w:pPr>
        <w:spacing w:before="100" w:after="100"/>
        <w:rPr>
          <w:rFonts w:ascii="Arial" w:eastAsia="Times New Roman" w:hAnsi="Arial" w:cs="Arial"/>
          <w:color w:val="333333"/>
          <w:sz w:val="24"/>
          <w:szCs w:val="24"/>
          <w:lang w:eastAsia="en-GB"/>
        </w:rPr>
      </w:pPr>
    </w:p>
    <w:p w14:paraId="09B27C54" w14:textId="0268A344" w:rsidR="00D93EF0" w:rsidRPr="00D93EF0" w:rsidRDefault="003365C1" w:rsidP="00D93EF0">
      <w:pPr>
        <w:spacing w:before="100" w:after="100"/>
        <w:rPr>
          <w:rFonts w:ascii="Arial" w:eastAsia="Times New Roman" w:hAnsi="Arial" w:cs="Arial"/>
          <w:color w:val="333333"/>
          <w:sz w:val="24"/>
          <w:szCs w:val="24"/>
          <w:lang w:eastAsia="en-GB"/>
        </w:rPr>
      </w:pPr>
      <w:r w:rsidRPr="003365C1">
        <w:rPr>
          <w:rFonts w:ascii="Arial" w:eastAsia="Times New Roman" w:hAnsi="Arial" w:cs="Arial"/>
          <w:color w:val="333333"/>
          <w:sz w:val="24"/>
          <w:szCs w:val="24"/>
          <w:lang w:eastAsia="en-GB"/>
        </w:rPr>
        <w:t>Nottinghamshire Family Hub Networks</w:t>
      </w:r>
      <w:r w:rsidR="00D93EF0" w:rsidRPr="00D93EF0">
        <w:rPr>
          <w:rFonts w:ascii="Arial" w:eastAsia="Times New Roman" w:hAnsi="Arial" w:cs="Arial"/>
          <w:color w:val="333333"/>
          <w:sz w:val="24"/>
          <w:szCs w:val="24"/>
          <w:lang w:eastAsia="en-GB"/>
        </w:rPr>
        <w:t xml:space="preserve"> work together with partners such as the NHS, schools, and local charities to provide joined up services and give families the right support at the right time, making it easier to get information and advice. Each Family Hub Network</w:t>
      </w:r>
      <w:r w:rsidR="00437C1C">
        <w:rPr>
          <w:rFonts w:ascii="Arial" w:eastAsia="Times New Roman" w:hAnsi="Arial" w:cs="Arial"/>
          <w:color w:val="333333"/>
          <w:sz w:val="24"/>
          <w:szCs w:val="24"/>
          <w:lang w:eastAsia="en-GB"/>
        </w:rPr>
        <w:t xml:space="preserve"> </w:t>
      </w:r>
      <w:r w:rsidR="00D93EF0" w:rsidRPr="00D93EF0">
        <w:rPr>
          <w:rFonts w:ascii="Arial" w:eastAsia="Times New Roman" w:hAnsi="Arial" w:cs="Arial"/>
          <w:color w:val="333333"/>
          <w:sz w:val="24"/>
          <w:szCs w:val="24"/>
          <w:lang w:eastAsia="en-GB"/>
        </w:rPr>
        <w:t>include</w:t>
      </w:r>
      <w:r w:rsidR="00437C1C">
        <w:rPr>
          <w:rFonts w:ascii="Arial" w:eastAsia="Times New Roman" w:hAnsi="Arial" w:cs="Arial"/>
          <w:color w:val="333333"/>
          <w:sz w:val="24"/>
          <w:szCs w:val="24"/>
          <w:lang w:eastAsia="en-GB"/>
        </w:rPr>
        <w:t>s</w:t>
      </w:r>
      <w:r w:rsidR="00D93EF0" w:rsidRPr="00D93EF0">
        <w:rPr>
          <w:rFonts w:ascii="Arial" w:eastAsia="Times New Roman" w:hAnsi="Arial" w:cs="Arial"/>
          <w:color w:val="333333"/>
          <w:sz w:val="24"/>
          <w:szCs w:val="24"/>
          <w:lang w:eastAsia="en-GB"/>
        </w:rPr>
        <w:t xml:space="preserve"> at least one main physical building and </w:t>
      </w:r>
      <w:r w:rsidR="00D93EF0" w:rsidRPr="00D93EF0">
        <w:rPr>
          <w:rFonts w:ascii="Arial" w:eastAsia="Times New Roman" w:hAnsi="Arial" w:cs="Arial"/>
          <w:color w:val="333333"/>
          <w:sz w:val="24"/>
          <w:szCs w:val="24"/>
          <w:lang w:eastAsia="en-GB"/>
        </w:rPr>
        <w:lastRenderedPageBreak/>
        <w:t xml:space="preserve">other access points across Nottinghamshire. Some of these might be in schools or libraries, as well as online from </w:t>
      </w:r>
      <w:r w:rsidR="002D125A">
        <w:rPr>
          <w:rFonts w:ascii="Arial" w:eastAsia="Times New Roman" w:hAnsi="Arial" w:cs="Arial"/>
          <w:color w:val="333333"/>
          <w:sz w:val="24"/>
          <w:szCs w:val="24"/>
          <w:lang w:eastAsia="en-GB"/>
        </w:rPr>
        <w:t>the</w:t>
      </w:r>
      <w:r w:rsidR="00D93EF0" w:rsidRPr="00D93EF0">
        <w:rPr>
          <w:rFonts w:ascii="Arial" w:eastAsia="Times New Roman" w:hAnsi="Arial" w:cs="Arial"/>
          <w:color w:val="333333"/>
          <w:sz w:val="24"/>
          <w:szCs w:val="24"/>
          <w:lang w:eastAsia="en-GB"/>
        </w:rPr>
        <w:t> </w:t>
      </w:r>
      <w:hyperlink r:id="rId36" w:history="1">
        <w:r w:rsidR="00D93EF0" w:rsidRPr="00D93EF0">
          <w:rPr>
            <w:rStyle w:val="Hyperlink"/>
            <w:rFonts w:ascii="Arial" w:eastAsia="Times New Roman" w:hAnsi="Arial" w:cs="Arial"/>
            <w:sz w:val="24"/>
            <w:szCs w:val="24"/>
            <w:lang w:eastAsia="en-GB"/>
          </w:rPr>
          <w:t>Virtual Family Hub on Notts Help Yourself.</w:t>
        </w:r>
      </w:hyperlink>
      <w:r w:rsidR="00D93EF0" w:rsidRPr="00D93EF0">
        <w:rPr>
          <w:rFonts w:ascii="Arial" w:eastAsia="Times New Roman" w:hAnsi="Arial" w:cs="Arial"/>
          <w:color w:val="333333"/>
          <w:sz w:val="24"/>
          <w:szCs w:val="24"/>
          <w:lang w:eastAsia="en-GB"/>
        </w:rPr>
        <w:t>  </w:t>
      </w:r>
    </w:p>
    <w:p w14:paraId="1F585E63" w14:textId="77777777" w:rsidR="00D93EF0" w:rsidRPr="00D93EF0" w:rsidRDefault="00D93EF0" w:rsidP="00D93EF0">
      <w:pPr>
        <w:spacing w:before="100" w:after="100"/>
        <w:rPr>
          <w:rFonts w:ascii="Arial" w:eastAsia="Times New Roman" w:hAnsi="Arial" w:cs="Arial"/>
          <w:color w:val="333333"/>
          <w:sz w:val="24"/>
          <w:szCs w:val="24"/>
          <w:lang w:eastAsia="en-GB"/>
        </w:rPr>
      </w:pPr>
      <w:r w:rsidRPr="00D93EF0">
        <w:rPr>
          <w:rFonts w:ascii="Arial" w:eastAsia="Times New Roman" w:hAnsi="Arial" w:cs="Arial"/>
          <w:color w:val="333333"/>
          <w:sz w:val="24"/>
          <w:szCs w:val="24"/>
          <w:lang w:eastAsia="en-GB"/>
        </w:rPr>
        <w:t>Family Hub Networks aim to offer a range of help and support from pregnancy and throughout childhood into early adulthood, including with preparing for a baby, child development, parenting support, health and wellbeing, relationships and communication, finances and employment.  </w:t>
      </w:r>
    </w:p>
    <w:p w14:paraId="1C29B477" w14:textId="353ACCA8" w:rsidR="00D93EF0" w:rsidRPr="00D93EF0" w:rsidRDefault="00D93EF0" w:rsidP="00D93EF0">
      <w:pPr>
        <w:spacing w:before="100" w:after="100"/>
        <w:rPr>
          <w:rFonts w:ascii="Arial" w:eastAsia="Times New Roman" w:hAnsi="Arial" w:cs="Arial"/>
          <w:color w:val="333333"/>
          <w:sz w:val="24"/>
          <w:szCs w:val="24"/>
          <w:lang w:eastAsia="en-GB"/>
        </w:rPr>
      </w:pPr>
      <w:hyperlink r:id="rId37" w:history="1">
        <w:r w:rsidRPr="00D93EF0">
          <w:rPr>
            <w:rStyle w:val="Hyperlink"/>
            <w:rFonts w:ascii="Arial" w:eastAsia="Times New Roman" w:hAnsi="Arial" w:cs="Arial"/>
            <w:sz w:val="24"/>
            <w:szCs w:val="24"/>
            <w:lang w:eastAsia="en-GB"/>
          </w:rPr>
          <w:t>Children’s Centres</w:t>
        </w:r>
      </w:hyperlink>
      <w:r w:rsidRPr="00D93EF0">
        <w:rPr>
          <w:rFonts w:ascii="Arial" w:eastAsia="Times New Roman" w:hAnsi="Arial" w:cs="Arial"/>
          <w:color w:val="333333"/>
          <w:sz w:val="24"/>
          <w:szCs w:val="24"/>
          <w:lang w:eastAsia="en-GB"/>
        </w:rPr>
        <w:t> </w:t>
      </w:r>
      <w:r w:rsidR="00E0493E">
        <w:rPr>
          <w:rFonts w:ascii="Arial" w:eastAsia="Times New Roman" w:hAnsi="Arial" w:cs="Arial"/>
          <w:color w:val="333333"/>
          <w:sz w:val="24"/>
          <w:szCs w:val="24"/>
          <w:lang w:eastAsia="en-GB"/>
        </w:rPr>
        <w:t>have</w:t>
      </w:r>
      <w:r w:rsidRPr="00D93EF0">
        <w:rPr>
          <w:rFonts w:ascii="Arial" w:eastAsia="Times New Roman" w:hAnsi="Arial" w:cs="Arial"/>
          <w:color w:val="333333"/>
          <w:sz w:val="24"/>
          <w:szCs w:val="24"/>
          <w:lang w:eastAsia="en-GB"/>
        </w:rPr>
        <w:t xml:space="preserve"> transform</w:t>
      </w:r>
      <w:r w:rsidR="00E0493E">
        <w:rPr>
          <w:rFonts w:ascii="Arial" w:eastAsia="Times New Roman" w:hAnsi="Arial" w:cs="Arial"/>
          <w:color w:val="333333"/>
          <w:sz w:val="24"/>
          <w:szCs w:val="24"/>
          <w:lang w:eastAsia="en-GB"/>
        </w:rPr>
        <w:t>ed</w:t>
      </w:r>
      <w:r w:rsidRPr="00D93EF0">
        <w:rPr>
          <w:rFonts w:ascii="Arial" w:eastAsia="Times New Roman" w:hAnsi="Arial" w:cs="Arial"/>
          <w:color w:val="333333"/>
          <w:sz w:val="24"/>
          <w:szCs w:val="24"/>
          <w:lang w:eastAsia="en-GB"/>
        </w:rPr>
        <w:t xml:space="preserve"> into Family Hubs</w:t>
      </w:r>
      <w:r w:rsidR="00D90665">
        <w:rPr>
          <w:rFonts w:ascii="Arial" w:eastAsia="Times New Roman" w:hAnsi="Arial" w:cs="Arial"/>
          <w:color w:val="333333"/>
          <w:sz w:val="24"/>
          <w:szCs w:val="24"/>
          <w:lang w:eastAsia="en-GB"/>
        </w:rPr>
        <w:t>,</w:t>
      </w:r>
      <w:r w:rsidRPr="00D93EF0">
        <w:rPr>
          <w:rFonts w:ascii="Arial" w:eastAsia="Times New Roman" w:hAnsi="Arial" w:cs="Arial"/>
          <w:color w:val="333333"/>
          <w:sz w:val="24"/>
          <w:szCs w:val="24"/>
          <w:lang w:eastAsia="en-GB"/>
        </w:rPr>
        <w:t xml:space="preserve"> work</w:t>
      </w:r>
      <w:r w:rsidR="00D90665">
        <w:rPr>
          <w:rFonts w:ascii="Arial" w:eastAsia="Times New Roman" w:hAnsi="Arial" w:cs="Arial"/>
          <w:color w:val="333333"/>
          <w:sz w:val="24"/>
          <w:szCs w:val="24"/>
          <w:lang w:eastAsia="en-GB"/>
        </w:rPr>
        <w:t>ing</w:t>
      </w:r>
      <w:r w:rsidRPr="00D93EF0">
        <w:rPr>
          <w:rFonts w:ascii="Arial" w:eastAsia="Times New Roman" w:hAnsi="Arial" w:cs="Arial"/>
          <w:color w:val="333333"/>
          <w:sz w:val="24"/>
          <w:szCs w:val="24"/>
          <w:lang w:eastAsia="en-GB"/>
        </w:rPr>
        <w:t xml:space="preserve"> together with other teams to offer support to families with older children. Support available for families from pregnancy to 5 years </w:t>
      </w:r>
      <w:r w:rsidR="00D90665">
        <w:rPr>
          <w:rFonts w:ascii="Arial" w:eastAsia="Times New Roman" w:hAnsi="Arial" w:cs="Arial"/>
          <w:color w:val="333333"/>
          <w:sz w:val="24"/>
          <w:szCs w:val="24"/>
          <w:lang w:eastAsia="en-GB"/>
        </w:rPr>
        <w:t xml:space="preserve">has not </w:t>
      </w:r>
      <w:r w:rsidRPr="00D93EF0">
        <w:rPr>
          <w:rFonts w:ascii="Arial" w:eastAsia="Times New Roman" w:hAnsi="Arial" w:cs="Arial"/>
          <w:color w:val="333333"/>
          <w:sz w:val="24"/>
          <w:szCs w:val="24"/>
          <w:lang w:eastAsia="en-GB"/>
        </w:rPr>
        <w:t>change</w:t>
      </w:r>
      <w:r w:rsidR="00D90665">
        <w:rPr>
          <w:rFonts w:ascii="Arial" w:eastAsia="Times New Roman" w:hAnsi="Arial" w:cs="Arial"/>
          <w:color w:val="333333"/>
          <w:sz w:val="24"/>
          <w:szCs w:val="24"/>
          <w:lang w:eastAsia="en-GB"/>
        </w:rPr>
        <w:t>d</w:t>
      </w:r>
      <w:r w:rsidRPr="00D93EF0">
        <w:rPr>
          <w:rFonts w:ascii="Arial" w:eastAsia="Times New Roman" w:hAnsi="Arial" w:cs="Arial"/>
          <w:color w:val="333333"/>
          <w:sz w:val="24"/>
          <w:szCs w:val="24"/>
          <w:lang w:eastAsia="en-GB"/>
        </w:rPr>
        <w:t>.</w:t>
      </w:r>
    </w:p>
    <w:p w14:paraId="06FCEB10" w14:textId="77777777" w:rsidR="00D93EF0" w:rsidRPr="00D93EF0" w:rsidRDefault="00D93EF0" w:rsidP="00D93EF0">
      <w:pPr>
        <w:spacing w:before="100" w:after="100"/>
        <w:rPr>
          <w:rFonts w:ascii="Arial" w:eastAsia="Times New Roman" w:hAnsi="Arial" w:cs="Arial"/>
          <w:b/>
          <w:bCs/>
          <w:color w:val="333333"/>
          <w:sz w:val="24"/>
          <w:szCs w:val="24"/>
          <w:lang w:eastAsia="en-GB"/>
        </w:rPr>
      </w:pPr>
      <w:r w:rsidRPr="00D93EF0">
        <w:rPr>
          <w:rFonts w:ascii="Arial" w:eastAsia="Times New Roman" w:hAnsi="Arial" w:cs="Arial"/>
          <w:b/>
          <w:bCs/>
          <w:color w:val="333333"/>
          <w:sz w:val="24"/>
          <w:szCs w:val="24"/>
          <w:lang w:eastAsia="en-GB"/>
        </w:rPr>
        <w:t>Best Start for Life Offer</w:t>
      </w:r>
    </w:p>
    <w:p w14:paraId="2FD27046" w14:textId="1C357FD1" w:rsidR="00D93EF0" w:rsidRPr="00D93EF0" w:rsidRDefault="00D93EF0" w:rsidP="00D93EF0">
      <w:pPr>
        <w:spacing w:before="100" w:after="100"/>
        <w:rPr>
          <w:rFonts w:ascii="Arial" w:eastAsia="Times New Roman" w:hAnsi="Arial" w:cs="Arial"/>
          <w:color w:val="333333"/>
          <w:sz w:val="24"/>
          <w:szCs w:val="24"/>
          <w:lang w:eastAsia="en-GB"/>
        </w:rPr>
      </w:pPr>
      <w:r w:rsidRPr="00D93EF0">
        <w:rPr>
          <w:rFonts w:ascii="Arial" w:eastAsia="Times New Roman" w:hAnsi="Arial" w:cs="Arial"/>
          <w:color w:val="333333"/>
          <w:sz w:val="24"/>
          <w:szCs w:val="24"/>
          <w:lang w:eastAsia="en-GB"/>
        </w:rPr>
        <w:t>Information for expectant families and new parents is available at</w:t>
      </w:r>
      <w:r w:rsidR="00D035AC">
        <w:rPr>
          <w:rFonts w:ascii="Arial" w:eastAsia="Times New Roman" w:hAnsi="Arial" w:cs="Arial"/>
          <w:color w:val="333333"/>
          <w:sz w:val="24"/>
          <w:szCs w:val="24"/>
          <w:lang w:eastAsia="en-GB"/>
        </w:rPr>
        <w:t xml:space="preserve"> the</w:t>
      </w:r>
      <w:r w:rsidRPr="00D93EF0">
        <w:rPr>
          <w:rFonts w:ascii="Arial" w:eastAsia="Times New Roman" w:hAnsi="Arial" w:cs="Arial"/>
          <w:color w:val="333333"/>
          <w:sz w:val="24"/>
          <w:szCs w:val="24"/>
          <w:lang w:eastAsia="en-GB"/>
        </w:rPr>
        <w:t xml:space="preserve"> Best Start for Life Offer. This is available online and in a leaflet.</w:t>
      </w:r>
    </w:p>
    <w:p w14:paraId="3729EE65" w14:textId="77777777" w:rsidR="00D93EF0" w:rsidRPr="00D93EF0" w:rsidRDefault="00D93EF0" w:rsidP="00D93EF0">
      <w:pPr>
        <w:spacing w:before="100" w:after="100"/>
        <w:rPr>
          <w:rFonts w:ascii="Arial" w:eastAsia="Times New Roman" w:hAnsi="Arial" w:cs="Arial"/>
          <w:color w:val="333333"/>
          <w:sz w:val="24"/>
          <w:szCs w:val="24"/>
          <w:lang w:eastAsia="en-GB"/>
        </w:rPr>
      </w:pPr>
      <w:r w:rsidRPr="00D93EF0">
        <w:rPr>
          <w:rFonts w:ascii="Arial" w:eastAsia="Times New Roman" w:hAnsi="Arial" w:cs="Arial"/>
          <w:color w:val="333333"/>
          <w:sz w:val="24"/>
          <w:szCs w:val="24"/>
          <w:lang w:eastAsia="en-GB"/>
        </w:rPr>
        <w:t>This is the main place to find out local information and advice about pregnancy, being a new parent and bringing up babies and toddlers: </w:t>
      </w:r>
    </w:p>
    <w:p w14:paraId="5EAB5EAC" w14:textId="77777777" w:rsidR="00D93EF0" w:rsidRPr="00D93EF0" w:rsidRDefault="00D93EF0" w:rsidP="00D93EF0">
      <w:pPr>
        <w:numPr>
          <w:ilvl w:val="0"/>
          <w:numId w:val="55"/>
        </w:numPr>
        <w:spacing w:before="100" w:after="100"/>
        <w:rPr>
          <w:rFonts w:ascii="Arial" w:eastAsia="Times New Roman" w:hAnsi="Arial" w:cs="Arial"/>
          <w:color w:val="333333"/>
          <w:sz w:val="24"/>
          <w:szCs w:val="24"/>
          <w:lang w:eastAsia="en-GB"/>
        </w:rPr>
      </w:pPr>
      <w:hyperlink r:id="rId38" w:history="1">
        <w:r w:rsidRPr="00D93EF0">
          <w:rPr>
            <w:rStyle w:val="Hyperlink"/>
            <w:rFonts w:ascii="Arial" w:eastAsia="Times New Roman" w:hAnsi="Arial" w:cs="Arial"/>
            <w:sz w:val="24"/>
            <w:szCs w:val="24"/>
            <w:lang w:eastAsia="en-GB"/>
          </w:rPr>
          <w:t>During pregnancy</w:t>
        </w:r>
      </w:hyperlink>
    </w:p>
    <w:p w14:paraId="6F5BDF59" w14:textId="77777777" w:rsidR="00D93EF0" w:rsidRPr="00D93EF0" w:rsidRDefault="00D93EF0" w:rsidP="00D93EF0">
      <w:pPr>
        <w:numPr>
          <w:ilvl w:val="0"/>
          <w:numId w:val="55"/>
        </w:numPr>
        <w:spacing w:before="100" w:after="100"/>
        <w:rPr>
          <w:rFonts w:ascii="Arial" w:eastAsia="Times New Roman" w:hAnsi="Arial" w:cs="Arial"/>
          <w:color w:val="333333"/>
          <w:sz w:val="24"/>
          <w:szCs w:val="24"/>
          <w:lang w:eastAsia="en-GB"/>
        </w:rPr>
      </w:pPr>
      <w:hyperlink r:id="rId39" w:history="1">
        <w:r w:rsidRPr="00D93EF0">
          <w:rPr>
            <w:rStyle w:val="Hyperlink"/>
            <w:rFonts w:ascii="Arial" w:eastAsia="Times New Roman" w:hAnsi="Arial" w:cs="Arial"/>
            <w:sz w:val="24"/>
            <w:szCs w:val="24"/>
            <w:lang w:eastAsia="en-GB"/>
          </w:rPr>
          <w:t>From birth to 2 years</w:t>
        </w:r>
      </w:hyperlink>
    </w:p>
    <w:p w14:paraId="329444A1" w14:textId="77777777" w:rsidR="00D93EF0" w:rsidRPr="00D93EF0" w:rsidRDefault="00D93EF0" w:rsidP="00D93EF0">
      <w:pPr>
        <w:numPr>
          <w:ilvl w:val="0"/>
          <w:numId w:val="55"/>
        </w:numPr>
        <w:spacing w:before="100" w:after="100"/>
        <w:rPr>
          <w:rFonts w:ascii="Arial" w:eastAsia="Times New Roman" w:hAnsi="Arial" w:cs="Arial"/>
          <w:color w:val="333333"/>
          <w:sz w:val="24"/>
          <w:szCs w:val="24"/>
          <w:lang w:eastAsia="en-GB"/>
        </w:rPr>
      </w:pPr>
      <w:hyperlink r:id="rId40" w:history="1">
        <w:r w:rsidRPr="00D93EF0">
          <w:rPr>
            <w:rStyle w:val="Hyperlink"/>
            <w:rFonts w:ascii="Arial" w:eastAsia="Times New Roman" w:hAnsi="Arial" w:cs="Arial"/>
            <w:sz w:val="24"/>
            <w:szCs w:val="24"/>
            <w:lang w:eastAsia="en-GB"/>
          </w:rPr>
          <w:t>More advice and support.</w:t>
        </w:r>
      </w:hyperlink>
    </w:p>
    <w:p w14:paraId="7F9EFE25" w14:textId="77777777" w:rsidR="00D93EF0" w:rsidRPr="00355F3B" w:rsidRDefault="00D93EF0" w:rsidP="00551AFA">
      <w:pPr>
        <w:spacing w:before="100" w:after="100"/>
        <w:rPr>
          <w:rFonts w:ascii="Arial" w:eastAsia="Times New Roman" w:hAnsi="Arial" w:cs="Arial"/>
          <w:color w:val="333333"/>
          <w:sz w:val="24"/>
          <w:szCs w:val="24"/>
          <w:lang w:eastAsia="en-GB"/>
        </w:rPr>
      </w:pPr>
    </w:p>
    <w:p w14:paraId="2771D165" w14:textId="77777777" w:rsidR="00551AFA" w:rsidRPr="00355F3B" w:rsidRDefault="00551AFA" w:rsidP="00551AFA">
      <w:pPr>
        <w:spacing w:before="100" w:after="100"/>
        <w:rPr>
          <w:rFonts w:ascii="Arial" w:hAnsi="Arial" w:cs="Arial"/>
          <w:sz w:val="24"/>
          <w:szCs w:val="24"/>
        </w:rPr>
      </w:pPr>
      <w:r w:rsidRPr="00355F3B">
        <w:rPr>
          <w:rFonts w:ascii="Arial" w:hAnsi="Arial" w:cs="Arial"/>
          <w:b/>
          <w:sz w:val="24"/>
          <w:szCs w:val="24"/>
        </w:rPr>
        <w:t>How to access Children's Centre services</w:t>
      </w:r>
    </w:p>
    <w:p w14:paraId="547AD6DF" w14:textId="77777777" w:rsidR="00551AFA" w:rsidRPr="00355F3B" w:rsidRDefault="00551AFA" w:rsidP="00551AFA">
      <w:pPr>
        <w:pStyle w:val="NormalWeb"/>
        <w:rPr>
          <w:rFonts w:ascii="Arial" w:hAnsi="Arial" w:cs="Arial"/>
        </w:rPr>
      </w:pPr>
      <w:r w:rsidRPr="00355F3B">
        <w:rPr>
          <w:rFonts w:ascii="Arial" w:hAnsi="Arial" w:cs="Arial"/>
          <w:color w:val="333333"/>
        </w:rPr>
        <w:t xml:space="preserve">All families can access Children Centre Services where they have </w:t>
      </w:r>
      <w:proofErr w:type="gramStart"/>
      <w:r w:rsidRPr="00355F3B">
        <w:rPr>
          <w:rFonts w:ascii="Arial" w:hAnsi="Arial" w:cs="Arial"/>
          <w:color w:val="333333"/>
        </w:rPr>
        <w:t>lower level</w:t>
      </w:r>
      <w:proofErr w:type="gramEnd"/>
      <w:r w:rsidRPr="00355F3B">
        <w:rPr>
          <w:rFonts w:ascii="Arial" w:hAnsi="Arial" w:cs="Arial"/>
          <w:color w:val="333333"/>
        </w:rPr>
        <w:t xml:space="preserve"> needs. Families can also be referred into the service using an </w:t>
      </w:r>
      <w:hyperlink r:id="rId41" w:tooltip="Early help assessment form" w:history="1">
        <w:r w:rsidRPr="00355F3B">
          <w:rPr>
            <w:rStyle w:val="Hyperlink"/>
            <w:rFonts w:ascii="Arial" w:hAnsi="Arial" w:cs="Arial"/>
          </w:rPr>
          <w:t>Early Help Assessment Form</w:t>
        </w:r>
      </w:hyperlink>
      <w:r w:rsidRPr="00355F3B">
        <w:rPr>
          <w:rFonts w:ascii="Arial" w:hAnsi="Arial" w:cs="Arial"/>
          <w:color w:val="333333"/>
        </w:rPr>
        <w:t> process is provided through the Early Help Unit:</w:t>
      </w:r>
    </w:p>
    <w:p w14:paraId="0ABA51E2" w14:textId="46F8C424" w:rsidR="00551AFA" w:rsidRPr="002D125A" w:rsidRDefault="00551AFA" w:rsidP="002D125A">
      <w:pPr>
        <w:numPr>
          <w:ilvl w:val="0"/>
          <w:numId w:val="41"/>
        </w:numPr>
        <w:autoSpaceDN w:val="0"/>
        <w:spacing w:before="100" w:after="100" w:line="240" w:lineRule="auto"/>
        <w:rPr>
          <w:rFonts w:ascii="Arial" w:hAnsi="Arial" w:cs="Arial"/>
          <w:color w:val="333333"/>
          <w:sz w:val="24"/>
          <w:szCs w:val="24"/>
        </w:rPr>
      </w:pPr>
      <w:r w:rsidRPr="00355F3B">
        <w:rPr>
          <w:rFonts w:ascii="Arial" w:hAnsi="Arial" w:cs="Arial"/>
          <w:color w:val="333333"/>
          <w:sz w:val="24"/>
          <w:szCs w:val="24"/>
        </w:rPr>
        <w:t>telephone: 0115 804 1248</w:t>
      </w:r>
    </w:p>
    <w:p w14:paraId="28E408C5" w14:textId="77777777" w:rsidR="00551AFA" w:rsidRPr="00355F3B" w:rsidRDefault="00551AFA" w:rsidP="00EA3D3F">
      <w:pPr>
        <w:numPr>
          <w:ilvl w:val="0"/>
          <w:numId w:val="41"/>
        </w:numPr>
        <w:autoSpaceDN w:val="0"/>
        <w:spacing w:before="100" w:after="100" w:line="240" w:lineRule="auto"/>
        <w:rPr>
          <w:rFonts w:ascii="Arial" w:hAnsi="Arial" w:cs="Arial"/>
          <w:sz w:val="24"/>
          <w:szCs w:val="24"/>
        </w:rPr>
      </w:pPr>
      <w:r w:rsidRPr="00355F3B">
        <w:rPr>
          <w:rFonts w:ascii="Arial" w:hAnsi="Arial" w:cs="Arial"/>
          <w:color w:val="333333"/>
          <w:sz w:val="24"/>
          <w:szCs w:val="24"/>
        </w:rPr>
        <w:t xml:space="preserve">email: </w:t>
      </w:r>
      <w:hyperlink r:id="rId42" w:history="1">
        <w:r w:rsidRPr="00355F3B">
          <w:rPr>
            <w:rStyle w:val="Hyperlink"/>
            <w:rFonts w:ascii="Arial" w:hAnsi="Arial" w:cs="Arial"/>
            <w:sz w:val="24"/>
            <w:szCs w:val="24"/>
          </w:rPr>
          <w:t>early.help@nottscc.gov.uk</w:t>
        </w:r>
      </w:hyperlink>
      <w:r w:rsidRPr="00355F3B">
        <w:rPr>
          <w:rFonts w:ascii="Arial" w:hAnsi="Arial" w:cs="Arial"/>
          <w:color w:val="333333"/>
          <w:sz w:val="24"/>
          <w:szCs w:val="24"/>
        </w:rPr>
        <w:t>.</w:t>
      </w:r>
    </w:p>
    <w:p w14:paraId="4F3133D9" w14:textId="77777777" w:rsidR="00551AFA" w:rsidRPr="00355F3B" w:rsidRDefault="00551AFA" w:rsidP="00551AFA">
      <w:pPr>
        <w:spacing w:before="100" w:after="100"/>
        <w:ind w:left="360"/>
        <w:rPr>
          <w:rFonts w:ascii="Arial" w:hAnsi="Arial" w:cs="Arial"/>
          <w:sz w:val="24"/>
          <w:szCs w:val="24"/>
        </w:rPr>
      </w:pPr>
    </w:p>
    <w:p w14:paraId="2D9EF435" w14:textId="77777777" w:rsidR="00551AFA" w:rsidRPr="002D125A" w:rsidRDefault="00551AFA" w:rsidP="00551AFA">
      <w:pPr>
        <w:spacing w:before="100" w:after="100"/>
        <w:rPr>
          <w:rFonts w:ascii="Arial" w:hAnsi="Arial" w:cs="Arial"/>
          <w:sz w:val="24"/>
          <w:szCs w:val="24"/>
        </w:rPr>
      </w:pPr>
      <w:r w:rsidRPr="002D125A">
        <w:rPr>
          <w:rFonts w:ascii="Arial" w:hAnsi="Arial" w:cs="Arial"/>
          <w:color w:val="333333"/>
          <w:sz w:val="24"/>
          <w:szCs w:val="24"/>
        </w:rPr>
        <w:t>To find out more and what Children’s Centre’s are available near you, please go to the Children's Centre Services website:</w:t>
      </w:r>
      <w:r w:rsidRPr="002D125A">
        <w:rPr>
          <w:rFonts w:ascii="Arial" w:hAnsi="Arial" w:cs="Arial"/>
          <w:sz w:val="24"/>
          <w:szCs w:val="24"/>
        </w:rPr>
        <w:t xml:space="preserve"> </w:t>
      </w:r>
    </w:p>
    <w:p w14:paraId="5B5A96D2" w14:textId="77777777" w:rsidR="001956C0" w:rsidRPr="002D125A" w:rsidRDefault="001956C0" w:rsidP="00551AFA">
      <w:pPr>
        <w:rPr>
          <w:rFonts w:ascii="Arial" w:hAnsi="Arial" w:cs="Arial"/>
          <w:sz w:val="24"/>
          <w:szCs w:val="24"/>
        </w:rPr>
      </w:pPr>
      <w:hyperlink r:id="rId43" w:history="1">
        <w:r w:rsidRPr="002D125A">
          <w:rPr>
            <w:rStyle w:val="Hyperlink"/>
            <w:rFonts w:ascii="Arial" w:hAnsi="Arial" w:cs="Arial"/>
            <w:sz w:val="24"/>
            <w:szCs w:val="24"/>
          </w:rPr>
          <w:t>Family Hub Networks | Nottinghamshire County Council</w:t>
        </w:r>
      </w:hyperlink>
    </w:p>
    <w:p w14:paraId="3A4EDF4C" w14:textId="1CCC0EA5" w:rsidR="00551AFA" w:rsidRDefault="00551AFA" w:rsidP="00551AFA">
      <w:pPr>
        <w:rPr>
          <w:rFonts w:ascii="Arial" w:hAnsi="Arial" w:cs="Arial"/>
          <w:b/>
          <w:sz w:val="24"/>
          <w:szCs w:val="24"/>
          <w:u w:val="single"/>
        </w:rPr>
      </w:pPr>
      <w:r w:rsidRPr="00355F3B">
        <w:rPr>
          <w:rFonts w:ascii="Arial" w:hAnsi="Arial" w:cs="Arial"/>
          <w:b/>
          <w:sz w:val="24"/>
          <w:szCs w:val="24"/>
          <w:u w:val="single"/>
        </w:rPr>
        <w:t>Healthy Family Teams</w:t>
      </w:r>
    </w:p>
    <w:p w14:paraId="2406098A" w14:textId="55A30883" w:rsidR="00103731" w:rsidRPr="00355F3B" w:rsidRDefault="00103731" w:rsidP="00551AFA">
      <w:pPr>
        <w:rPr>
          <w:rFonts w:ascii="Arial" w:hAnsi="Arial" w:cs="Arial"/>
          <w:sz w:val="24"/>
          <w:szCs w:val="24"/>
        </w:rPr>
      </w:pPr>
      <w:hyperlink r:id="rId44" w:history="1">
        <w:r w:rsidRPr="00103731">
          <w:rPr>
            <w:rStyle w:val="Hyperlink"/>
            <w:rFonts w:ascii="Arial" w:hAnsi="Arial" w:cs="Arial"/>
            <w:sz w:val="24"/>
            <w:szCs w:val="24"/>
          </w:rPr>
          <w:t>Healthy Family Teams | Nottinghamshire Healthcare NHS Foundation Trust</w:t>
        </w:r>
      </w:hyperlink>
    </w:p>
    <w:p w14:paraId="72C27B1E" w14:textId="77777777" w:rsidR="00871A25" w:rsidRPr="00871A25" w:rsidRDefault="00871A25" w:rsidP="00871A25">
      <w:pPr>
        <w:shd w:val="clear" w:color="auto" w:fill="FFFFFF"/>
        <w:spacing w:after="158"/>
        <w:rPr>
          <w:rFonts w:ascii="Arial" w:eastAsia="Times New Roman" w:hAnsi="Arial" w:cs="Arial"/>
          <w:color w:val="333333"/>
          <w:sz w:val="24"/>
          <w:szCs w:val="24"/>
          <w:lang w:eastAsia="en-GB"/>
        </w:rPr>
      </w:pPr>
      <w:r w:rsidRPr="00871A25">
        <w:rPr>
          <w:rFonts w:ascii="Arial" w:eastAsia="Times New Roman" w:hAnsi="Arial" w:cs="Arial"/>
          <w:color w:val="333333"/>
          <w:sz w:val="24"/>
          <w:szCs w:val="24"/>
          <w:lang w:eastAsia="en-GB"/>
        </w:rPr>
        <w:t>Healthy Family Teams are part of the Healthy Families Programme.</w:t>
      </w:r>
    </w:p>
    <w:p w14:paraId="29FA30CD" w14:textId="77777777" w:rsidR="00871A25" w:rsidRPr="00871A25" w:rsidRDefault="00871A25" w:rsidP="00871A25">
      <w:pPr>
        <w:shd w:val="clear" w:color="auto" w:fill="FFFFFF"/>
        <w:spacing w:after="158"/>
        <w:rPr>
          <w:rFonts w:ascii="Arial" w:eastAsia="Times New Roman" w:hAnsi="Arial" w:cs="Arial"/>
          <w:color w:val="333333"/>
          <w:sz w:val="24"/>
          <w:szCs w:val="24"/>
          <w:lang w:eastAsia="en-GB"/>
        </w:rPr>
      </w:pPr>
      <w:r w:rsidRPr="00871A25">
        <w:rPr>
          <w:rFonts w:ascii="Arial" w:eastAsia="Times New Roman" w:hAnsi="Arial" w:cs="Arial"/>
          <w:color w:val="333333"/>
          <w:sz w:val="24"/>
          <w:szCs w:val="24"/>
          <w:lang w:eastAsia="en-GB"/>
        </w:rPr>
        <w:t>Specialist Public Health Practitioners and their teams, who used to be known as Health Visitors and School Nurses, provide support to all families living in Nottinghamshire with a child aged between 0 and 19 years.</w:t>
      </w:r>
    </w:p>
    <w:p w14:paraId="7E2EE888" w14:textId="77777777" w:rsidR="00871A25" w:rsidRPr="00871A25" w:rsidRDefault="00871A25" w:rsidP="00871A25">
      <w:pPr>
        <w:shd w:val="clear" w:color="auto" w:fill="FFFFFF"/>
        <w:spacing w:after="158"/>
        <w:rPr>
          <w:rFonts w:ascii="Arial" w:eastAsia="Times New Roman" w:hAnsi="Arial" w:cs="Arial"/>
          <w:color w:val="333333"/>
          <w:sz w:val="24"/>
          <w:szCs w:val="24"/>
          <w:lang w:eastAsia="en-GB"/>
        </w:rPr>
      </w:pPr>
      <w:r w:rsidRPr="00871A25">
        <w:rPr>
          <w:rFonts w:ascii="Arial" w:eastAsia="Times New Roman" w:hAnsi="Arial" w:cs="Arial"/>
          <w:color w:val="333333"/>
          <w:sz w:val="24"/>
          <w:szCs w:val="24"/>
          <w:lang w:eastAsia="en-GB"/>
        </w:rPr>
        <w:t>This includes expectant mums and young people attending Nottinghamshire schools aged up to 19 years.</w:t>
      </w:r>
    </w:p>
    <w:p w14:paraId="689BB538" w14:textId="0F2E0B5D" w:rsidR="00871A25" w:rsidRPr="00871A25" w:rsidRDefault="00E87CD7" w:rsidP="00871A25">
      <w:pPr>
        <w:shd w:val="clear" w:color="auto" w:fill="FFFFFF"/>
        <w:spacing w:after="158"/>
        <w:rPr>
          <w:rFonts w:ascii="Arial" w:eastAsia="Times New Roman" w:hAnsi="Arial" w:cs="Arial"/>
          <w:color w:val="333333"/>
          <w:sz w:val="24"/>
          <w:szCs w:val="24"/>
          <w:lang w:eastAsia="en-GB"/>
        </w:rPr>
      </w:pPr>
      <w:r>
        <w:rPr>
          <w:rFonts w:ascii="Arial" w:eastAsia="Times New Roman" w:hAnsi="Arial" w:cs="Arial"/>
          <w:color w:val="333333"/>
          <w:sz w:val="24"/>
          <w:szCs w:val="24"/>
          <w:lang w:eastAsia="en-GB"/>
        </w:rPr>
        <w:t>They</w:t>
      </w:r>
      <w:r w:rsidR="00871A25" w:rsidRPr="00871A25">
        <w:rPr>
          <w:rFonts w:ascii="Arial" w:eastAsia="Times New Roman" w:hAnsi="Arial" w:cs="Arial"/>
          <w:color w:val="333333"/>
          <w:sz w:val="24"/>
          <w:szCs w:val="24"/>
          <w:lang w:eastAsia="en-GB"/>
        </w:rPr>
        <w:t xml:space="preserve"> work closely with local GP practices, early years settings, schools, midwives, children’s centres, social care and other services in each area. </w:t>
      </w:r>
    </w:p>
    <w:p w14:paraId="38842373" w14:textId="12975714" w:rsidR="00871A25" w:rsidRPr="00871A25" w:rsidRDefault="00E87CD7" w:rsidP="00871A25">
      <w:pPr>
        <w:shd w:val="clear" w:color="auto" w:fill="FFFFFF"/>
        <w:spacing w:after="158"/>
        <w:rPr>
          <w:rFonts w:ascii="Arial" w:eastAsia="Times New Roman" w:hAnsi="Arial" w:cs="Arial"/>
          <w:color w:val="333333"/>
          <w:sz w:val="24"/>
          <w:szCs w:val="24"/>
          <w:lang w:eastAsia="en-GB"/>
        </w:rPr>
      </w:pPr>
      <w:r>
        <w:rPr>
          <w:rFonts w:ascii="Arial" w:eastAsia="Times New Roman" w:hAnsi="Arial" w:cs="Arial"/>
          <w:color w:val="333333"/>
          <w:sz w:val="24"/>
          <w:szCs w:val="24"/>
          <w:lang w:eastAsia="en-GB"/>
        </w:rPr>
        <w:lastRenderedPageBreak/>
        <w:t>They</w:t>
      </w:r>
      <w:r w:rsidR="00871A25" w:rsidRPr="00871A25">
        <w:rPr>
          <w:rFonts w:ascii="Arial" w:eastAsia="Times New Roman" w:hAnsi="Arial" w:cs="Arial"/>
          <w:color w:val="333333"/>
          <w:sz w:val="24"/>
          <w:szCs w:val="24"/>
          <w:lang w:eastAsia="en-GB"/>
        </w:rPr>
        <w:t xml:space="preserve"> make sure that parents and young people can be offered the full range of support they may </w:t>
      </w:r>
      <w:proofErr w:type="spellStart"/>
      <w:proofErr w:type="gramStart"/>
      <w:r w:rsidR="00871A25" w:rsidRPr="00871A25">
        <w:rPr>
          <w:rFonts w:ascii="Arial" w:eastAsia="Times New Roman" w:hAnsi="Arial" w:cs="Arial"/>
          <w:color w:val="333333"/>
          <w:sz w:val="24"/>
          <w:szCs w:val="24"/>
          <w:lang w:eastAsia="en-GB"/>
        </w:rPr>
        <w:t>need.It</w:t>
      </w:r>
      <w:proofErr w:type="spellEnd"/>
      <w:proofErr w:type="gramEnd"/>
      <w:r w:rsidR="00871A25" w:rsidRPr="00871A25">
        <w:rPr>
          <w:rFonts w:ascii="Arial" w:eastAsia="Times New Roman" w:hAnsi="Arial" w:cs="Arial"/>
          <w:color w:val="333333"/>
          <w:sz w:val="24"/>
          <w:szCs w:val="24"/>
          <w:lang w:eastAsia="en-GB"/>
        </w:rPr>
        <w:t xml:space="preserve"> also includes the Family Nurse Partnership Programme for young parents and the National Child Measurement Programme.</w:t>
      </w:r>
    </w:p>
    <w:p w14:paraId="4050C127" w14:textId="1D348066" w:rsidR="00871A25" w:rsidRPr="00871A25" w:rsidRDefault="00E87CD7" w:rsidP="00871A25">
      <w:pPr>
        <w:shd w:val="clear" w:color="auto" w:fill="FFFFFF"/>
        <w:spacing w:after="158"/>
        <w:rPr>
          <w:rFonts w:ascii="Arial" w:eastAsia="Times New Roman" w:hAnsi="Arial" w:cs="Arial"/>
          <w:color w:val="333333"/>
          <w:sz w:val="24"/>
          <w:szCs w:val="24"/>
          <w:lang w:eastAsia="en-GB"/>
        </w:rPr>
      </w:pPr>
      <w:r>
        <w:rPr>
          <w:rFonts w:ascii="Arial" w:eastAsia="Times New Roman" w:hAnsi="Arial" w:cs="Arial"/>
          <w:color w:val="333333"/>
          <w:sz w:val="24"/>
          <w:szCs w:val="24"/>
          <w:lang w:eastAsia="en-GB"/>
        </w:rPr>
        <w:t>They</w:t>
      </w:r>
      <w:r w:rsidR="00871A25" w:rsidRPr="00871A25">
        <w:rPr>
          <w:rFonts w:ascii="Arial" w:eastAsia="Times New Roman" w:hAnsi="Arial" w:cs="Arial"/>
          <w:color w:val="333333"/>
          <w:sz w:val="24"/>
          <w:szCs w:val="24"/>
          <w:lang w:eastAsia="en-GB"/>
        </w:rPr>
        <w:t xml:space="preserve"> cover Ashfield, Bassetlaw, Broxtowe, Gedling, Mansfield, Newark &amp; Sherwood, and Rushcliffe.</w:t>
      </w:r>
    </w:p>
    <w:p w14:paraId="79C14B8C" w14:textId="77777777" w:rsidR="00FD3D37" w:rsidRPr="00207D57" w:rsidRDefault="00551AFA" w:rsidP="00FD3D37">
      <w:pPr>
        <w:shd w:val="clear" w:color="auto" w:fill="FFFFFF"/>
        <w:spacing w:after="158"/>
        <w:rPr>
          <w:rFonts w:ascii="Arial" w:eastAsia="Times New Roman" w:hAnsi="Arial" w:cs="Arial"/>
          <w:color w:val="333333"/>
          <w:sz w:val="24"/>
          <w:szCs w:val="24"/>
          <w:lang w:eastAsia="en-GB"/>
        </w:rPr>
      </w:pPr>
      <w:r w:rsidRPr="00207D57">
        <w:rPr>
          <w:rFonts w:ascii="Arial" w:eastAsia="Times New Roman" w:hAnsi="Arial" w:cs="Arial"/>
          <w:b/>
          <w:bCs/>
          <w:color w:val="333333"/>
          <w:sz w:val="24"/>
          <w:szCs w:val="24"/>
          <w:lang w:eastAsia="en-GB"/>
        </w:rPr>
        <w:t>Access to services</w:t>
      </w:r>
      <w:r w:rsidR="00FD3D37" w:rsidRPr="00207D57">
        <w:rPr>
          <w:rFonts w:ascii="Arial" w:eastAsia="Times New Roman" w:hAnsi="Arial" w:cs="Arial"/>
          <w:b/>
          <w:bCs/>
          <w:color w:val="333333"/>
          <w:sz w:val="24"/>
          <w:szCs w:val="24"/>
          <w:lang w:eastAsia="en-GB"/>
        </w:rPr>
        <w:t xml:space="preserve">: </w:t>
      </w:r>
      <w:r w:rsidR="00FD3D37" w:rsidRPr="00207D57">
        <w:rPr>
          <w:rFonts w:ascii="Arial" w:eastAsia="Times New Roman" w:hAnsi="Arial" w:cs="Arial"/>
          <w:color w:val="333333"/>
          <w:sz w:val="24"/>
          <w:szCs w:val="24"/>
          <w:lang w:eastAsia="en-GB"/>
        </w:rPr>
        <w:t xml:space="preserve">Tel: </w:t>
      </w:r>
      <w:r w:rsidR="00FD3D37" w:rsidRPr="00207D57">
        <w:rPr>
          <w:rFonts w:ascii="Arial" w:eastAsia="Calibri" w:hAnsi="Arial" w:cs="Arial"/>
          <w:color w:val="4472C4"/>
          <w:sz w:val="24"/>
          <w:szCs w:val="24"/>
        </w:rPr>
        <w:t>Advice line 03001235436</w:t>
      </w:r>
    </w:p>
    <w:p w14:paraId="0FC5CDEE" w14:textId="2EC12585" w:rsidR="00551AFA" w:rsidRPr="00355F3B" w:rsidRDefault="00551AFA" w:rsidP="00551AFA">
      <w:pPr>
        <w:rPr>
          <w:rFonts w:ascii="Arial" w:hAnsi="Arial" w:cs="Arial"/>
          <w:b/>
          <w:sz w:val="24"/>
          <w:szCs w:val="24"/>
          <w:u w:val="single"/>
        </w:rPr>
      </w:pPr>
      <w:r w:rsidRPr="00355F3B">
        <w:rPr>
          <w:rFonts w:ascii="Arial" w:hAnsi="Arial" w:cs="Arial"/>
          <w:b/>
          <w:sz w:val="24"/>
          <w:szCs w:val="24"/>
          <w:u w:val="single"/>
        </w:rPr>
        <w:t>Notts Help Yourself</w:t>
      </w:r>
      <w:r w:rsidR="00986352">
        <w:rPr>
          <w:rFonts w:ascii="Arial" w:hAnsi="Arial" w:cs="Arial"/>
          <w:b/>
          <w:sz w:val="24"/>
          <w:szCs w:val="24"/>
          <w:u w:val="single"/>
        </w:rPr>
        <w:t xml:space="preserve"> (Your Notts Directory from April 2026)</w:t>
      </w:r>
    </w:p>
    <w:p w14:paraId="3279D211" w14:textId="77777777" w:rsidR="00551AFA" w:rsidRPr="00355F3B" w:rsidRDefault="00551AFA" w:rsidP="00551AFA">
      <w:pPr>
        <w:shd w:val="clear" w:color="auto" w:fill="FFFFFF"/>
        <w:spacing w:after="158"/>
        <w:rPr>
          <w:rFonts w:ascii="Arial" w:eastAsia="Times New Roman" w:hAnsi="Arial" w:cs="Arial"/>
          <w:color w:val="333333"/>
          <w:sz w:val="24"/>
          <w:szCs w:val="24"/>
          <w:lang w:eastAsia="en-GB"/>
        </w:rPr>
      </w:pPr>
      <w:r w:rsidRPr="00355F3B">
        <w:rPr>
          <w:rFonts w:ascii="Arial" w:eastAsia="Times New Roman" w:hAnsi="Arial" w:cs="Arial"/>
          <w:color w:val="333333"/>
          <w:sz w:val="24"/>
          <w:szCs w:val="24"/>
          <w:lang w:eastAsia="en-GB"/>
        </w:rPr>
        <w:t>If you work with local people, or need information yourself as a resident of Nottinghamshire, then </w:t>
      </w:r>
      <w:hyperlink r:id="rId45" w:tgtFrame="_blank" w:history="1">
        <w:r w:rsidRPr="00355F3B">
          <w:rPr>
            <w:rFonts w:ascii="Arial" w:eastAsia="Times New Roman" w:hAnsi="Arial" w:cs="Arial"/>
            <w:color w:val="006E77"/>
            <w:sz w:val="24"/>
            <w:szCs w:val="24"/>
            <w:u w:val="single"/>
            <w:lang w:eastAsia="en-GB"/>
          </w:rPr>
          <w:t>www.nottshelpyourself.org.uk</w:t>
        </w:r>
      </w:hyperlink>
      <w:r w:rsidRPr="00355F3B">
        <w:rPr>
          <w:rFonts w:ascii="Arial" w:eastAsia="Times New Roman" w:hAnsi="Arial" w:cs="Arial"/>
          <w:color w:val="333333"/>
          <w:sz w:val="24"/>
          <w:szCs w:val="24"/>
          <w:lang w:eastAsia="en-GB"/>
        </w:rPr>
        <w:t> is the best place to start.</w:t>
      </w:r>
    </w:p>
    <w:p w14:paraId="067CAF45" w14:textId="77777777" w:rsidR="00551AFA" w:rsidRPr="00355F3B" w:rsidRDefault="00551AFA" w:rsidP="00551AFA">
      <w:pPr>
        <w:shd w:val="clear" w:color="auto" w:fill="FFFFFF"/>
        <w:spacing w:after="158"/>
        <w:rPr>
          <w:rFonts w:ascii="Arial" w:eastAsia="Times New Roman" w:hAnsi="Arial" w:cs="Arial"/>
          <w:color w:val="333333"/>
          <w:sz w:val="24"/>
          <w:szCs w:val="24"/>
          <w:lang w:eastAsia="en-GB"/>
        </w:rPr>
      </w:pPr>
      <w:r w:rsidRPr="00355F3B">
        <w:rPr>
          <w:rFonts w:ascii="Arial" w:eastAsia="Times New Roman" w:hAnsi="Arial" w:cs="Arial"/>
          <w:color w:val="333333"/>
          <w:sz w:val="24"/>
          <w:szCs w:val="24"/>
          <w:lang w:eastAsia="en-GB"/>
        </w:rPr>
        <w:t>This website is designed to help people find information about a whole range of organisations and services including:</w:t>
      </w:r>
    </w:p>
    <w:p w14:paraId="785C9C6A" w14:textId="77777777" w:rsidR="00551AFA" w:rsidRPr="00355F3B" w:rsidRDefault="00551AFA" w:rsidP="00551AFA">
      <w:pPr>
        <w:shd w:val="clear" w:color="auto" w:fill="FFFFFF"/>
        <w:spacing w:after="158"/>
        <w:rPr>
          <w:rFonts w:ascii="Arial" w:eastAsia="Times New Roman" w:hAnsi="Arial" w:cs="Arial"/>
          <w:color w:val="333333"/>
          <w:sz w:val="24"/>
          <w:szCs w:val="24"/>
          <w:lang w:eastAsia="en-GB"/>
        </w:rPr>
      </w:pPr>
      <w:r w:rsidRPr="00355F3B">
        <w:rPr>
          <w:rFonts w:ascii="Arial" w:eastAsia="Times New Roman" w:hAnsi="Arial" w:cs="Arial"/>
          <w:color w:val="333333"/>
          <w:sz w:val="24"/>
          <w:szCs w:val="24"/>
          <w:lang w:eastAsia="en-GB"/>
        </w:rPr>
        <w:t xml:space="preserve">* </w:t>
      </w:r>
      <w:proofErr w:type="gramStart"/>
      <w:r w:rsidRPr="00355F3B">
        <w:rPr>
          <w:rFonts w:ascii="Arial" w:eastAsia="Times New Roman" w:hAnsi="Arial" w:cs="Arial"/>
          <w:color w:val="333333"/>
          <w:sz w:val="24"/>
          <w:szCs w:val="24"/>
          <w:lang w:eastAsia="en-GB"/>
        </w:rPr>
        <w:t>activities</w:t>
      </w:r>
      <w:proofErr w:type="gramEnd"/>
      <w:r w:rsidRPr="00355F3B">
        <w:rPr>
          <w:rFonts w:ascii="Arial" w:eastAsia="Times New Roman" w:hAnsi="Arial" w:cs="Arial"/>
          <w:color w:val="333333"/>
          <w:sz w:val="24"/>
          <w:szCs w:val="24"/>
          <w:lang w:eastAsia="en-GB"/>
        </w:rPr>
        <w:t>, groups and events in your local community</w:t>
      </w:r>
    </w:p>
    <w:p w14:paraId="13E9911C" w14:textId="77777777" w:rsidR="00551AFA" w:rsidRPr="00355F3B" w:rsidRDefault="00551AFA" w:rsidP="00551AFA">
      <w:pPr>
        <w:shd w:val="clear" w:color="auto" w:fill="FFFFFF"/>
        <w:spacing w:after="158"/>
        <w:rPr>
          <w:rFonts w:ascii="Arial" w:eastAsia="Times New Roman" w:hAnsi="Arial" w:cs="Arial"/>
          <w:color w:val="333333"/>
          <w:sz w:val="24"/>
          <w:szCs w:val="24"/>
          <w:lang w:eastAsia="en-GB"/>
        </w:rPr>
      </w:pPr>
      <w:r w:rsidRPr="00355F3B">
        <w:rPr>
          <w:rFonts w:ascii="Arial" w:eastAsia="Times New Roman" w:hAnsi="Arial" w:cs="Arial"/>
          <w:color w:val="333333"/>
          <w:sz w:val="24"/>
          <w:szCs w:val="24"/>
          <w:lang w:eastAsia="en-GB"/>
        </w:rPr>
        <w:t xml:space="preserve">* </w:t>
      </w:r>
      <w:proofErr w:type="gramStart"/>
      <w:r w:rsidRPr="00355F3B">
        <w:rPr>
          <w:rFonts w:ascii="Arial" w:eastAsia="Times New Roman" w:hAnsi="Arial" w:cs="Arial"/>
          <w:color w:val="333333"/>
          <w:sz w:val="24"/>
          <w:szCs w:val="24"/>
          <w:lang w:eastAsia="en-GB"/>
        </w:rPr>
        <w:t>childcare</w:t>
      </w:r>
      <w:proofErr w:type="gramEnd"/>
      <w:r w:rsidRPr="00355F3B">
        <w:rPr>
          <w:rFonts w:ascii="Arial" w:eastAsia="Times New Roman" w:hAnsi="Arial" w:cs="Arial"/>
          <w:color w:val="333333"/>
          <w:sz w:val="24"/>
          <w:szCs w:val="24"/>
          <w:lang w:eastAsia="en-GB"/>
        </w:rPr>
        <w:t xml:space="preserve"> providers</w:t>
      </w:r>
    </w:p>
    <w:p w14:paraId="0270A9BB" w14:textId="77777777" w:rsidR="00551AFA" w:rsidRPr="00355F3B" w:rsidRDefault="00551AFA" w:rsidP="00551AFA">
      <w:pPr>
        <w:shd w:val="clear" w:color="auto" w:fill="FFFFFF"/>
        <w:spacing w:after="158"/>
        <w:rPr>
          <w:rFonts w:ascii="Arial" w:eastAsia="Times New Roman" w:hAnsi="Arial" w:cs="Arial"/>
          <w:color w:val="333333"/>
          <w:sz w:val="24"/>
          <w:szCs w:val="24"/>
          <w:lang w:eastAsia="en-GB"/>
        </w:rPr>
      </w:pPr>
      <w:r w:rsidRPr="00355F3B">
        <w:rPr>
          <w:rFonts w:ascii="Arial" w:eastAsia="Times New Roman" w:hAnsi="Arial" w:cs="Arial"/>
          <w:color w:val="333333"/>
          <w:sz w:val="24"/>
          <w:szCs w:val="24"/>
          <w:lang w:eastAsia="en-GB"/>
        </w:rPr>
        <w:t xml:space="preserve">* </w:t>
      </w:r>
      <w:proofErr w:type="gramStart"/>
      <w:r w:rsidRPr="00355F3B">
        <w:rPr>
          <w:rFonts w:ascii="Arial" w:eastAsia="Times New Roman" w:hAnsi="Arial" w:cs="Arial"/>
          <w:color w:val="333333"/>
          <w:sz w:val="24"/>
          <w:szCs w:val="24"/>
          <w:lang w:eastAsia="en-GB"/>
        </w:rPr>
        <w:t>support</w:t>
      </w:r>
      <w:proofErr w:type="gramEnd"/>
      <w:r w:rsidRPr="00355F3B">
        <w:rPr>
          <w:rFonts w:ascii="Arial" w:eastAsia="Times New Roman" w:hAnsi="Arial" w:cs="Arial"/>
          <w:color w:val="333333"/>
          <w:sz w:val="24"/>
          <w:szCs w:val="24"/>
          <w:lang w:eastAsia="en-GB"/>
        </w:rPr>
        <w:t xml:space="preserve"> for children and young people aged 0 – 25 with a special educational need and / or a disability</w:t>
      </w:r>
    </w:p>
    <w:p w14:paraId="372C1425" w14:textId="77777777" w:rsidR="00551AFA" w:rsidRPr="00355F3B" w:rsidRDefault="00551AFA" w:rsidP="00551AFA">
      <w:pPr>
        <w:shd w:val="clear" w:color="auto" w:fill="FFFFFF"/>
        <w:spacing w:after="158"/>
        <w:rPr>
          <w:rFonts w:ascii="Arial" w:eastAsia="Times New Roman" w:hAnsi="Arial" w:cs="Arial"/>
          <w:color w:val="333333"/>
          <w:sz w:val="24"/>
          <w:szCs w:val="24"/>
          <w:lang w:eastAsia="en-GB"/>
        </w:rPr>
      </w:pPr>
      <w:r w:rsidRPr="00355F3B">
        <w:rPr>
          <w:rFonts w:ascii="Arial" w:eastAsia="Times New Roman" w:hAnsi="Arial" w:cs="Arial"/>
          <w:color w:val="333333"/>
          <w:sz w:val="24"/>
          <w:szCs w:val="24"/>
          <w:lang w:eastAsia="en-GB"/>
        </w:rPr>
        <w:t xml:space="preserve">* </w:t>
      </w:r>
      <w:proofErr w:type="gramStart"/>
      <w:r w:rsidRPr="00355F3B">
        <w:rPr>
          <w:rFonts w:ascii="Arial" w:eastAsia="Times New Roman" w:hAnsi="Arial" w:cs="Arial"/>
          <w:color w:val="333333"/>
          <w:sz w:val="24"/>
          <w:szCs w:val="24"/>
          <w:lang w:eastAsia="en-GB"/>
        </w:rPr>
        <w:t>health</w:t>
      </w:r>
      <w:proofErr w:type="gramEnd"/>
      <w:r w:rsidRPr="00355F3B">
        <w:rPr>
          <w:rFonts w:ascii="Arial" w:eastAsia="Times New Roman" w:hAnsi="Arial" w:cs="Arial"/>
          <w:color w:val="333333"/>
          <w:sz w:val="24"/>
          <w:szCs w:val="24"/>
          <w:lang w:eastAsia="en-GB"/>
        </w:rPr>
        <w:t xml:space="preserve"> and social care information and support for adults and children</w:t>
      </w:r>
    </w:p>
    <w:p w14:paraId="310DA58A" w14:textId="77777777" w:rsidR="00551AFA" w:rsidRPr="00355F3B" w:rsidRDefault="00551AFA" w:rsidP="00551AFA">
      <w:pPr>
        <w:shd w:val="clear" w:color="auto" w:fill="FFFFFF"/>
        <w:spacing w:after="158"/>
        <w:rPr>
          <w:rFonts w:ascii="Arial" w:eastAsia="Times New Roman" w:hAnsi="Arial" w:cs="Arial"/>
          <w:color w:val="333333"/>
          <w:sz w:val="24"/>
          <w:szCs w:val="24"/>
          <w:lang w:eastAsia="en-GB"/>
        </w:rPr>
      </w:pPr>
      <w:r w:rsidRPr="00355F3B">
        <w:rPr>
          <w:rFonts w:ascii="Arial" w:eastAsia="Times New Roman" w:hAnsi="Arial" w:cs="Arial"/>
          <w:color w:val="333333"/>
          <w:sz w:val="24"/>
          <w:szCs w:val="24"/>
          <w:lang w:eastAsia="en-GB"/>
        </w:rPr>
        <w:t xml:space="preserve">* </w:t>
      </w:r>
      <w:proofErr w:type="gramStart"/>
      <w:r w:rsidRPr="00355F3B">
        <w:rPr>
          <w:rFonts w:ascii="Arial" w:eastAsia="Times New Roman" w:hAnsi="Arial" w:cs="Arial"/>
          <w:color w:val="333333"/>
          <w:sz w:val="24"/>
          <w:szCs w:val="24"/>
          <w:lang w:eastAsia="en-GB"/>
        </w:rPr>
        <w:t>workplace</w:t>
      </w:r>
      <w:proofErr w:type="gramEnd"/>
      <w:r w:rsidRPr="00355F3B">
        <w:rPr>
          <w:rFonts w:ascii="Arial" w:eastAsia="Times New Roman" w:hAnsi="Arial" w:cs="Arial"/>
          <w:color w:val="333333"/>
          <w:sz w:val="24"/>
          <w:szCs w:val="24"/>
          <w:lang w:eastAsia="en-GB"/>
        </w:rPr>
        <w:t xml:space="preserve"> health schemes.</w:t>
      </w:r>
    </w:p>
    <w:p w14:paraId="73945E4B" w14:textId="77777777" w:rsidR="00551AFA" w:rsidRPr="00355F3B" w:rsidRDefault="00551AFA" w:rsidP="00551AFA">
      <w:pPr>
        <w:shd w:val="clear" w:color="auto" w:fill="FFFFFF"/>
        <w:spacing w:after="158"/>
        <w:rPr>
          <w:rFonts w:ascii="Arial" w:eastAsia="Times New Roman" w:hAnsi="Arial" w:cs="Arial"/>
          <w:color w:val="333333"/>
          <w:sz w:val="24"/>
          <w:szCs w:val="24"/>
          <w:lang w:eastAsia="en-GB"/>
        </w:rPr>
      </w:pPr>
      <w:r w:rsidRPr="00355F3B">
        <w:rPr>
          <w:rFonts w:ascii="Arial" w:eastAsia="Times New Roman" w:hAnsi="Arial" w:cs="Arial"/>
          <w:color w:val="333333"/>
          <w:sz w:val="24"/>
          <w:szCs w:val="24"/>
          <w:lang w:eastAsia="en-GB"/>
        </w:rPr>
        <w:t>If you need help using this directory or would like to contact us for more information, please get in touch with one of our friendly advisors using the details below:</w:t>
      </w:r>
    </w:p>
    <w:p w14:paraId="1DF2682C" w14:textId="77777777" w:rsidR="00551AFA" w:rsidRPr="00355F3B" w:rsidRDefault="00551AFA" w:rsidP="00551AFA">
      <w:pPr>
        <w:shd w:val="clear" w:color="auto" w:fill="FFFFFF"/>
        <w:spacing w:after="158"/>
        <w:rPr>
          <w:rFonts w:ascii="Arial" w:eastAsia="Times New Roman" w:hAnsi="Arial" w:cs="Arial"/>
          <w:color w:val="333333"/>
          <w:sz w:val="24"/>
          <w:szCs w:val="24"/>
          <w:lang w:eastAsia="en-GB"/>
        </w:rPr>
      </w:pPr>
      <w:r w:rsidRPr="00355F3B">
        <w:rPr>
          <w:rFonts w:ascii="Arial" w:eastAsia="Times New Roman" w:hAnsi="Arial" w:cs="Arial"/>
          <w:color w:val="333333"/>
          <w:sz w:val="24"/>
          <w:szCs w:val="24"/>
          <w:lang w:eastAsia="en-GB"/>
        </w:rPr>
        <w:t>Telephone: 0300 500 80 80</w:t>
      </w:r>
    </w:p>
    <w:p w14:paraId="77931C73" w14:textId="224FE8DD" w:rsidR="00551AFA" w:rsidRPr="00355F3B" w:rsidRDefault="00551AFA" w:rsidP="00551AFA">
      <w:pPr>
        <w:shd w:val="clear" w:color="auto" w:fill="FFFFFF"/>
        <w:spacing w:after="158"/>
        <w:rPr>
          <w:rFonts w:ascii="Arial" w:eastAsia="Times New Roman" w:hAnsi="Arial" w:cs="Arial"/>
          <w:color w:val="333333"/>
          <w:sz w:val="24"/>
          <w:szCs w:val="24"/>
          <w:lang w:eastAsia="en-GB"/>
        </w:rPr>
      </w:pPr>
      <w:r w:rsidRPr="00355F3B">
        <w:rPr>
          <w:rFonts w:ascii="Arial" w:eastAsia="Times New Roman" w:hAnsi="Arial" w:cs="Arial"/>
          <w:color w:val="333333"/>
          <w:sz w:val="24"/>
          <w:szCs w:val="24"/>
          <w:lang w:eastAsia="en-GB"/>
        </w:rPr>
        <w:t>If you are Deaf or can’t speak on the phone, contact us using</w:t>
      </w:r>
      <w:r w:rsidR="00EA3D3F" w:rsidRPr="00355F3B">
        <w:rPr>
          <w:rFonts w:ascii="Arial" w:eastAsia="Times New Roman" w:hAnsi="Arial" w:cs="Arial"/>
          <w:sz w:val="24"/>
          <w:szCs w:val="24"/>
          <w:lang w:eastAsia="en-GB"/>
        </w:rPr>
        <w:t xml:space="preserve"> </w:t>
      </w:r>
      <w:hyperlink r:id="rId46" w:tgtFrame="_blank" w:tooltip="Relay UK" w:history="1">
        <w:r w:rsidRPr="00355F3B">
          <w:rPr>
            <w:rFonts w:ascii="Arial" w:eastAsia="Times New Roman" w:hAnsi="Arial" w:cs="Arial"/>
            <w:color w:val="006E77"/>
            <w:sz w:val="24"/>
            <w:szCs w:val="24"/>
            <w:u w:val="single"/>
            <w:lang w:eastAsia="en-GB"/>
          </w:rPr>
          <w:t>Relay UK.</w:t>
        </w:r>
      </w:hyperlink>
      <w:r w:rsidR="00EA3D3F" w:rsidRPr="00355F3B">
        <w:rPr>
          <w:rFonts w:ascii="Arial" w:eastAsia="Times New Roman" w:hAnsi="Arial" w:cs="Arial"/>
          <w:sz w:val="24"/>
          <w:szCs w:val="24"/>
          <w:lang w:eastAsia="en-GB"/>
        </w:rPr>
        <w:t xml:space="preserve"> </w:t>
      </w:r>
      <w:r w:rsidRPr="00355F3B">
        <w:rPr>
          <w:rFonts w:ascii="Arial" w:eastAsia="Times New Roman" w:hAnsi="Arial" w:cs="Arial"/>
          <w:color w:val="333333"/>
          <w:sz w:val="24"/>
          <w:szCs w:val="24"/>
          <w:lang w:eastAsia="en-GB"/>
        </w:rPr>
        <w:t>Download the Relay UK app or using your existing text phone prefix our dedicated text Relay number with the Relay UK code (18001). </w:t>
      </w:r>
      <w:r w:rsidRPr="00355F3B">
        <w:rPr>
          <w:rFonts w:ascii="Arial" w:eastAsia="Times New Roman" w:hAnsi="Arial" w:cs="Arial"/>
          <w:color w:val="333333"/>
          <w:sz w:val="24"/>
          <w:szCs w:val="24"/>
          <w:lang w:eastAsia="en-GB"/>
        </w:rPr>
        <w:br/>
        <w:t>Contact us using Relay UK: </w:t>
      </w:r>
      <w:r w:rsidRPr="00355F3B">
        <w:rPr>
          <w:rFonts w:ascii="Arial" w:eastAsia="Times New Roman" w:hAnsi="Arial" w:cs="Arial"/>
          <w:b/>
          <w:bCs/>
          <w:color w:val="333333"/>
          <w:sz w:val="24"/>
          <w:szCs w:val="24"/>
          <w:lang w:eastAsia="en-GB"/>
        </w:rPr>
        <w:t>0115 977 4050</w:t>
      </w:r>
    </w:p>
    <w:p w14:paraId="61B75805" w14:textId="77777777" w:rsidR="00551AFA" w:rsidRPr="00355F3B" w:rsidRDefault="00551AFA" w:rsidP="00551AFA">
      <w:pPr>
        <w:shd w:val="clear" w:color="auto" w:fill="FFFFFF"/>
        <w:spacing w:after="158"/>
        <w:rPr>
          <w:rFonts w:ascii="Arial" w:eastAsia="Times New Roman" w:hAnsi="Arial" w:cs="Arial"/>
          <w:color w:val="333333"/>
          <w:sz w:val="24"/>
          <w:szCs w:val="24"/>
          <w:lang w:eastAsia="en-GB"/>
        </w:rPr>
      </w:pPr>
      <w:r w:rsidRPr="00355F3B">
        <w:rPr>
          <w:rFonts w:ascii="Arial" w:eastAsia="Times New Roman" w:hAnsi="Arial" w:cs="Arial"/>
          <w:color w:val="333333"/>
          <w:sz w:val="24"/>
          <w:szCs w:val="24"/>
          <w:lang w:eastAsia="en-GB"/>
        </w:rPr>
        <w:t>Email: </w:t>
      </w:r>
      <w:hyperlink r:id="rId47" w:history="1">
        <w:r w:rsidRPr="00355F3B">
          <w:rPr>
            <w:rFonts w:ascii="Arial" w:eastAsia="Times New Roman" w:hAnsi="Arial" w:cs="Arial"/>
            <w:color w:val="006E77"/>
            <w:sz w:val="24"/>
            <w:szCs w:val="24"/>
            <w:u w:val="single"/>
            <w:lang w:eastAsia="en-GB"/>
          </w:rPr>
          <w:t>enquiries@nottscc.gov.uk</w:t>
        </w:r>
      </w:hyperlink>
    </w:p>
    <w:p w14:paraId="51B8958D" w14:textId="77777777" w:rsidR="00551AFA" w:rsidRPr="00355F3B" w:rsidRDefault="00551AFA" w:rsidP="00551AFA">
      <w:pPr>
        <w:shd w:val="clear" w:color="auto" w:fill="FFFFFF"/>
        <w:spacing w:after="158"/>
        <w:rPr>
          <w:rFonts w:ascii="Arial" w:eastAsia="Times New Roman" w:hAnsi="Arial" w:cs="Arial"/>
          <w:color w:val="333333"/>
          <w:sz w:val="24"/>
          <w:szCs w:val="24"/>
          <w:lang w:eastAsia="en-GB"/>
        </w:rPr>
      </w:pPr>
      <w:r w:rsidRPr="00355F3B">
        <w:rPr>
          <w:rFonts w:ascii="Arial" w:eastAsia="Times New Roman" w:hAnsi="Arial" w:cs="Arial"/>
          <w:color w:val="333333"/>
          <w:sz w:val="24"/>
          <w:szCs w:val="24"/>
          <w:lang w:eastAsia="en-GB"/>
        </w:rPr>
        <w:t>We are open Monday – Friday 8:00am – 6:00pm.</w:t>
      </w:r>
    </w:p>
    <w:p w14:paraId="314E24FB" w14:textId="77777777" w:rsidR="00551AFA" w:rsidRPr="00355F3B" w:rsidRDefault="00551AFA" w:rsidP="00551AFA">
      <w:pPr>
        <w:rPr>
          <w:rFonts w:ascii="Arial" w:hAnsi="Arial" w:cs="Arial"/>
          <w:b/>
          <w:sz w:val="24"/>
          <w:szCs w:val="24"/>
          <w:u w:val="single"/>
        </w:rPr>
      </w:pPr>
    </w:p>
    <w:p w14:paraId="1DED7419" w14:textId="6BD96177" w:rsidR="00551AFA" w:rsidRPr="00355F3B" w:rsidRDefault="00312F0C" w:rsidP="00551AFA">
      <w:pPr>
        <w:rPr>
          <w:rFonts w:ascii="Arial" w:hAnsi="Arial" w:cs="Arial"/>
          <w:b/>
          <w:sz w:val="24"/>
          <w:szCs w:val="24"/>
          <w:u w:val="single"/>
          <w:lang w:eastAsia="en-GB"/>
        </w:rPr>
      </w:pPr>
      <w:r>
        <w:rPr>
          <w:rFonts w:ascii="Arial" w:hAnsi="Arial" w:cs="Arial"/>
          <w:b/>
          <w:sz w:val="24"/>
          <w:szCs w:val="24"/>
          <w:u w:val="single"/>
          <w:lang w:eastAsia="en-GB"/>
        </w:rPr>
        <w:t>SEND Inclusion Service (Previously SFSS</w:t>
      </w:r>
      <w:r w:rsidR="00551AFA" w:rsidRPr="00355F3B">
        <w:rPr>
          <w:rFonts w:ascii="Arial" w:hAnsi="Arial" w:cs="Arial"/>
          <w:b/>
          <w:sz w:val="24"/>
          <w:szCs w:val="24"/>
          <w:u w:val="single"/>
          <w:lang w:eastAsia="en-GB"/>
        </w:rPr>
        <w:t>)</w:t>
      </w:r>
    </w:p>
    <w:p w14:paraId="398B9E6D" w14:textId="399160E4" w:rsidR="00551AFA" w:rsidRPr="00355F3B" w:rsidRDefault="00551AFA" w:rsidP="00551AFA">
      <w:pPr>
        <w:rPr>
          <w:rFonts w:ascii="Arial" w:hAnsi="Arial" w:cs="Arial"/>
          <w:sz w:val="24"/>
          <w:szCs w:val="24"/>
          <w:lang w:eastAsia="en-GB"/>
        </w:rPr>
      </w:pPr>
      <w:r w:rsidRPr="00355F3B">
        <w:rPr>
          <w:rFonts w:ascii="Arial" w:hAnsi="Arial" w:cs="Arial"/>
          <w:sz w:val="24"/>
          <w:szCs w:val="24"/>
          <w:lang w:eastAsia="en-GB"/>
        </w:rPr>
        <w:t>Th</w:t>
      </w:r>
      <w:r w:rsidR="00312F0C">
        <w:rPr>
          <w:rFonts w:ascii="Arial" w:hAnsi="Arial" w:cs="Arial"/>
          <w:sz w:val="24"/>
          <w:szCs w:val="24"/>
          <w:lang w:eastAsia="en-GB"/>
        </w:rPr>
        <w:t>is</w:t>
      </w:r>
      <w:r w:rsidRPr="00355F3B">
        <w:rPr>
          <w:rFonts w:ascii="Arial" w:hAnsi="Arial" w:cs="Arial"/>
          <w:sz w:val="24"/>
          <w:szCs w:val="24"/>
          <w:lang w:eastAsia="en-GB"/>
        </w:rPr>
        <w:t xml:space="preserve"> service is aimed at children and young people aged from birth to nineteen with complex special educational needs and/or disabilities, their families and staff in the early year’s settings and schools they attend.</w:t>
      </w:r>
    </w:p>
    <w:p w14:paraId="3C49900B" w14:textId="77777777" w:rsidR="00551AFA" w:rsidRPr="00355F3B" w:rsidRDefault="00551AFA" w:rsidP="00551AFA">
      <w:pPr>
        <w:rPr>
          <w:rFonts w:ascii="Arial" w:hAnsi="Arial" w:cs="Arial"/>
          <w:sz w:val="24"/>
          <w:szCs w:val="24"/>
          <w:lang w:eastAsia="en-GB"/>
        </w:rPr>
      </w:pPr>
      <w:r w:rsidRPr="00355F3B">
        <w:rPr>
          <w:rFonts w:ascii="Arial" w:hAnsi="Arial" w:cs="Arial"/>
          <w:sz w:val="24"/>
          <w:szCs w:val="24"/>
          <w:lang w:eastAsia="en-GB"/>
        </w:rPr>
        <w:t>A team of specialist teachers and teaching assistants work with children and young people with a range of complex SEND in the home for pre-school children, and/or early years settings. They provide specialist assessments and interventions, including services for children and young people who are deaf, visually impaired, autistic, or have cognitive learning difficulties.</w:t>
      </w:r>
    </w:p>
    <w:p w14:paraId="6D27C4AB" w14:textId="77777777" w:rsidR="00551AFA" w:rsidRPr="00355F3B" w:rsidRDefault="00551AFA" w:rsidP="00551AFA">
      <w:pPr>
        <w:rPr>
          <w:rFonts w:ascii="Arial" w:hAnsi="Arial" w:cs="Arial"/>
          <w:sz w:val="24"/>
          <w:szCs w:val="24"/>
        </w:rPr>
      </w:pPr>
      <w:r w:rsidRPr="00355F3B">
        <w:rPr>
          <w:rFonts w:ascii="Arial" w:hAnsi="Arial" w:cs="Arial"/>
          <w:sz w:val="24"/>
          <w:szCs w:val="24"/>
        </w:rPr>
        <w:t>The service comprises of four teams:</w:t>
      </w:r>
    </w:p>
    <w:p w14:paraId="29B0C9AF" w14:textId="77777777" w:rsidR="00551AFA" w:rsidRPr="00355F3B" w:rsidRDefault="00551AFA" w:rsidP="00551AFA">
      <w:pPr>
        <w:rPr>
          <w:rFonts w:ascii="Arial" w:hAnsi="Arial" w:cs="Arial"/>
          <w:sz w:val="24"/>
          <w:szCs w:val="24"/>
        </w:rPr>
      </w:pPr>
      <w:r w:rsidRPr="00355F3B">
        <w:rPr>
          <w:rFonts w:ascii="Arial" w:hAnsi="Arial" w:cs="Arial"/>
          <w:sz w:val="24"/>
          <w:szCs w:val="24"/>
        </w:rPr>
        <w:lastRenderedPageBreak/>
        <w:t>The Early Years Team (supporting children with special educational needs and disabilities from 0 - 7 years (Key Stage 1)).</w:t>
      </w:r>
    </w:p>
    <w:p w14:paraId="7E361843" w14:textId="77777777" w:rsidR="00551AFA" w:rsidRPr="00355F3B" w:rsidRDefault="00551AFA" w:rsidP="00551AFA">
      <w:pPr>
        <w:rPr>
          <w:rFonts w:ascii="Arial" w:hAnsi="Arial" w:cs="Arial"/>
          <w:sz w:val="24"/>
          <w:szCs w:val="24"/>
        </w:rPr>
      </w:pPr>
      <w:r w:rsidRPr="00355F3B">
        <w:rPr>
          <w:rFonts w:ascii="Arial" w:hAnsi="Arial" w:cs="Arial"/>
          <w:sz w:val="24"/>
          <w:szCs w:val="24"/>
        </w:rPr>
        <w:t>The Communication and Interaction Team</w:t>
      </w:r>
    </w:p>
    <w:p w14:paraId="7C4DAC6F" w14:textId="77777777" w:rsidR="00551AFA" w:rsidRPr="00355F3B" w:rsidRDefault="00551AFA" w:rsidP="00551AFA">
      <w:pPr>
        <w:rPr>
          <w:rFonts w:ascii="Arial" w:hAnsi="Arial" w:cs="Arial"/>
          <w:sz w:val="24"/>
          <w:szCs w:val="24"/>
        </w:rPr>
      </w:pPr>
      <w:r w:rsidRPr="00355F3B">
        <w:rPr>
          <w:rFonts w:ascii="Arial" w:hAnsi="Arial" w:cs="Arial"/>
          <w:sz w:val="24"/>
          <w:szCs w:val="24"/>
        </w:rPr>
        <w:t>The Cognition and Learning Team</w:t>
      </w:r>
    </w:p>
    <w:p w14:paraId="4ADD2652" w14:textId="77777777" w:rsidR="00551AFA" w:rsidRPr="00355F3B" w:rsidRDefault="00551AFA" w:rsidP="00551AFA">
      <w:pPr>
        <w:rPr>
          <w:rFonts w:ascii="Arial" w:hAnsi="Arial" w:cs="Arial"/>
          <w:sz w:val="24"/>
          <w:szCs w:val="24"/>
        </w:rPr>
      </w:pPr>
      <w:r w:rsidRPr="00355F3B">
        <w:rPr>
          <w:rFonts w:ascii="Arial" w:hAnsi="Arial" w:cs="Arial"/>
          <w:sz w:val="24"/>
          <w:szCs w:val="24"/>
        </w:rPr>
        <w:t>The Sensory Team</w:t>
      </w:r>
      <w:r w:rsidRPr="00355F3B">
        <w:rPr>
          <w:rFonts w:ascii="Arial" w:hAnsi="Arial" w:cs="Arial"/>
          <w:b/>
          <w:sz w:val="24"/>
          <w:szCs w:val="24"/>
          <w:u w:val="single"/>
          <w:lang w:eastAsia="en-GB"/>
        </w:rPr>
        <w:t xml:space="preserve"> </w:t>
      </w:r>
    </w:p>
    <w:p w14:paraId="2113E558" w14:textId="69609C1B" w:rsidR="00551AFA" w:rsidRPr="00355F3B" w:rsidRDefault="00551AFA" w:rsidP="00551AFA">
      <w:pPr>
        <w:rPr>
          <w:rFonts w:ascii="Arial" w:hAnsi="Arial" w:cs="Arial"/>
          <w:sz w:val="24"/>
          <w:szCs w:val="24"/>
        </w:rPr>
      </w:pPr>
      <w:r w:rsidRPr="00355F3B">
        <w:rPr>
          <w:rFonts w:ascii="Arial" w:hAnsi="Arial" w:cs="Arial"/>
          <w:sz w:val="24"/>
          <w:szCs w:val="24"/>
        </w:rPr>
        <w:t>Direct referrals are accepted from parents for children with complex SEND below school age e.g. from Early Years settings or health visitors.</w:t>
      </w:r>
      <w:r w:rsidR="00DD17DC">
        <w:rPr>
          <w:rFonts w:ascii="Arial" w:hAnsi="Arial" w:cs="Arial"/>
          <w:sz w:val="24"/>
          <w:szCs w:val="24"/>
        </w:rPr>
        <w:t xml:space="preserve">  Referrals </w:t>
      </w:r>
      <w:r w:rsidR="00144CB0">
        <w:rPr>
          <w:rFonts w:ascii="Arial" w:hAnsi="Arial" w:cs="Arial"/>
          <w:sz w:val="24"/>
          <w:szCs w:val="24"/>
        </w:rPr>
        <w:t>from early years settings are accepted through your Area Senco.</w:t>
      </w:r>
    </w:p>
    <w:p w14:paraId="1352145F" w14:textId="77777777" w:rsidR="00551AFA" w:rsidRPr="00355F3B" w:rsidRDefault="00551AFA" w:rsidP="00551AFA">
      <w:pPr>
        <w:rPr>
          <w:rFonts w:ascii="Arial" w:hAnsi="Arial" w:cs="Arial"/>
          <w:b/>
          <w:sz w:val="24"/>
          <w:szCs w:val="24"/>
          <w:u w:val="single"/>
        </w:rPr>
      </w:pPr>
      <w:r w:rsidRPr="00355F3B">
        <w:rPr>
          <w:rFonts w:ascii="Arial" w:hAnsi="Arial" w:cs="Arial"/>
          <w:b/>
          <w:sz w:val="24"/>
          <w:szCs w:val="24"/>
          <w:u w:val="single"/>
        </w:rPr>
        <w:t>Who to contact:</w:t>
      </w:r>
    </w:p>
    <w:p w14:paraId="4EE44B37" w14:textId="77777777" w:rsidR="00551AFA" w:rsidRPr="00355F3B" w:rsidRDefault="00551AFA" w:rsidP="00551AFA">
      <w:pPr>
        <w:rPr>
          <w:rFonts w:ascii="Arial" w:hAnsi="Arial" w:cs="Arial"/>
          <w:sz w:val="24"/>
          <w:szCs w:val="24"/>
        </w:rPr>
      </w:pPr>
      <w:r w:rsidRPr="00355F3B">
        <w:rPr>
          <w:rFonts w:ascii="Arial" w:hAnsi="Arial" w:cs="Arial"/>
          <w:sz w:val="24"/>
          <w:szCs w:val="24"/>
        </w:rPr>
        <w:t>For Early Years SFSS - 0115 804 1232</w:t>
      </w:r>
      <w:r w:rsidRPr="00355F3B">
        <w:rPr>
          <w:rFonts w:ascii="Arial" w:hAnsi="Arial" w:cs="Arial"/>
          <w:sz w:val="24"/>
          <w:szCs w:val="24"/>
        </w:rPr>
        <w:br/>
        <w:t>For the Communication &amp; Interaction, Cognition &amp; Learning or Sensory Teams - 0115 854 6464</w:t>
      </w:r>
    </w:p>
    <w:p w14:paraId="167257A4" w14:textId="77777777" w:rsidR="00551AFA" w:rsidRPr="00355F3B" w:rsidRDefault="00551AFA" w:rsidP="00551AFA">
      <w:pPr>
        <w:rPr>
          <w:rFonts w:ascii="Arial" w:hAnsi="Arial" w:cs="Arial"/>
          <w:b/>
          <w:sz w:val="24"/>
          <w:szCs w:val="24"/>
          <w:u w:val="single"/>
        </w:rPr>
      </w:pPr>
    </w:p>
    <w:p w14:paraId="3B98E739" w14:textId="77777777" w:rsidR="00551AFA" w:rsidRPr="00355F3B" w:rsidRDefault="00551AFA" w:rsidP="00551AFA">
      <w:pPr>
        <w:rPr>
          <w:rFonts w:ascii="Arial" w:hAnsi="Arial" w:cs="Arial"/>
          <w:color w:val="0563C1"/>
          <w:sz w:val="24"/>
          <w:szCs w:val="24"/>
          <w:u w:val="single"/>
        </w:rPr>
      </w:pPr>
      <w:r w:rsidRPr="00355F3B">
        <w:rPr>
          <w:rFonts w:ascii="Arial" w:hAnsi="Arial" w:cs="Arial"/>
          <w:b/>
          <w:sz w:val="24"/>
          <w:szCs w:val="24"/>
          <w:u w:val="single"/>
        </w:rPr>
        <w:t xml:space="preserve">The Early Help Unit </w:t>
      </w:r>
    </w:p>
    <w:p w14:paraId="73EB5BD5" w14:textId="77777777" w:rsidR="00551AFA" w:rsidRPr="00355F3B" w:rsidRDefault="00551AFA" w:rsidP="00551AFA">
      <w:pPr>
        <w:rPr>
          <w:rFonts w:ascii="Arial" w:hAnsi="Arial" w:cs="Arial"/>
          <w:sz w:val="24"/>
          <w:szCs w:val="24"/>
        </w:rPr>
      </w:pPr>
      <w:r w:rsidRPr="00355F3B">
        <w:rPr>
          <w:rFonts w:ascii="Arial" w:hAnsi="Arial" w:cs="Arial"/>
          <w:sz w:val="24"/>
          <w:szCs w:val="24"/>
        </w:rPr>
        <w:t>The Early Help Unit provides information and advice and will signpost professionals and families on to non-County Council services, as well as accepting referrals on behalf of Nottinghamshire’s County Council early help services.</w:t>
      </w:r>
    </w:p>
    <w:p w14:paraId="272EEA53" w14:textId="2C46833C" w:rsidR="00551AFA" w:rsidRPr="00355F3B" w:rsidRDefault="00551AFA" w:rsidP="00EA3D3F">
      <w:pPr>
        <w:pStyle w:val="ListParagraph"/>
        <w:numPr>
          <w:ilvl w:val="0"/>
          <w:numId w:val="43"/>
        </w:numPr>
        <w:autoSpaceDN w:val="0"/>
        <w:spacing w:line="254" w:lineRule="auto"/>
        <w:contextualSpacing w:val="0"/>
        <w:rPr>
          <w:rFonts w:ascii="Arial" w:hAnsi="Arial" w:cs="Arial"/>
          <w:sz w:val="24"/>
          <w:szCs w:val="24"/>
        </w:rPr>
      </w:pPr>
      <w:r w:rsidRPr="00355F3B">
        <w:rPr>
          <w:rStyle w:val="Strong"/>
          <w:rFonts w:ascii="Arial" w:hAnsi="Arial" w:cs="Arial"/>
          <w:sz w:val="24"/>
          <w:szCs w:val="24"/>
        </w:rPr>
        <w:t xml:space="preserve">Specific elements of this service include </w:t>
      </w:r>
      <w:r w:rsidR="0012013B">
        <w:rPr>
          <w:rStyle w:val="Strong"/>
          <w:rFonts w:ascii="Arial" w:hAnsi="Arial" w:cs="Arial"/>
          <w:sz w:val="24"/>
          <w:szCs w:val="24"/>
        </w:rPr>
        <w:t>Family Hubs</w:t>
      </w:r>
      <w:r w:rsidRPr="00355F3B">
        <w:rPr>
          <w:rStyle w:val="Strong"/>
          <w:rFonts w:ascii="Arial" w:hAnsi="Arial" w:cs="Arial"/>
          <w:sz w:val="24"/>
          <w:szCs w:val="24"/>
        </w:rPr>
        <w:t>:</w:t>
      </w:r>
      <w:r w:rsidRPr="00355F3B">
        <w:rPr>
          <w:rFonts w:ascii="Arial" w:hAnsi="Arial" w:cs="Arial"/>
          <w:sz w:val="24"/>
          <w:szCs w:val="24"/>
        </w:rPr>
        <w:br/>
        <w:t>Universal services including play sessions, health support, &amp; opportunities to train and volunteer</w:t>
      </w:r>
    </w:p>
    <w:p w14:paraId="4DE03404" w14:textId="77777777" w:rsidR="00551AFA" w:rsidRPr="00355F3B" w:rsidRDefault="00551AFA" w:rsidP="00EA3D3F">
      <w:pPr>
        <w:pStyle w:val="ListParagraph"/>
        <w:numPr>
          <w:ilvl w:val="0"/>
          <w:numId w:val="43"/>
        </w:numPr>
        <w:autoSpaceDN w:val="0"/>
        <w:spacing w:line="254" w:lineRule="auto"/>
        <w:contextualSpacing w:val="0"/>
        <w:rPr>
          <w:rFonts w:ascii="Arial" w:hAnsi="Arial" w:cs="Arial"/>
          <w:sz w:val="24"/>
          <w:szCs w:val="24"/>
        </w:rPr>
      </w:pPr>
      <w:r w:rsidRPr="00355F3B">
        <w:rPr>
          <w:rFonts w:ascii="Arial" w:hAnsi="Arial" w:cs="Arial"/>
          <w:sz w:val="24"/>
          <w:szCs w:val="24"/>
        </w:rPr>
        <w:t xml:space="preserve">More focused support </w:t>
      </w:r>
      <w:proofErr w:type="gramStart"/>
      <w:r w:rsidRPr="00355F3B">
        <w:rPr>
          <w:rFonts w:ascii="Arial" w:hAnsi="Arial" w:cs="Arial"/>
          <w:sz w:val="24"/>
          <w:szCs w:val="24"/>
        </w:rPr>
        <w:t>with:</w:t>
      </w:r>
      <w:proofErr w:type="gramEnd"/>
      <w:r w:rsidRPr="00355F3B">
        <w:rPr>
          <w:rFonts w:ascii="Arial" w:hAnsi="Arial" w:cs="Arial"/>
          <w:sz w:val="24"/>
          <w:szCs w:val="24"/>
        </w:rPr>
        <w:t xml:space="preserve"> challenging behaviour; communication difficulties (Home Talk Programme); mother’s mental health needs; diet &amp; nutrition; domestic abuse; housing and debt issues.</w:t>
      </w:r>
    </w:p>
    <w:p w14:paraId="2D384A55" w14:textId="77777777" w:rsidR="00551AFA" w:rsidRPr="00355F3B" w:rsidRDefault="00551AFA" w:rsidP="00EA3D3F">
      <w:pPr>
        <w:pStyle w:val="ListParagraph"/>
        <w:numPr>
          <w:ilvl w:val="0"/>
          <w:numId w:val="43"/>
        </w:numPr>
        <w:autoSpaceDN w:val="0"/>
        <w:spacing w:line="254" w:lineRule="auto"/>
        <w:contextualSpacing w:val="0"/>
        <w:rPr>
          <w:rFonts w:ascii="Arial" w:hAnsi="Arial" w:cs="Arial"/>
          <w:sz w:val="24"/>
          <w:szCs w:val="24"/>
        </w:rPr>
      </w:pPr>
      <w:r w:rsidRPr="00355F3B">
        <w:rPr>
          <w:rFonts w:ascii="Arial" w:hAnsi="Arial" w:cs="Arial"/>
          <w:sz w:val="24"/>
          <w:szCs w:val="24"/>
        </w:rPr>
        <w:t xml:space="preserve">Parenting programmes &amp; interventions </w:t>
      </w:r>
      <w:proofErr w:type="gramStart"/>
      <w:r w:rsidRPr="00355F3B">
        <w:rPr>
          <w:rFonts w:ascii="Arial" w:hAnsi="Arial" w:cs="Arial"/>
          <w:sz w:val="24"/>
          <w:szCs w:val="24"/>
        </w:rPr>
        <w:t>including:</w:t>
      </w:r>
      <w:proofErr w:type="gramEnd"/>
      <w:r w:rsidRPr="00355F3B">
        <w:rPr>
          <w:rFonts w:ascii="Arial" w:hAnsi="Arial" w:cs="Arial"/>
          <w:sz w:val="24"/>
          <w:szCs w:val="24"/>
        </w:rPr>
        <w:t xml:space="preserve"> Strengthening Families; Incredible Years</w:t>
      </w:r>
    </w:p>
    <w:p w14:paraId="6388604A" w14:textId="77777777" w:rsidR="00551AFA" w:rsidRPr="00355F3B" w:rsidRDefault="00551AFA" w:rsidP="00551AFA">
      <w:pPr>
        <w:rPr>
          <w:rFonts w:ascii="Arial" w:hAnsi="Arial" w:cs="Arial"/>
          <w:sz w:val="24"/>
          <w:szCs w:val="24"/>
        </w:rPr>
      </w:pPr>
      <w:r w:rsidRPr="00355F3B">
        <w:rPr>
          <w:rStyle w:val="Strong"/>
          <w:rFonts w:ascii="Arial" w:hAnsi="Arial" w:cs="Arial"/>
          <w:sz w:val="24"/>
          <w:szCs w:val="24"/>
        </w:rPr>
        <w:t>Early help interventions:</w:t>
      </w:r>
    </w:p>
    <w:p w14:paraId="01E2E6AE" w14:textId="532FAD97" w:rsidR="00551AFA" w:rsidRPr="00355F3B" w:rsidRDefault="00551AFA" w:rsidP="00EA3D3F">
      <w:pPr>
        <w:pStyle w:val="ListParagraph"/>
        <w:numPr>
          <w:ilvl w:val="0"/>
          <w:numId w:val="44"/>
        </w:numPr>
        <w:autoSpaceDN w:val="0"/>
        <w:spacing w:line="254" w:lineRule="auto"/>
        <w:contextualSpacing w:val="0"/>
        <w:rPr>
          <w:rFonts w:ascii="Arial" w:hAnsi="Arial" w:cs="Arial"/>
          <w:sz w:val="24"/>
          <w:szCs w:val="24"/>
        </w:rPr>
      </w:pPr>
      <w:r w:rsidRPr="00355F3B">
        <w:rPr>
          <w:rFonts w:ascii="Arial" w:hAnsi="Arial" w:cs="Arial"/>
          <w:sz w:val="24"/>
          <w:szCs w:val="24"/>
        </w:rPr>
        <w:t>Are for children and young people who are not at immediate risk.</w:t>
      </w:r>
      <w:r w:rsidR="00EA3D3F" w:rsidRPr="00355F3B">
        <w:rPr>
          <w:rFonts w:ascii="Arial" w:hAnsi="Arial" w:cs="Arial"/>
          <w:sz w:val="24"/>
          <w:szCs w:val="24"/>
        </w:rPr>
        <w:t xml:space="preserve"> </w:t>
      </w:r>
      <w:r w:rsidRPr="00355F3B">
        <w:rPr>
          <w:rFonts w:ascii="Arial" w:hAnsi="Arial" w:cs="Arial"/>
          <w:sz w:val="24"/>
          <w:szCs w:val="24"/>
        </w:rPr>
        <w:t>Those at immediate risk should be referred to the Multi-Agency Safeguarding Hub (MASH) </w:t>
      </w:r>
    </w:p>
    <w:p w14:paraId="78B854FC" w14:textId="77777777" w:rsidR="00551AFA" w:rsidRPr="00355F3B" w:rsidRDefault="00551AFA" w:rsidP="00EA3D3F">
      <w:pPr>
        <w:pStyle w:val="ListParagraph"/>
        <w:numPr>
          <w:ilvl w:val="0"/>
          <w:numId w:val="44"/>
        </w:numPr>
        <w:autoSpaceDN w:val="0"/>
        <w:spacing w:line="254" w:lineRule="auto"/>
        <w:contextualSpacing w:val="0"/>
        <w:rPr>
          <w:rFonts w:ascii="Arial" w:hAnsi="Arial" w:cs="Arial"/>
          <w:sz w:val="24"/>
          <w:szCs w:val="24"/>
        </w:rPr>
      </w:pPr>
      <w:r w:rsidRPr="00355F3B">
        <w:rPr>
          <w:rFonts w:ascii="Arial" w:hAnsi="Arial" w:cs="Arial"/>
          <w:sz w:val="24"/>
          <w:szCs w:val="24"/>
        </w:rPr>
        <w:t>Will be led by a key worker or lead professional who will co-ordinate the services involved with the child or young person and their family</w:t>
      </w:r>
    </w:p>
    <w:p w14:paraId="52A13518" w14:textId="77777777" w:rsidR="00551AFA" w:rsidRPr="00355F3B" w:rsidRDefault="00551AFA" w:rsidP="00EA3D3F">
      <w:pPr>
        <w:pStyle w:val="ListParagraph"/>
        <w:numPr>
          <w:ilvl w:val="0"/>
          <w:numId w:val="44"/>
        </w:numPr>
        <w:autoSpaceDN w:val="0"/>
        <w:spacing w:line="254" w:lineRule="auto"/>
        <w:contextualSpacing w:val="0"/>
        <w:rPr>
          <w:rFonts w:ascii="Arial" w:hAnsi="Arial" w:cs="Arial"/>
          <w:sz w:val="24"/>
          <w:szCs w:val="24"/>
        </w:rPr>
      </w:pPr>
      <w:r w:rsidRPr="00355F3B">
        <w:rPr>
          <w:rFonts w:ascii="Arial" w:hAnsi="Arial" w:cs="Arial"/>
          <w:sz w:val="24"/>
          <w:szCs w:val="24"/>
        </w:rPr>
        <w:t>Are time limited (3 to 6 months)</w:t>
      </w:r>
    </w:p>
    <w:p w14:paraId="0D7EB9B5" w14:textId="77777777" w:rsidR="00551AFA" w:rsidRPr="00355F3B" w:rsidRDefault="00551AFA" w:rsidP="00EA3D3F">
      <w:pPr>
        <w:pStyle w:val="ListParagraph"/>
        <w:numPr>
          <w:ilvl w:val="0"/>
          <w:numId w:val="44"/>
        </w:numPr>
        <w:autoSpaceDN w:val="0"/>
        <w:spacing w:line="254" w:lineRule="auto"/>
        <w:contextualSpacing w:val="0"/>
        <w:rPr>
          <w:rFonts w:ascii="Arial" w:hAnsi="Arial" w:cs="Arial"/>
          <w:sz w:val="24"/>
          <w:szCs w:val="24"/>
        </w:rPr>
      </w:pPr>
      <w:r w:rsidRPr="00355F3B">
        <w:rPr>
          <w:rFonts w:ascii="Arial" w:hAnsi="Arial" w:cs="Arial"/>
          <w:sz w:val="24"/>
          <w:szCs w:val="24"/>
        </w:rPr>
        <w:t xml:space="preserve">Involve </w:t>
      </w:r>
      <w:proofErr w:type="gramStart"/>
      <w:r w:rsidRPr="00355F3B">
        <w:rPr>
          <w:rFonts w:ascii="Arial" w:hAnsi="Arial" w:cs="Arial"/>
          <w:sz w:val="24"/>
          <w:szCs w:val="24"/>
        </w:rPr>
        <w:t>an</w:t>
      </w:r>
      <w:proofErr w:type="gramEnd"/>
      <w:r w:rsidRPr="00355F3B">
        <w:rPr>
          <w:rFonts w:ascii="Arial" w:hAnsi="Arial" w:cs="Arial"/>
          <w:sz w:val="24"/>
          <w:szCs w:val="24"/>
        </w:rPr>
        <w:t xml:space="preserve"> holistic assessment being completed with the child, young person and their family leading to an action plan</w:t>
      </w:r>
    </w:p>
    <w:p w14:paraId="51A6FC04" w14:textId="77777777" w:rsidR="00551AFA" w:rsidRPr="00355F3B" w:rsidRDefault="00551AFA" w:rsidP="00EA3D3F">
      <w:pPr>
        <w:pStyle w:val="ListParagraph"/>
        <w:numPr>
          <w:ilvl w:val="0"/>
          <w:numId w:val="44"/>
        </w:numPr>
        <w:autoSpaceDN w:val="0"/>
        <w:spacing w:line="254" w:lineRule="auto"/>
        <w:contextualSpacing w:val="0"/>
        <w:rPr>
          <w:rFonts w:ascii="Arial" w:hAnsi="Arial" w:cs="Arial"/>
          <w:sz w:val="24"/>
          <w:szCs w:val="24"/>
        </w:rPr>
      </w:pPr>
      <w:r w:rsidRPr="00355F3B">
        <w:rPr>
          <w:rFonts w:ascii="Arial" w:hAnsi="Arial" w:cs="Arial"/>
          <w:sz w:val="24"/>
          <w:szCs w:val="24"/>
        </w:rPr>
        <w:t>Are reviewed regularly with the child / young person and family</w:t>
      </w:r>
    </w:p>
    <w:p w14:paraId="573D2605" w14:textId="4CDA316C" w:rsidR="00551AFA" w:rsidRPr="00E113E3" w:rsidRDefault="00551AFA" w:rsidP="00551AFA">
      <w:pPr>
        <w:rPr>
          <w:rFonts w:ascii="Arial" w:hAnsi="Arial" w:cs="Arial"/>
          <w:sz w:val="24"/>
          <w:szCs w:val="24"/>
        </w:rPr>
      </w:pPr>
      <w:r w:rsidRPr="00355F3B">
        <w:rPr>
          <w:rFonts w:ascii="Arial" w:hAnsi="Arial" w:cs="Arial"/>
          <w:sz w:val="24"/>
          <w:szCs w:val="24"/>
        </w:rPr>
        <w:t>To access services offered by</w:t>
      </w:r>
      <w:r w:rsidR="00E72174">
        <w:rPr>
          <w:rFonts w:ascii="Arial" w:hAnsi="Arial" w:cs="Arial"/>
          <w:sz w:val="24"/>
          <w:szCs w:val="24"/>
        </w:rPr>
        <w:t xml:space="preserve"> Family Hubs</w:t>
      </w:r>
      <w:r w:rsidRPr="00355F3B">
        <w:rPr>
          <w:rFonts w:ascii="Arial" w:hAnsi="Arial" w:cs="Arial"/>
          <w:sz w:val="24"/>
          <w:szCs w:val="24"/>
        </w:rPr>
        <w:t>, please complete the online </w:t>
      </w:r>
      <w:hyperlink r:id="rId48" w:history="1">
        <w:r w:rsidR="003C7BD0">
          <w:rPr>
            <w:rFonts w:ascii="Arial" w:hAnsi="Arial" w:cs="Arial"/>
            <w:color w:val="0000FF"/>
            <w:sz w:val="24"/>
            <w:szCs w:val="24"/>
            <w:u w:val="single"/>
          </w:rPr>
          <w:t>Early Help Referral</w:t>
        </w:r>
      </w:hyperlink>
      <w:r w:rsidRPr="00355F3B">
        <w:rPr>
          <w:rFonts w:ascii="Arial" w:hAnsi="Arial" w:cs="Arial"/>
          <w:sz w:val="24"/>
          <w:szCs w:val="24"/>
        </w:rPr>
        <w:t xml:space="preserve"> All requests will need to evidence that consent has been provided by the child, young person, parent or carer. </w:t>
      </w:r>
    </w:p>
    <w:p w14:paraId="5FE86BB3" w14:textId="77777777" w:rsidR="00551AFA" w:rsidRPr="00355F3B" w:rsidRDefault="00551AFA" w:rsidP="00551AFA">
      <w:pPr>
        <w:rPr>
          <w:rFonts w:ascii="Arial" w:hAnsi="Arial" w:cs="Arial"/>
          <w:sz w:val="24"/>
          <w:szCs w:val="24"/>
        </w:rPr>
      </w:pPr>
      <w:r w:rsidRPr="00355F3B">
        <w:rPr>
          <w:rFonts w:ascii="Arial" w:hAnsi="Arial" w:cs="Arial"/>
          <w:sz w:val="24"/>
          <w:szCs w:val="24"/>
        </w:rPr>
        <w:t>Telephone: 0115 8041248</w:t>
      </w:r>
    </w:p>
    <w:p w14:paraId="5DB5D4A6" w14:textId="77777777" w:rsidR="00551AFA" w:rsidRPr="00355F3B" w:rsidRDefault="00551AFA" w:rsidP="00551AFA">
      <w:pPr>
        <w:rPr>
          <w:rFonts w:ascii="Arial" w:hAnsi="Arial" w:cs="Arial"/>
          <w:b/>
          <w:sz w:val="24"/>
          <w:szCs w:val="24"/>
          <w:u w:val="single"/>
        </w:rPr>
      </w:pPr>
    </w:p>
    <w:p w14:paraId="23ABD260" w14:textId="77777777" w:rsidR="00551AFA" w:rsidRPr="00355F3B" w:rsidRDefault="00551AFA" w:rsidP="00551AFA">
      <w:pPr>
        <w:rPr>
          <w:rFonts w:ascii="Arial" w:hAnsi="Arial" w:cs="Arial"/>
          <w:b/>
          <w:sz w:val="24"/>
          <w:szCs w:val="24"/>
          <w:u w:val="single"/>
        </w:rPr>
      </w:pPr>
      <w:r w:rsidRPr="00355F3B">
        <w:rPr>
          <w:rFonts w:ascii="Arial" w:hAnsi="Arial" w:cs="Arial"/>
          <w:b/>
          <w:sz w:val="24"/>
          <w:szCs w:val="24"/>
          <w:u w:val="single"/>
        </w:rPr>
        <w:t>Nottinghamshire Multi-Agency Safeguarding Hub (MASH)</w:t>
      </w:r>
    </w:p>
    <w:p w14:paraId="3C85751C" w14:textId="77777777" w:rsidR="00B57BEF" w:rsidRDefault="00B57BEF" w:rsidP="00B57BEF">
      <w:pPr>
        <w:autoSpaceDE w:val="0"/>
        <w:spacing w:after="0"/>
        <w:rPr>
          <w:rFonts w:ascii="Arial" w:hAnsi="Arial" w:cs="Arial"/>
          <w:sz w:val="24"/>
          <w:szCs w:val="24"/>
        </w:rPr>
      </w:pPr>
      <w:r w:rsidRPr="00B57BEF">
        <w:rPr>
          <w:rFonts w:ascii="Arial" w:hAnsi="Arial" w:cs="Arial"/>
          <w:sz w:val="24"/>
          <w:szCs w:val="24"/>
        </w:rPr>
        <w:t>The MASH is the county’s first point of contact for new safeguarding referrals and has significantly improved the sharing of information between agencies, helping to protect the most vulnerable children and adults from harm, neglect and abuse.</w:t>
      </w:r>
    </w:p>
    <w:p w14:paraId="76D18A10" w14:textId="77777777" w:rsidR="00F2015A" w:rsidRPr="00B57BEF" w:rsidRDefault="00F2015A" w:rsidP="00B57BEF">
      <w:pPr>
        <w:autoSpaceDE w:val="0"/>
        <w:spacing w:after="0"/>
        <w:rPr>
          <w:rFonts w:ascii="Arial" w:hAnsi="Arial" w:cs="Arial"/>
          <w:sz w:val="24"/>
          <w:szCs w:val="24"/>
        </w:rPr>
      </w:pPr>
    </w:p>
    <w:p w14:paraId="66EA82BE" w14:textId="77777777" w:rsidR="00B57BEF" w:rsidRDefault="00B57BEF" w:rsidP="00B57BEF">
      <w:pPr>
        <w:autoSpaceDE w:val="0"/>
        <w:spacing w:after="0"/>
        <w:rPr>
          <w:rFonts w:ascii="Arial" w:hAnsi="Arial" w:cs="Arial"/>
          <w:sz w:val="24"/>
          <w:szCs w:val="24"/>
        </w:rPr>
      </w:pPr>
      <w:r w:rsidRPr="00B57BEF">
        <w:rPr>
          <w:rFonts w:ascii="Arial" w:hAnsi="Arial" w:cs="Arial"/>
          <w:sz w:val="24"/>
          <w:szCs w:val="24"/>
        </w:rPr>
        <w:t>The MASH in Nottinghamshire is one of only a handful of MASHs nationally that handles concerns about both children and adults, taking a holistic, family approach. Over 60 staff from the County Council, Police, Health, Probation services and schools are working together in the MASH office.</w:t>
      </w:r>
    </w:p>
    <w:p w14:paraId="2D67453C" w14:textId="77777777" w:rsidR="00F2015A" w:rsidRPr="00B57BEF" w:rsidRDefault="00F2015A" w:rsidP="00B57BEF">
      <w:pPr>
        <w:autoSpaceDE w:val="0"/>
        <w:spacing w:after="0"/>
        <w:rPr>
          <w:rFonts w:ascii="Arial" w:hAnsi="Arial" w:cs="Arial"/>
          <w:sz w:val="24"/>
          <w:szCs w:val="24"/>
        </w:rPr>
      </w:pPr>
    </w:p>
    <w:p w14:paraId="4DA6AF7B" w14:textId="77777777" w:rsidR="00B57BEF" w:rsidRPr="00B57BEF" w:rsidRDefault="00B57BEF" w:rsidP="00B57BEF">
      <w:pPr>
        <w:autoSpaceDE w:val="0"/>
        <w:spacing w:after="0"/>
        <w:rPr>
          <w:rFonts w:ascii="Arial" w:hAnsi="Arial" w:cs="Arial"/>
          <w:sz w:val="24"/>
          <w:szCs w:val="24"/>
        </w:rPr>
      </w:pPr>
      <w:r w:rsidRPr="00B57BEF">
        <w:rPr>
          <w:rFonts w:ascii="Arial" w:hAnsi="Arial" w:cs="Arial"/>
          <w:sz w:val="24"/>
          <w:szCs w:val="24"/>
        </w:rPr>
        <w:t xml:space="preserve">The MASH receives safeguarding referrals from professionals such as teachers and doctors as well as members of the public and family members. For those referrals that require social care involvement, representatives from the different agencies in the MASH and outside collate information from their respective sources to build up a holistic picture of the circumstances of the case and the associated risks to the child or adult. As a result, better decisions can be made about what action to </w:t>
      </w:r>
      <w:proofErr w:type="gramStart"/>
      <w:r w:rsidRPr="00B57BEF">
        <w:rPr>
          <w:rFonts w:ascii="Arial" w:hAnsi="Arial" w:cs="Arial"/>
          <w:sz w:val="24"/>
          <w:szCs w:val="24"/>
        </w:rPr>
        <w:t>take</w:t>
      </w:r>
      <w:proofErr w:type="gramEnd"/>
      <w:r w:rsidRPr="00B57BEF">
        <w:rPr>
          <w:rFonts w:ascii="Arial" w:hAnsi="Arial" w:cs="Arial"/>
          <w:sz w:val="24"/>
          <w:szCs w:val="24"/>
        </w:rPr>
        <w:t xml:space="preserve"> and support can be targeted on the most urgent cases. </w:t>
      </w:r>
      <w:r w:rsidRPr="00B57BEF">
        <w:rPr>
          <w:rFonts w:ascii="Arial" w:hAnsi="Arial" w:cs="Arial"/>
          <w:sz w:val="24"/>
          <w:szCs w:val="24"/>
        </w:rPr>
        <w:br/>
      </w:r>
      <w:r w:rsidRPr="00B57BEF">
        <w:rPr>
          <w:rFonts w:ascii="Arial" w:hAnsi="Arial" w:cs="Arial"/>
          <w:sz w:val="24"/>
          <w:szCs w:val="24"/>
        </w:rPr>
        <w:br/>
        <w:t>Feedback is also given to professionals making referrals. Better co-ordination between agencies leads to an improved service for children and families.</w:t>
      </w:r>
    </w:p>
    <w:p w14:paraId="00FEBA00" w14:textId="77777777" w:rsidR="00551AFA" w:rsidRPr="00355F3B" w:rsidRDefault="00551AFA" w:rsidP="00551AFA">
      <w:pPr>
        <w:autoSpaceDE w:val="0"/>
        <w:spacing w:after="0"/>
        <w:rPr>
          <w:rFonts w:ascii="Arial" w:hAnsi="Arial" w:cs="Arial"/>
          <w:b/>
          <w:sz w:val="24"/>
          <w:szCs w:val="24"/>
        </w:rPr>
      </w:pPr>
    </w:p>
    <w:p w14:paraId="248E3889" w14:textId="77777777" w:rsidR="00790D14" w:rsidRPr="00790D14" w:rsidRDefault="00790D14" w:rsidP="00790D14">
      <w:pPr>
        <w:autoSpaceDN w:val="0"/>
        <w:spacing w:before="100" w:after="100" w:line="240" w:lineRule="auto"/>
        <w:rPr>
          <w:rFonts w:ascii="Arial" w:hAnsi="Arial" w:cs="Arial"/>
          <w:b/>
          <w:bCs/>
          <w:color w:val="333333"/>
          <w:sz w:val="24"/>
          <w:szCs w:val="24"/>
          <w:u w:val="single"/>
        </w:rPr>
      </w:pPr>
      <w:r w:rsidRPr="00790D14">
        <w:rPr>
          <w:rFonts w:ascii="Arial" w:hAnsi="Arial" w:cs="Arial"/>
          <w:b/>
          <w:bCs/>
          <w:color w:val="333333"/>
          <w:sz w:val="24"/>
          <w:szCs w:val="24"/>
          <w:u w:val="single"/>
        </w:rPr>
        <w:t>Professionals making a safeguarding referral</w:t>
      </w:r>
    </w:p>
    <w:p w14:paraId="7F1BB5A2" w14:textId="77777777" w:rsidR="00790D14" w:rsidRPr="00790D14" w:rsidRDefault="00790D14" w:rsidP="00790D14">
      <w:p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Due to the high volume of referrals that the MASH is receiving, please only telephone the MASH if your referral is urgent, requiring a Social Worker to visit the child or adult today.</w:t>
      </w:r>
    </w:p>
    <w:p w14:paraId="65140E32" w14:textId="77777777" w:rsidR="00790D14" w:rsidRPr="00790D14" w:rsidRDefault="00790D14" w:rsidP="00790D14">
      <w:p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For referrals that are not urgent, please submit an online form, which will be read on the working day of receipt. Please also consider whether support from the </w:t>
      </w:r>
      <w:hyperlink r:id="rId49" w:tooltip="Family Service" w:history="1">
        <w:r w:rsidRPr="00790D14">
          <w:rPr>
            <w:rStyle w:val="Hyperlink"/>
            <w:rFonts w:ascii="Arial" w:hAnsi="Arial" w:cs="Arial"/>
            <w:bCs/>
            <w:sz w:val="24"/>
            <w:szCs w:val="24"/>
            <w:u w:val="none"/>
          </w:rPr>
          <w:t>Family Service</w:t>
        </w:r>
      </w:hyperlink>
      <w:r w:rsidRPr="00790D14">
        <w:rPr>
          <w:rFonts w:ascii="Arial" w:hAnsi="Arial" w:cs="Arial"/>
          <w:bCs/>
          <w:color w:val="333333"/>
          <w:sz w:val="24"/>
          <w:szCs w:val="24"/>
        </w:rPr>
        <w:t> would be more appropriate. </w:t>
      </w:r>
    </w:p>
    <w:p w14:paraId="4D71883A" w14:textId="77777777" w:rsidR="00790D14" w:rsidRPr="00790D14" w:rsidRDefault="00790D14" w:rsidP="00790D14">
      <w:p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The Multi-Agency Safeguarding Hub (MASH) is the single point of contact for all professionals to report safeguarding concerns.</w:t>
      </w:r>
    </w:p>
    <w:p w14:paraId="178400C6" w14:textId="77777777" w:rsidR="00790D14" w:rsidRPr="00790D14" w:rsidRDefault="00790D14" w:rsidP="00790D14">
      <w:p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You can contact the MASH team in one of the following ways:</w:t>
      </w:r>
    </w:p>
    <w:p w14:paraId="3E1E6E64" w14:textId="77777777" w:rsidR="00790D14" w:rsidRPr="00790D14" w:rsidRDefault="00790D14" w:rsidP="00790D14">
      <w:pPr>
        <w:numPr>
          <w:ilvl w:val="0"/>
          <w:numId w:val="56"/>
        </w:num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online form: </w:t>
      </w:r>
      <w:hyperlink r:id="rId50" w:tooltip="Report a new concern about a child" w:history="1">
        <w:r w:rsidRPr="00790D14">
          <w:rPr>
            <w:rStyle w:val="Hyperlink"/>
            <w:rFonts w:ascii="Arial" w:hAnsi="Arial" w:cs="Arial"/>
            <w:bCs/>
            <w:sz w:val="24"/>
            <w:szCs w:val="24"/>
            <w:u w:val="none"/>
          </w:rPr>
          <w:t>concerned about a child</w:t>
        </w:r>
      </w:hyperlink>
    </w:p>
    <w:p w14:paraId="307DD097" w14:textId="77777777" w:rsidR="00790D14" w:rsidRPr="00790D14" w:rsidRDefault="00790D14" w:rsidP="00790D14">
      <w:pPr>
        <w:numPr>
          <w:ilvl w:val="0"/>
          <w:numId w:val="56"/>
        </w:num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online form: </w:t>
      </w:r>
      <w:hyperlink r:id="rId51" w:tooltip="Professionals report abuse" w:history="1">
        <w:r w:rsidRPr="00790D14">
          <w:rPr>
            <w:rStyle w:val="Hyperlink"/>
            <w:rFonts w:ascii="Arial" w:hAnsi="Arial" w:cs="Arial"/>
            <w:bCs/>
            <w:sz w:val="24"/>
            <w:szCs w:val="24"/>
            <w:u w:val="none"/>
          </w:rPr>
          <w:t>concerned about an adult</w:t>
        </w:r>
      </w:hyperlink>
    </w:p>
    <w:p w14:paraId="65B7F7A9" w14:textId="77777777" w:rsidR="00790D14" w:rsidRPr="00790D14" w:rsidRDefault="00790D14" w:rsidP="00790D14">
      <w:pPr>
        <w:numPr>
          <w:ilvl w:val="0"/>
          <w:numId w:val="56"/>
        </w:num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telephone: 0300 500 80 90</w:t>
      </w:r>
    </w:p>
    <w:p w14:paraId="5DA5012F" w14:textId="77777777" w:rsidR="00790D14" w:rsidRPr="00790D14" w:rsidRDefault="00790D14" w:rsidP="00790D14">
      <w:pPr>
        <w:numPr>
          <w:ilvl w:val="0"/>
          <w:numId w:val="56"/>
        </w:num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professional consultation line regarding children: 0115 977 4247 (see </w:t>
      </w:r>
      <w:hyperlink r:id="rId52" w:tooltip="MASH consultation line guidance" w:history="1">
        <w:r w:rsidRPr="00790D14">
          <w:rPr>
            <w:rStyle w:val="Hyperlink"/>
            <w:rFonts w:ascii="Arial" w:hAnsi="Arial" w:cs="Arial"/>
            <w:bCs/>
            <w:sz w:val="24"/>
            <w:szCs w:val="24"/>
            <w:u w:val="none"/>
          </w:rPr>
          <w:t>MASH consultation line guidance [PDF]</w:t>
        </w:r>
      </w:hyperlink>
      <w:r w:rsidRPr="00790D14">
        <w:rPr>
          <w:rFonts w:ascii="Arial" w:hAnsi="Arial" w:cs="Arial"/>
          <w:bCs/>
          <w:color w:val="333333"/>
          <w:sz w:val="24"/>
          <w:szCs w:val="24"/>
        </w:rPr>
        <w:t> for details)</w:t>
      </w:r>
    </w:p>
    <w:p w14:paraId="1E2B4C68" w14:textId="77777777" w:rsidR="00790D14" w:rsidRPr="00790D14" w:rsidRDefault="00790D14" w:rsidP="00790D14">
      <w:pPr>
        <w:numPr>
          <w:ilvl w:val="0"/>
          <w:numId w:val="56"/>
        </w:num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if you wish to report a concern anonymously, please contact us on 0300 500 80 90. Please note that a MASH referral from a practitioner working with the child or family in a professional capacity cannot be treated as anonymous, unless there are exceptional circumstances.</w:t>
      </w:r>
    </w:p>
    <w:p w14:paraId="7E1EED92" w14:textId="77777777" w:rsidR="00790D14" w:rsidRPr="00790D14" w:rsidRDefault="00790D14" w:rsidP="00790D14">
      <w:p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Opening hours:</w:t>
      </w:r>
    </w:p>
    <w:p w14:paraId="038CF84C" w14:textId="77777777" w:rsidR="00790D14" w:rsidRPr="00790D14" w:rsidRDefault="00790D14" w:rsidP="00790D14">
      <w:pPr>
        <w:numPr>
          <w:ilvl w:val="0"/>
          <w:numId w:val="57"/>
        </w:num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Monday, Tuesday, Thursday: 8:30am to 5pm</w:t>
      </w:r>
    </w:p>
    <w:p w14:paraId="521E31A2" w14:textId="77777777" w:rsidR="00790D14" w:rsidRPr="00790D14" w:rsidRDefault="00790D14" w:rsidP="00790D14">
      <w:pPr>
        <w:numPr>
          <w:ilvl w:val="0"/>
          <w:numId w:val="57"/>
        </w:num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Wednesday 10:30am to 5pm</w:t>
      </w:r>
    </w:p>
    <w:p w14:paraId="6B62EC44" w14:textId="77777777" w:rsidR="00790D14" w:rsidRPr="00790D14" w:rsidRDefault="00790D14" w:rsidP="00790D14">
      <w:pPr>
        <w:numPr>
          <w:ilvl w:val="0"/>
          <w:numId w:val="57"/>
        </w:num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Friday: 8:30am to 4:30pm</w:t>
      </w:r>
    </w:p>
    <w:p w14:paraId="4D0ED36E" w14:textId="77777777" w:rsidR="00790D14" w:rsidRPr="00790D14" w:rsidRDefault="00790D14" w:rsidP="00790D14">
      <w:p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lastRenderedPageBreak/>
        <w:t>Telephone queues are generally shorter in the morning, so you may wish to call then.</w:t>
      </w:r>
    </w:p>
    <w:p w14:paraId="4CD1FE00" w14:textId="77777777" w:rsidR="00790D14" w:rsidRPr="00790D14" w:rsidRDefault="00790D14" w:rsidP="00790D14">
      <w:p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In an emergency outside of these hours, contact the Emergency Duty Team on 0300 456 4546.</w:t>
      </w:r>
    </w:p>
    <w:p w14:paraId="2F0A1414" w14:textId="77777777" w:rsidR="00790D14" w:rsidRPr="00790D14" w:rsidRDefault="00790D14" w:rsidP="00790D14">
      <w:p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Please note, in the last 30 minutes of these opening hours each day, the MASH can only address urgent safeguarding referrals that require a Social Worker to visit the child or adult that evening. If the referral is not urgent, you will be asked to call back the next working day or complete an online form which will be read the next working day. This is because of the hand-over to the Emergency Duty Team.</w:t>
      </w:r>
    </w:p>
    <w:p w14:paraId="30B10115" w14:textId="77777777" w:rsidR="00790D14" w:rsidRPr="00790D14" w:rsidRDefault="00790D14" w:rsidP="00790D14">
      <w:p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Guidance</w:t>
      </w:r>
    </w:p>
    <w:p w14:paraId="118356DA" w14:textId="77777777" w:rsidR="00790D14" w:rsidRPr="00790D14" w:rsidRDefault="00790D14" w:rsidP="00790D14">
      <w:pPr>
        <w:numPr>
          <w:ilvl w:val="0"/>
          <w:numId w:val="58"/>
        </w:num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Children and young people - see page 19 of the </w:t>
      </w:r>
      <w:hyperlink r:id="rId53" w:tooltip="Pathway To Provision" w:history="1">
        <w:r w:rsidRPr="00790D14">
          <w:rPr>
            <w:rStyle w:val="Hyperlink"/>
            <w:rFonts w:ascii="Arial" w:hAnsi="Arial" w:cs="Arial"/>
            <w:bCs/>
            <w:sz w:val="24"/>
            <w:szCs w:val="24"/>
            <w:u w:val="none"/>
          </w:rPr>
          <w:t>Pathway to Provision Handbook [PDF]</w:t>
        </w:r>
      </w:hyperlink>
    </w:p>
    <w:p w14:paraId="76A7A2F6" w14:textId="77777777" w:rsidR="00790D14" w:rsidRDefault="00790D14" w:rsidP="00790D14">
      <w:pPr>
        <w:numPr>
          <w:ilvl w:val="0"/>
          <w:numId w:val="58"/>
        </w:numPr>
        <w:autoSpaceDN w:val="0"/>
        <w:spacing w:before="100" w:after="100" w:line="240" w:lineRule="auto"/>
        <w:rPr>
          <w:rFonts w:ascii="Arial" w:hAnsi="Arial" w:cs="Arial"/>
          <w:bCs/>
          <w:color w:val="333333"/>
          <w:sz w:val="24"/>
          <w:szCs w:val="24"/>
        </w:rPr>
      </w:pPr>
      <w:r w:rsidRPr="00790D14">
        <w:rPr>
          <w:rFonts w:ascii="Arial" w:hAnsi="Arial" w:cs="Arial"/>
          <w:bCs/>
          <w:color w:val="333333"/>
          <w:sz w:val="24"/>
          <w:szCs w:val="24"/>
        </w:rPr>
        <w:t>Adults at risk - see the documents available in the </w:t>
      </w:r>
      <w:hyperlink r:id="rId54" w:tooltip="Adult safeguarding hub" w:history="1">
        <w:r w:rsidRPr="00790D14">
          <w:rPr>
            <w:rStyle w:val="Hyperlink"/>
            <w:rFonts w:ascii="Arial" w:hAnsi="Arial" w:cs="Arial"/>
            <w:bCs/>
            <w:sz w:val="24"/>
            <w:szCs w:val="24"/>
            <w:u w:val="none"/>
          </w:rPr>
          <w:t>Procedure and Guidance section.</w:t>
        </w:r>
      </w:hyperlink>
      <w:r w:rsidRPr="00790D14">
        <w:rPr>
          <w:rFonts w:ascii="Arial" w:hAnsi="Arial" w:cs="Arial"/>
          <w:bCs/>
          <w:color w:val="333333"/>
          <w:sz w:val="24"/>
          <w:szCs w:val="24"/>
        </w:rPr>
        <w:t> </w:t>
      </w:r>
    </w:p>
    <w:p w14:paraId="761395DF" w14:textId="6CF266B1" w:rsidR="009C27D0" w:rsidRDefault="00E35F89" w:rsidP="009C27D0">
      <w:pPr>
        <w:autoSpaceDN w:val="0"/>
        <w:spacing w:before="100" w:after="100" w:line="240" w:lineRule="auto"/>
        <w:rPr>
          <w:rFonts w:ascii="Arial" w:hAnsi="Arial" w:cs="Arial"/>
          <w:bCs/>
          <w:color w:val="333333"/>
          <w:sz w:val="24"/>
          <w:szCs w:val="24"/>
        </w:rPr>
      </w:pPr>
      <w:r w:rsidRPr="00E35F89">
        <w:rPr>
          <w:rFonts w:ascii="Arial" w:hAnsi="Arial" w:cs="Arial"/>
          <w:bCs/>
          <w:color w:val="333333"/>
          <w:sz w:val="24"/>
          <w:szCs w:val="24"/>
        </w:rPr>
        <w:t>If you are a practitioner and your concern relates to the neglect of a child please </w:t>
      </w:r>
      <w:hyperlink r:id="rId55" w:history="1">
        <w:r w:rsidRPr="00E35F89">
          <w:rPr>
            <w:rStyle w:val="Hyperlink"/>
            <w:rFonts w:ascii="Arial" w:hAnsi="Arial" w:cs="Arial"/>
            <w:bCs/>
            <w:sz w:val="24"/>
            <w:szCs w:val="24"/>
          </w:rPr>
          <w:t>complete the neglect toolkit [Word]</w:t>
        </w:r>
      </w:hyperlink>
      <w:r w:rsidRPr="00E35F89">
        <w:rPr>
          <w:rFonts w:ascii="Arial" w:hAnsi="Arial" w:cs="Arial"/>
          <w:bCs/>
          <w:color w:val="333333"/>
          <w:sz w:val="24"/>
          <w:szCs w:val="24"/>
        </w:rPr>
        <w:t> using </w:t>
      </w:r>
      <w:hyperlink r:id="rId56" w:history="1">
        <w:r w:rsidRPr="00E35F89">
          <w:rPr>
            <w:rStyle w:val="Hyperlink"/>
            <w:rFonts w:ascii="Arial" w:hAnsi="Arial" w:cs="Arial"/>
            <w:bCs/>
            <w:sz w:val="24"/>
            <w:szCs w:val="24"/>
          </w:rPr>
          <w:t>the guidance [PDF]</w:t>
        </w:r>
      </w:hyperlink>
      <w:r w:rsidRPr="00E35F89">
        <w:rPr>
          <w:rFonts w:ascii="Arial" w:hAnsi="Arial" w:cs="Arial"/>
          <w:bCs/>
          <w:color w:val="333333"/>
          <w:sz w:val="24"/>
          <w:szCs w:val="24"/>
        </w:rPr>
        <w:t> before making a referral. This is now required (as per the </w:t>
      </w:r>
      <w:hyperlink r:id="rId57" w:history="1">
        <w:r w:rsidRPr="00E35F89">
          <w:rPr>
            <w:rStyle w:val="Hyperlink"/>
            <w:rFonts w:ascii="Arial" w:hAnsi="Arial" w:cs="Arial"/>
            <w:bCs/>
            <w:sz w:val="24"/>
            <w:szCs w:val="24"/>
          </w:rPr>
          <w:t>Neglect - Partnership Mandated Approach [PDF]</w:t>
        </w:r>
      </w:hyperlink>
      <w:r w:rsidRPr="00E35F89">
        <w:rPr>
          <w:rFonts w:ascii="Arial" w:hAnsi="Arial" w:cs="Arial"/>
          <w:bCs/>
          <w:color w:val="333333"/>
          <w:sz w:val="24"/>
          <w:szCs w:val="24"/>
        </w:rPr>
        <w:t>) to ensure we understand a child's situation and to support multi-agency decision making with the family moving forwards. If you haven't completed it and your concern is not deemed to be an urgent concern, you will be asked to complete it. </w:t>
      </w:r>
      <w:r w:rsidRPr="00E35F89">
        <w:rPr>
          <w:rFonts w:ascii="Arial" w:hAnsi="Arial" w:cs="Arial"/>
          <w:bCs/>
          <w:color w:val="333333"/>
          <w:sz w:val="24"/>
          <w:szCs w:val="24"/>
        </w:rPr>
        <w:br/>
        <w:t> </w:t>
      </w:r>
      <w:r w:rsidRPr="00E35F89">
        <w:rPr>
          <w:rFonts w:ascii="Arial" w:hAnsi="Arial" w:cs="Arial"/>
          <w:bCs/>
          <w:color w:val="333333"/>
          <w:sz w:val="24"/>
          <w:szCs w:val="24"/>
        </w:rPr>
        <w:br/>
        <w:t>Before referring, please consider whether support from </w:t>
      </w:r>
      <w:hyperlink r:id="rId58" w:history="1">
        <w:r w:rsidRPr="00E35F89">
          <w:rPr>
            <w:rStyle w:val="Hyperlink"/>
            <w:rFonts w:ascii="Arial" w:hAnsi="Arial" w:cs="Arial"/>
            <w:bCs/>
            <w:sz w:val="24"/>
            <w:szCs w:val="24"/>
          </w:rPr>
          <w:t>the Family Service</w:t>
        </w:r>
      </w:hyperlink>
      <w:r w:rsidRPr="00E35F89">
        <w:rPr>
          <w:rFonts w:ascii="Arial" w:hAnsi="Arial" w:cs="Arial"/>
          <w:bCs/>
          <w:color w:val="333333"/>
          <w:sz w:val="24"/>
          <w:szCs w:val="24"/>
        </w:rPr>
        <w:t> or your local </w:t>
      </w:r>
      <w:hyperlink r:id="rId59" w:history="1">
        <w:r w:rsidRPr="00E35F89">
          <w:rPr>
            <w:rStyle w:val="Hyperlink"/>
            <w:rFonts w:ascii="Arial" w:hAnsi="Arial" w:cs="Arial"/>
            <w:bCs/>
            <w:sz w:val="24"/>
            <w:szCs w:val="24"/>
          </w:rPr>
          <w:t>Family Hub Network</w:t>
        </w:r>
      </w:hyperlink>
      <w:r w:rsidRPr="00E35F89">
        <w:rPr>
          <w:rFonts w:ascii="Arial" w:hAnsi="Arial" w:cs="Arial"/>
          <w:bCs/>
          <w:color w:val="333333"/>
          <w:sz w:val="24"/>
          <w:szCs w:val="24"/>
        </w:rPr>
        <w:t> would be more appropriate. </w:t>
      </w:r>
    </w:p>
    <w:p w14:paraId="6D3FAA5E" w14:textId="77777777" w:rsidR="00926095" w:rsidRPr="00926095" w:rsidRDefault="00926095" w:rsidP="009C27D0">
      <w:pPr>
        <w:autoSpaceDN w:val="0"/>
        <w:spacing w:before="100" w:after="100" w:line="240" w:lineRule="auto"/>
        <w:rPr>
          <w:rFonts w:ascii="Arial" w:hAnsi="Arial" w:cs="Arial"/>
          <w:bCs/>
          <w:color w:val="333333"/>
          <w:sz w:val="24"/>
          <w:szCs w:val="24"/>
        </w:rPr>
      </w:pPr>
    </w:p>
    <w:p w14:paraId="68697C8D" w14:textId="77777777" w:rsidR="009C27D0" w:rsidRPr="00E35F89" w:rsidRDefault="009C27D0" w:rsidP="009C27D0">
      <w:pPr>
        <w:spacing w:after="0" w:line="240" w:lineRule="auto"/>
        <w:rPr>
          <w:rFonts w:ascii="Arial" w:eastAsia="Times New Roman" w:hAnsi="Arial" w:cs="Arial"/>
          <w:bCs/>
          <w:color w:val="333333"/>
          <w:sz w:val="24"/>
          <w:szCs w:val="24"/>
          <w:lang w:val="en" w:eastAsia="en-GB"/>
        </w:rPr>
      </w:pPr>
      <w:r w:rsidRPr="00E35F89">
        <w:rPr>
          <w:rFonts w:ascii="Arial" w:eastAsia="Calibri" w:hAnsi="Arial" w:cs="Arial"/>
          <w:color w:val="2E2E2E"/>
          <w:sz w:val="24"/>
          <w:szCs w:val="24"/>
          <w:shd w:val="clear" w:color="auto" w:fill="FAFAFA"/>
        </w:rPr>
        <w:t>The </w:t>
      </w:r>
      <w:hyperlink r:id="rId60" w:tooltip="Safeguarding Children Information Management Team (SCIMT)" w:history="1">
        <w:r w:rsidRPr="00E35F89">
          <w:rPr>
            <w:rFonts w:ascii="Arial" w:eastAsia="Calibri" w:hAnsi="Arial" w:cs="Arial"/>
            <w:color w:val="0070C0"/>
            <w:sz w:val="24"/>
            <w:szCs w:val="24"/>
            <w:u w:val="single"/>
            <w:shd w:val="clear" w:color="auto" w:fill="FAFAFA"/>
          </w:rPr>
          <w:t>Safeguarding Children Information Management Team</w:t>
        </w:r>
      </w:hyperlink>
      <w:r w:rsidRPr="00E35F89">
        <w:rPr>
          <w:rFonts w:ascii="Arial" w:eastAsia="Calibri" w:hAnsi="Arial" w:cs="Arial"/>
          <w:color w:val="2E2E2E"/>
          <w:sz w:val="24"/>
          <w:szCs w:val="24"/>
          <w:shd w:val="clear" w:color="auto" w:fill="FAFAFA"/>
        </w:rPr>
        <w:t> (SCIMT) responds to enquiries from partner agencies in terms of whether a person is or has been known to children’s social care and can provide basic information. Tel: 0115 804 1274</w:t>
      </w:r>
    </w:p>
    <w:p w14:paraId="20A32823" w14:textId="77777777" w:rsidR="00070DFA" w:rsidRPr="00E35F89" w:rsidRDefault="00070DFA" w:rsidP="00551AFA">
      <w:pPr>
        <w:pStyle w:val="NormalWeb"/>
        <w:rPr>
          <w:rFonts w:ascii="Arial" w:hAnsi="Arial" w:cs="Arial"/>
          <w:color w:val="333333"/>
        </w:rPr>
      </w:pPr>
    </w:p>
    <w:p w14:paraId="4B532F52" w14:textId="77777777" w:rsidR="00242F59" w:rsidRPr="006A7E9A" w:rsidRDefault="00242F59" w:rsidP="00551AFA">
      <w:pPr>
        <w:pStyle w:val="NormalWeb"/>
        <w:rPr>
          <w:rFonts w:ascii="Arial" w:hAnsi="Arial" w:cs="Arial"/>
          <w:color w:val="333333"/>
          <w:sz w:val="4"/>
          <w:szCs w:val="4"/>
        </w:rPr>
      </w:pPr>
    </w:p>
    <w:p w14:paraId="2F6E7483" w14:textId="57894586" w:rsidR="00551AFA" w:rsidRPr="00150C51" w:rsidRDefault="00551AFA" w:rsidP="00551AFA">
      <w:pPr>
        <w:pStyle w:val="NormalWeb"/>
        <w:rPr>
          <w:rFonts w:ascii="Arial" w:hAnsi="Arial" w:cs="Arial"/>
          <w:b/>
          <w:sz w:val="36"/>
          <w:szCs w:val="36"/>
          <w:u w:val="single"/>
        </w:rPr>
      </w:pPr>
      <w:r w:rsidRPr="00150C51">
        <w:rPr>
          <w:rFonts w:ascii="Arial" w:hAnsi="Arial" w:cs="Arial"/>
          <w:b/>
          <w:sz w:val="36"/>
          <w:szCs w:val="36"/>
          <w:u w:val="single"/>
        </w:rPr>
        <w:t xml:space="preserve">APPENDIX 2: </w:t>
      </w:r>
      <w:r w:rsidRPr="00150C51">
        <w:rPr>
          <w:rFonts w:ascii="Arial" w:eastAsiaTheme="minorHAnsi" w:hAnsi="Arial" w:cs="Arial"/>
          <w:b/>
          <w:sz w:val="36"/>
          <w:szCs w:val="36"/>
          <w:u w:val="single"/>
        </w:rPr>
        <w:t>AREA SENCO CONTACT DETAILS</w:t>
      </w:r>
    </w:p>
    <w:p w14:paraId="1C9A7B5F" w14:textId="77777777" w:rsidR="00551AFA" w:rsidRPr="00355F3B" w:rsidRDefault="00551AFA" w:rsidP="00CF44C3">
      <w:pPr>
        <w:spacing w:after="0"/>
        <w:rPr>
          <w:rFonts w:ascii="Arial" w:hAnsi="Arial" w:cs="Arial"/>
          <w:b/>
          <w:sz w:val="24"/>
          <w:szCs w:val="24"/>
        </w:rPr>
      </w:pPr>
      <w:r w:rsidRPr="00355F3B">
        <w:rPr>
          <w:rFonts w:ascii="Arial" w:hAnsi="Arial" w:cs="Arial"/>
          <w:b/>
          <w:sz w:val="24"/>
          <w:szCs w:val="24"/>
        </w:rPr>
        <w:t xml:space="preserve">Bassetlaw: </w:t>
      </w:r>
    </w:p>
    <w:p w14:paraId="6D7B9B50" w14:textId="74DE473D" w:rsidR="00551AFA" w:rsidRPr="00355F3B" w:rsidRDefault="00551AFA" w:rsidP="00CF44C3">
      <w:pPr>
        <w:spacing w:after="0"/>
        <w:rPr>
          <w:rFonts w:ascii="Arial" w:hAnsi="Arial" w:cs="Arial"/>
          <w:sz w:val="24"/>
          <w:szCs w:val="24"/>
        </w:rPr>
      </w:pPr>
      <w:r w:rsidRPr="00355F3B">
        <w:rPr>
          <w:rFonts w:ascii="Arial" w:hAnsi="Arial" w:cs="Arial"/>
          <w:sz w:val="24"/>
          <w:szCs w:val="24"/>
        </w:rPr>
        <w:t>Sally Henderson</w:t>
      </w:r>
      <w:r w:rsidR="00F30775">
        <w:rPr>
          <w:rFonts w:ascii="Arial" w:hAnsi="Arial" w:cs="Arial"/>
          <w:sz w:val="24"/>
          <w:szCs w:val="24"/>
        </w:rPr>
        <w:t xml:space="preserve"> </w:t>
      </w:r>
      <w:hyperlink r:id="rId61" w:history="1">
        <w:r w:rsidR="00F30775" w:rsidRPr="00B35292">
          <w:rPr>
            <w:rStyle w:val="Hyperlink"/>
            <w:rFonts w:ascii="Arial" w:hAnsi="Arial" w:cs="Arial"/>
            <w:sz w:val="24"/>
            <w:szCs w:val="24"/>
          </w:rPr>
          <w:t>sally.henderson@nottscc.gov.uk</w:t>
        </w:r>
      </w:hyperlink>
    </w:p>
    <w:p w14:paraId="3A0247EB" w14:textId="77777777" w:rsidR="00551AFA" w:rsidRDefault="00551AFA" w:rsidP="00CF44C3">
      <w:pPr>
        <w:spacing w:after="0"/>
        <w:rPr>
          <w:rFonts w:ascii="Arial" w:hAnsi="Arial" w:cs="Arial"/>
          <w:b/>
          <w:sz w:val="24"/>
          <w:szCs w:val="24"/>
        </w:rPr>
      </w:pPr>
    </w:p>
    <w:p w14:paraId="3F1E57E7" w14:textId="77777777" w:rsidR="00FD5D4B" w:rsidRPr="00355F3B" w:rsidRDefault="00FD5D4B" w:rsidP="00CF44C3">
      <w:pPr>
        <w:spacing w:after="0"/>
        <w:rPr>
          <w:rFonts w:ascii="Arial" w:hAnsi="Arial" w:cs="Arial"/>
          <w:b/>
          <w:sz w:val="24"/>
          <w:szCs w:val="24"/>
        </w:rPr>
      </w:pPr>
    </w:p>
    <w:p w14:paraId="048DE5F4" w14:textId="77777777" w:rsidR="00551AFA" w:rsidRPr="00355F3B" w:rsidRDefault="00551AFA" w:rsidP="00CF44C3">
      <w:pPr>
        <w:spacing w:after="0"/>
        <w:rPr>
          <w:rFonts w:ascii="Arial" w:hAnsi="Arial" w:cs="Arial"/>
          <w:b/>
          <w:sz w:val="24"/>
          <w:szCs w:val="24"/>
        </w:rPr>
      </w:pPr>
      <w:r w:rsidRPr="00355F3B">
        <w:rPr>
          <w:rFonts w:ascii="Arial" w:hAnsi="Arial" w:cs="Arial"/>
          <w:b/>
          <w:sz w:val="24"/>
          <w:szCs w:val="24"/>
        </w:rPr>
        <w:t>Mansfield:</w:t>
      </w:r>
    </w:p>
    <w:p w14:paraId="7ED6170E" w14:textId="5EF3A33C" w:rsidR="00551AFA" w:rsidRPr="00355F3B" w:rsidRDefault="00551AFA" w:rsidP="00CF44C3">
      <w:pPr>
        <w:spacing w:after="0"/>
        <w:rPr>
          <w:rFonts w:ascii="Arial" w:hAnsi="Arial" w:cs="Arial"/>
          <w:sz w:val="24"/>
          <w:szCs w:val="24"/>
        </w:rPr>
      </w:pPr>
      <w:r w:rsidRPr="00355F3B">
        <w:rPr>
          <w:rFonts w:ascii="Arial" w:hAnsi="Arial" w:cs="Arial"/>
          <w:sz w:val="24"/>
          <w:szCs w:val="24"/>
        </w:rPr>
        <w:t xml:space="preserve">Vanessa Crane </w:t>
      </w:r>
      <w:hyperlink r:id="rId62" w:history="1">
        <w:r w:rsidRPr="00355F3B">
          <w:rPr>
            <w:rFonts w:ascii="Arial" w:hAnsi="Arial" w:cs="Arial"/>
            <w:color w:val="0563C1" w:themeColor="hyperlink"/>
            <w:sz w:val="24"/>
            <w:szCs w:val="24"/>
            <w:u w:val="single"/>
          </w:rPr>
          <w:t>vanessa.crane@nottscc.gov.uk</w:t>
        </w:r>
      </w:hyperlink>
      <w:r w:rsidRPr="00355F3B">
        <w:rPr>
          <w:rFonts w:ascii="Arial" w:hAnsi="Arial" w:cs="Arial"/>
          <w:sz w:val="24"/>
          <w:szCs w:val="24"/>
        </w:rPr>
        <w:t xml:space="preserve"> </w:t>
      </w:r>
    </w:p>
    <w:p w14:paraId="763F7303" w14:textId="77777777" w:rsidR="00551AFA" w:rsidRDefault="00551AFA" w:rsidP="00CF44C3">
      <w:pPr>
        <w:spacing w:after="0"/>
        <w:rPr>
          <w:rFonts w:ascii="Arial" w:hAnsi="Arial" w:cs="Arial"/>
          <w:b/>
          <w:sz w:val="24"/>
          <w:szCs w:val="24"/>
        </w:rPr>
      </w:pPr>
    </w:p>
    <w:p w14:paraId="62706D0E" w14:textId="77777777" w:rsidR="00FD5D4B" w:rsidRPr="00355F3B" w:rsidRDefault="00FD5D4B" w:rsidP="00CF44C3">
      <w:pPr>
        <w:spacing w:after="0"/>
        <w:rPr>
          <w:rFonts w:ascii="Arial" w:hAnsi="Arial" w:cs="Arial"/>
          <w:b/>
          <w:sz w:val="24"/>
          <w:szCs w:val="24"/>
        </w:rPr>
      </w:pPr>
    </w:p>
    <w:p w14:paraId="7B2C2EE6" w14:textId="77777777" w:rsidR="00551AFA" w:rsidRPr="00355F3B" w:rsidRDefault="00551AFA" w:rsidP="00CF44C3">
      <w:pPr>
        <w:spacing w:after="0"/>
        <w:rPr>
          <w:rFonts w:ascii="Arial" w:hAnsi="Arial" w:cs="Arial"/>
          <w:b/>
          <w:sz w:val="24"/>
          <w:szCs w:val="24"/>
        </w:rPr>
      </w:pPr>
      <w:r w:rsidRPr="00355F3B">
        <w:rPr>
          <w:rFonts w:ascii="Arial" w:hAnsi="Arial" w:cs="Arial"/>
          <w:b/>
          <w:sz w:val="24"/>
          <w:szCs w:val="24"/>
        </w:rPr>
        <w:t xml:space="preserve">Ashfield: </w:t>
      </w:r>
    </w:p>
    <w:p w14:paraId="691034A6" w14:textId="77777777" w:rsidR="00551AFA" w:rsidRPr="00355F3B" w:rsidRDefault="00551AFA" w:rsidP="00CF44C3">
      <w:pPr>
        <w:spacing w:after="0"/>
        <w:rPr>
          <w:rFonts w:ascii="Arial" w:hAnsi="Arial" w:cs="Arial"/>
          <w:sz w:val="24"/>
          <w:szCs w:val="24"/>
        </w:rPr>
      </w:pPr>
      <w:r w:rsidRPr="00355F3B">
        <w:rPr>
          <w:rFonts w:ascii="Arial" w:hAnsi="Arial" w:cs="Arial"/>
          <w:sz w:val="24"/>
          <w:szCs w:val="24"/>
        </w:rPr>
        <w:t xml:space="preserve">Kerri Baker </w:t>
      </w:r>
      <w:hyperlink r:id="rId63" w:history="1">
        <w:r w:rsidRPr="00355F3B">
          <w:rPr>
            <w:rFonts w:ascii="Arial" w:hAnsi="Arial" w:cs="Arial"/>
            <w:color w:val="0563C1" w:themeColor="hyperlink"/>
            <w:sz w:val="24"/>
            <w:szCs w:val="24"/>
            <w:u w:val="single"/>
          </w:rPr>
          <w:t>kerri.baker@nottscc.gov.uk</w:t>
        </w:r>
      </w:hyperlink>
    </w:p>
    <w:p w14:paraId="2DC0B154" w14:textId="77777777" w:rsidR="00551AFA" w:rsidRDefault="00551AFA" w:rsidP="00CF44C3">
      <w:pPr>
        <w:spacing w:after="0"/>
        <w:rPr>
          <w:rFonts w:ascii="Arial" w:hAnsi="Arial" w:cs="Arial"/>
          <w:b/>
          <w:sz w:val="24"/>
          <w:szCs w:val="24"/>
        </w:rPr>
      </w:pPr>
    </w:p>
    <w:p w14:paraId="491748EE" w14:textId="77777777" w:rsidR="00FD5D4B" w:rsidRPr="00355F3B" w:rsidRDefault="00FD5D4B" w:rsidP="00CF44C3">
      <w:pPr>
        <w:spacing w:after="0"/>
        <w:rPr>
          <w:rFonts w:ascii="Arial" w:hAnsi="Arial" w:cs="Arial"/>
          <w:b/>
          <w:sz w:val="24"/>
          <w:szCs w:val="24"/>
        </w:rPr>
      </w:pPr>
    </w:p>
    <w:p w14:paraId="174C6E3C" w14:textId="5A16FF83" w:rsidR="00551AFA" w:rsidRPr="00FD5D4B" w:rsidRDefault="00551AFA" w:rsidP="00CF44C3">
      <w:pPr>
        <w:spacing w:after="0"/>
        <w:rPr>
          <w:rFonts w:ascii="Arial" w:hAnsi="Arial" w:cs="Arial"/>
          <w:b/>
          <w:sz w:val="24"/>
          <w:szCs w:val="24"/>
        </w:rPr>
      </w:pPr>
      <w:r w:rsidRPr="00355F3B">
        <w:rPr>
          <w:rFonts w:ascii="Arial" w:hAnsi="Arial" w:cs="Arial"/>
          <w:b/>
          <w:sz w:val="24"/>
          <w:szCs w:val="24"/>
        </w:rPr>
        <w:t xml:space="preserve">Newark &amp; Sherwood: </w:t>
      </w:r>
    </w:p>
    <w:p w14:paraId="3D42BA67" w14:textId="24C013BD" w:rsidR="00277848" w:rsidRDefault="006D120C" w:rsidP="00CF44C3">
      <w:pPr>
        <w:spacing w:after="0"/>
        <w:rPr>
          <w:rFonts w:ascii="Arial" w:hAnsi="Arial" w:cs="Arial"/>
          <w:sz w:val="24"/>
          <w:szCs w:val="24"/>
        </w:rPr>
      </w:pPr>
      <w:r>
        <w:rPr>
          <w:rFonts w:ascii="Arial" w:hAnsi="Arial" w:cs="Arial"/>
          <w:sz w:val="24"/>
          <w:szCs w:val="24"/>
        </w:rPr>
        <w:t xml:space="preserve">Emma </w:t>
      </w:r>
      <w:r w:rsidR="00F67D70">
        <w:rPr>
          <w:rFonts w:ascii="Arial" w:hAnsi="Arial" w:cs="Arial"/>
          <w:sz w:val="24"/>
          <w:szCs w:val="24"/>
        </w:rPr>
        <w:t xml:space="preserve">Tompkins </w:t>
      </w:r>
      <w:r w:rsidR="00FD5D4B">
        <w:rPr>
          <w:rFonts w:ascii="Arial" w:hAnsi="Arial" w:cs="Arial"/>
          <w:sz w:val="24"/>
          <w:szCs w:val="24"/>
        </w:rPr>
        <w:t>emma.tompkins@nottscc.gov.uk</w:t>
      </w:r>
    </w:p>
    <w:p w14:paraId="450FB675" w14:textId="77777777" w:rsidR="00277848" w:rsidRPr="00355F3B" w:rsidRDefault="00277848" w:rsidP="00CF44C3">
      <w:pPr>
        <w:spacing w:after="0"/>
        <w:rPr>
          <w:rFonts w:ascii="Arial" w:hAnsi="Arial" w:cs="Arial"/>
          <w:sz w:val="24"/>
          <w:szCs w:val="24"/>
        </w:rPr>
      </w:pPr>
    </w:p>
    <w:p w14:paraId="6A2DAC5E" w14:textId="77777777" w:rsidR="00551AFA" w:rsidRPr="00355F3B" w:rsidRDefault="00551AFA" w:rsidP="00CF44C3">
      <w:pPr>
        <w:spacing w:after="0"/>
        <w:rPr>
          <w:rFonts w:ascii="Arial" w:hAnsi="Arial" w:cs="Arial"/>
          <w:b/>
          <w:sz w:val="24"/>
          <w:szCs w:val="24"/>
        </w:rPr>
      </w:pPr>
    </w:p>
    <w:p w14:paraId="753A714E" w14:textId="77777777" w:rsidR="00551AFA" w:rsidRPr="00355F3B" w:rsidRDefault="00551AFA" w:rsidP="00CF44C3">
      <w:pPr>
        <w:spacing w:after="0"/>
        <w:rPr>
          <w:rFonts w:ascii="Arial" w:hAnsi="Arial" w:cs="Arial"/>
          <w:b/>
          <w:sz w:val="24"/>
          <w:szCs w:val="24"/>
        </w:rPr>
      </w:pPr>
      <w:r w:rsidRPr="00355F3B">
        <w:rPr>
          <w:rFonts w:ascii="Arial" w:hAnsi="Arial" w:cs="Arial"/>
          <w:b/>
          <w:sz w:val="24"/>
          <w:szCs w:val="24"/>
        </w:rPr>
        <w:t xml:space="preserve">Gedling: </w:t>
      </w:r>
    </w:p>
    <w:p w14:paraId="5E19B166" w14:textId="38E2A4D2" w:rsidR="00551AFA" w:rsidRDefault="00277848" w:rsidP="00CF44C3">
      <w:pPr>
        <w:spacing w:after="0"/>
        <w:rPr>
          <w:rFonts w:ascii="Arial" w:hAnsi="Arial" w:cs="Arial"/>
          <w:sz w:val="24"/>
          <w:szCs w:val="24"/>
        </w:rPr>
      </w:pPr>
      <w:r>
        <w:rPr>
          <w:rFonts w:ascii="Arial" w:hAnsi="Arial" w:cs="Arial"/>
          <w:sz w:val="24"/>
          <w:szCs w:val="24"/>
        </w:rPr>
        <w:t xml:space="preserve">Rachael Homewood </w:t>
      </w:r>
      <w:hyperlink r:id="rId64" w:history="1">
        <w:r w:rsidRPr="00005143">
          <w:rPr>
            <w:rStyle w:val="Hyperlink"/>
            <w:rFonts w:ascii="Arial" w:hAnsi="Arial" w:cs="Arial"/>
            <w:sz w:val="24"/>
            <w:szCs w:val="24"/>
          </w:rPr>
          <w:t>rachael.homewood@nottscc.gov.uk</w:t>
        </w:r>
      </w:hyperlink>
    </w:p>
    <w:p w14:paraId="54454CFB" w14:textId="77777777" w:rsidR="00277848" w:rsidRPr="00355F3B" w:rsidRDefault="00277848" w:rsidP="00CF44C3">
      <w:pPr>
        <w:spacing w:after="0"/>
        <w:rPr>
          <w:rFonts w:ascii="Arial" w:hAnsi="Arial" w:cs="Arial"/>
          <w:sz w:val="24"/>
          <w:szCs w:val="24"/>
        </w:rPr>
      </w:pPr>
    </w:p>
    <w:p w14:paraId="1AB77DD5" w14:textId="77777777" w:rsidR="00551AFA" w:rsidRPr="00355F3B" w:rsidRDefault="00551AFA" w:rsidP="00551AFA">
      <w:pPr>
        <w:rPr>
          <w:rFonts w:ascii="Arial" w:hAnsi="Arial" w:cs="Arial"/>
          <w:b/>
          <w:sz w:val="24"/>
          <w:szCs w:val="24"/>
        </w:rPr>
      </w:pPr>
    </w:p>
    <w:p w14:paraId="0C631DD0" w14:textId="77777777" w:rsidR="00551AFA" w:rsidRPr="00355F3B" w:rsidRDefault="00551AFA" w:rsidP="00CF44C3">
      <w:pPr>
        <w:spacing w:after="0"/>
        <w:rPr>
          <w:rFonts w:ascii="Arial" w:hAnsi="Arial" w:cs="Arial"/>
          <w:b/>
          <w:sz w:val="24"/>
          <w:szCs w:val="24"/>
        </w:rPr>
      </w:pPr>
      <w:r w:rsidRPr="00355F3B">
        <w:rPr>
          <w:rFonts w:ascii="Arial" w:hAnsi="Arial" w:cs="Arial"/>
          <w:b/>
          <w:sz w:val="24"/>
          <w:szCs w:val="24"/>
        </w:rPr>
        <w:t xml:space="preserve">Broxtowe: </w:t>
      </w:r>
    </w:p>
    <w:p w14:paraId="065E98CB" w14:textId="49D7D7A2" w:rsidR="00551AFA" w:rsidRDefault="00277848" w:rsidP="00CF44C3">
      <w:pPr>
        <w:spacing w:after="0"/>
        <w:rPr>
          <w:rFonts w:ascii="Arial" w:hAnsi="Arial" w:cs="Arial"/>
          <w:sz w:val="24"/>
          <w:szCs w:val="24"/>
        </w:rPr>
      </w:pPr>
      <w:r>
        <w:rPr>
          <w:rFonts w:ascii="Arial" w:hAnsi="Arial" w:cs="Arial"/>
          <w:sz w:val="24"/>
          <w:szCs w:val="24"/>
        </w:rPr>
        <w:t xml:space="preserve">Sarah Johnstone </w:t>
      </w:r>
      <w:hyperlink r:id="rId65" w:history="1">
        <w:r w:rsidR="0070489B" w:rsidRPr="00005143">
          <w:rPr>
            <w:rStyle w:val="Hyperlink"/>
            <w:rFonts w:ascii="Arial" w:hAnsi="Arial" w:cs="Arial"/>
            <w:sz w:val="24"/>
            <w:szCs w:val="24"/>
          </w:rPr>
          <w:t>sarah.johnstone@nottscc.gov.uk</w:t>
        </w:r>
      </w:hyperlink>
    </w:p>
    <w:p w14:paraId="4B26B558" w14:textId="77777777" w:rsidR="0070489B" w:rsidRPr="00355F3B" w:rsidRDefault="0070489B" w:rsidP="00CF44C3">
      <w:pPr>
        <w:spacing w:after="0"/>
        <w:rPr>
          <w:rFonts w:ascii="Arial" w:hAnsi="Arial" w:cs="Arial"/>
          <w:sz w:val="24"/>
          <w:szCs w:val="24"/>
        </w:rPr>
      </w:pPr>
    </w:p>
    <w:p w14:paraId="76184649" w14:textId="77777777" w:rsidR="00551AFA" w:rsidRPr="00355F3B" w:rsidRDefault="00551AFA" w:rsidP="00CF44C3">
      <w:pPr>
        <w:spacing w:after="0"/>
        <w:rPr>
          <w:rFonts w:ascii="Arial" w:hAnsi="Arial" w:cs="Arial"/>
          <w:b/>
          <w:sz w:val="24"/>
          <w:szCs w:val="24"/>
        </w:rPr>
      </w:pPr>
    </w:p>
    <w:p w14:paraId="1C4D549C" w14:textId="77777777" w:rsidR="00551AFA" w:rsidRPr="00355F3B" w:rsidRDefault="00551AFA" w:rsidP="00CF44C3">
      <w:pPr>
        <w:spacing w:after="0"/>
        <w:rPr>
          <w:rFonts w:ascii="Arial" w:hAnsi="Arial" w:cs="Arial"/>
          <w:b/>
          <w:sz w:val="24"/>
          <w:szCs w:val="24"/>
        </w:rPr>
      </w:pPr>
      <w:r w:rsidRPr="00355F3B">
        <w:rPr>
          <w:rFonts w:ascii="Arial" w:hAnsi="Arial" w:cs="Arial"/>
          <w:b/>
          <w:sz w:val="24"/>
          <w:szCs w:val="24"/>
        </w:rPr>
        <w:t xml:space="preserve">Rushcliffe: </w:t>
      </w:r>
    </w:p>
    <w:p w14:paraId="4F67A9E3" w14:textId="62A474C4" w:rsidR="00551AFA" w:rsidRDefault="006D120C" w:rsidP="00CF44C3">
      <w:pPr>
        <w:spacing w:after="0"/>
        <w:rPr>
          <w:rFonts w:ascii="Arial" w:hAnsi="Arial" w:cs="Arial"/>
          <w:sz w:val="24"/>
          <w:szCs w:val="24"/>
        </w:rPr>
      </w:pPr>
      <w:r>
        <w:rPr>
          <w:rFonts w:ascii="Arial" w:hAnsi="Arial" w:cs="Arial"/>
          <w:sz w:val="24"/>
          <w:szCs w:val="24"/>
        </w:rPr>
        <w:t xml:space="preserve">Jo Mills – Batson </w:t>
      </w:r>
      <w:hyperlink r:id="rId66" w:history="1">
        <w:r w:rsidRPr="00005143">
          <w:rPr>
            <w:rStyle w:val="Hyperlink"/>
            <w:rFonts w:ascii="Arial" w:hAnsi="Arial" w:cs="Arial"/>
            <w:sz w:val="24"/>
            <w:szCs w:val="24"/>
          </w:rPr>
          <w:t>joanne.mills-batson@nottscc.gov.uk</w:t>
        </w:r>
      </w:hyperlink>
    </w:p>
    <w:p w14:paraId="62762DE6" w14:textId="77777777" w:rsidR="00951700" w:rsidRPr="00355F3B" w:rsidRDefault="00951700" w:rsidP="00CF44C3">
      <w:pPr>
        <w:spacing w:after="0"/>
        <w:rPr>
          <w:rFonts w:ascii="Arial" w:hAnsi="Arial" w:cs="Arial"/>
          <w:sz w:val="24"/>
          <w:szCs w:val="24"/>
        </w:rPr>
      </w:pPr>
    </w:p>
    <w:p w14:paraId="56ED51D7" w14:textId="77777777" w:rsidR="00551AFA" w:rsidRPr="00355F3B" w:rsidRDefault="00551AFA" w:rsidP="00551AFA">
      <w:pPr>
        <w:rPr>
          <w:rFonts w:ascii="Arial" w:hAnsi="Arial" w:cs="Arial"/>
          <w:sz w:val="24"/>
          <w:szCs w:val="24"/>
        </w:rPr>
      </w:pPr>
    </w:p>
    <w:p w14:paraId="74BFD8F6" w14:textId="77777777" w:rsidR="00551AFA" w:rsidRPr="00150C51" w:rsidRDefault="00551AFA" w:rsidP="00551AFA">
      <w:pPr>
        <w:rPr>
          <w:rFonts w:ascii="Arial" w:hAnsi="Arial" w:cs="Arial"/>
          <w:b/>
          <w:sz w:val="36"/>
          <w:szCs w:val="36"/>
          <w:u w:val="single"/>
        </w:rPr>
      </w:pPr>
      <w:r w:rsidRPr="00150C51">
        <w:rPr>
          <w:rFonts w:ascii="Arial" w:hAnsi="Arial" w:cs="Arial"/>
          <w:b/>
          <w:sz w:val="36"/>
          <w:szCs w:val="36"/>
          <w:u w:val="single"/>
        </w:rPr>
        <w:t xml:space="preserve">APPENDIX 3: LINKS TO OTHER DOCUMENTS AND ASSESSMENT TOOLS </w:t>
      </w:r>
    </w:p>
    <w:p w14:paraId="1892ED22" w14:textId="0DB58462" w:rsidR="00551AFA" w:rsidRDefault="00551AFA" w:rsidP="00551AFA">
      <w:pPr>
        <w:rPr>
          <w:rFonts w:ascii="Arial" w:hAnsi="Arial" w:cs="Arial"/>
          <w:color w:val="0563C1" w:themeColor="hyperlink"/>
          <w:sz w:val="24"/>
          <w:szCs w:val="24"/>
          <w:u w:val="single"/>
        </w:rPr>
      </w:pPr>
      <w:hyperlink r:id="rId67" w:history="1">
        <w:r w:rsidRPr="00355F3B">
          <w:rPr>
            <w:rFonts w:ascii="Arial" w:hAnsi="Arial" w:cs="Arial"/>
            <w:color w:val="0563C1" w:themeColor="hyperlink"/>
            <w:sz w:val="24"/>
            <w:szCs w:val="24"/>
            <w:u w:val="single"/>
          </w:rPr>
          <w:t>NCC EAL Assessment Tool</w:t>
        </w:r>
      </w:hyperlink>
    </w:p>
    <w:p w14:paraId="3985EA8A" w14:textId="36FBA08E" w:rsidR="00683A1B" w:rsidRPr="00421BBB" w:rsidRDefault="00683A1B" w:rsidP="00551AFA">
      <w:pPr>
        <w:rPr>
          <w:rFonts w:ascii="Arial" w:hAnsi="Arial" w:cs="Arial"/>
          <w:color w:val="2E74B5" w:themeColor="accent5" w:themeShade="BF"/>
          <w:sz w:val="24"/>
          <w:szCs w:val="24"/>
        </w:rPr>
      </w:pPr>
      <w:hyperlink r:id="rId68" w:history="1">
        <w:r w:rsidRPr="00421BBB">
          <w:rPr>
            <w:rFonts w:ascii="Arial" w:hAnsi="Arial" w:cs="Arial"/>
            <w:color w:val="2E74B5" w:themeColor="accent5" w:themeShade="BF"/>
            <w:sz w:val="24"/>
            <w:szCs w:val="24"/>
            <w:u w:val="single"/>
          </w:rPr>
          <w:t>identifyingandsupportingchildrensdevelopmentalneedsineysettingsupdatedoct-22version3.pdf (nottinghamshire.gov.uk)</w:t>
        </w:r>
      </w:hyperlink>
    </w:p>
    <w:p w14:paraId="18B1CAE7" w14:textId="093D7F44" w:rsidR="000B372E" w:rsidRPr="00421BBB" w:rsidRDefault="00867EFE" w:rsidP="00551AFA">
      <w:pPr>
        <w:rPr>
          <w:rFonts w:ascii="Arial" w:hAnsi="Arial" w:cs="Arial"/>
          <w:color w:val="2E74B5" w:themeColor="accent5" w:themeShade="BF"/>
          <w:sz w:val="24"/>
          <w:szCs w:val="24"/>
        </w:rPr>
      </w:pPr>
      <w:hyperlink r:id="rId69" w:history="1">
        <w:r w:rsidRPr="00421BBB">
          <w:rPr>
            <w:rFonts w:ascii="Arial" w:hAnsi="Arial" w:cs="Arial"/>
            <w:color w:val="2E74B5" w:themeColor="accent5" w:themeShade="BF"/>
            <w:sz w:val="24"/>
            <w:szCs w:val="24"/>
            <w:u w:val="single"/>
          </w:rPr>
          <w:t>earlyyearsinterventionrecordsheetgreenform.doc (live.com)</w:t>
        </w:r>
      </w:hyperlink>
    </w:p>
    <w:p w14:paraId="527173D3" w14:textId="2204C522" w:rsidR="003558F7" w:rsidRPr="00421BBB" w:rsidRDefault="003558F7" w:rsidP="00551AFA">
      <w:pPr>
        <w:rPr>
          <w:rFonts w:ascii="Arial" w:hAnsi="Arial" w:cs="Arial"/>
          <w:color w:val="2E74B5" w:themeColor="accent5" w:themeShade="BF"/>
          <w:sz w:val="24"/>
          <w:szCs w:val="24"/>
        </w:rPr>
      </w:pPr>
      <w:hyperlink r:id="rId70" w:history="1">
        <w:r w:rsidRPr="00421BBB">
          <w:rPr>
            <w:rFonts w:ascii="Arial" w:hAnsi="Arial" w:cs="Arial"/>
            <w:color w:val="2E74B5" w:themeColor="accent5" w:themeShade="BF"/>
            <w:sz w:val="24"/>
            <w:szCs w:val="24"/>
            <w:u w:val="single"/>
          </w:rPr>
          <w:t>childdevelopmenttooldec2021.pdf (nottinghamshire.gov.uk)</w:t>
        </w:r>
      </w:hyperlink>
    </w:p>
    <w:p w14:paraId="579FDFE2" w14:textId="77777777" w:rsidR="00551AFA" w:rsidRPr="00942C1B" w:rsidRDefault="00551AFA" w:rsidP="00551AFA">
      <w:pPr>
        <w:rPr>
          <w:rFonts w:ascii="Arial" w:hAnsi="Arial" w:cs="Arial"/>
          <w:sz w:val="36"/>
          <w:szCs w:val="36"/>
        </w:rPr>
      </w:pPr>
    </w:p>
    <w:p w14:paraId="2DF7E56C" w14:textId="6A9BE2AA" w:rsidR="00551AFA" w:rsidRPr="00942C1B" w:rsidRDefault="00551AFA" w:rsidP="00551AFA">
      <w:pPr>
        <w:rPr>
          <w:rFonts w:ascii="Arial" w:hAnsi="Arial" w:cs="Arial"/>
          <w:b/>
          <w:sz w:val="36"/>
          <w:szCs w:val="36"/>
          <w:u w:val="single"/>
        </w:rPr>
      </w:pPr>
      <w:r w:rsidRPr="00942C1B">
        <w:rPr>
          <w:rFonts w:ascii="Arial" w:hAnsi="Arial" w:cs="Arial"/>
          <w:b/>
          <w:sz w:val="36"/>
          <w:szCs w:val="36"/>
          <w:u w:val="single"/>
        </w:rPr>
        <w:t xml:space="preserve">APPENDIX </w:t>
      </w:r>
      <w:r w:rsidR="00C30C7A" w:rsidRPr="00942C1B">
        <w:rPr>
          <w:rFonts w:ascii="Arial" w:hAnsi="Arial" w:cs="Arial"/>
          <w:b/>
          <w:sz w:val="36"/>
          <w:szCs w:val="36"/>
          <w:u w:val="single"/>
        </w:rPr>
        <w:t>4</w:t>
      </w:r>
      <w:r w:rsidRPr="00942C1B">
        <w:rPr>
          <w:rFonts w:ascii="Arial" w:hAnsi="Arial" w:cs="Arial"/>
          <w:b/>
          <w:sz w:val="36"/>
          <w:szCs w:val="36"/>
          <w:u w:val="single"/>
        </w:rPr>
        <w:t xml:space="preserve">: LINKS TO TRAINING </w:t>
      </w:r>
    </w:p>
    <w:p w14:paraId="1A293D73" w14:textId="77777777" w:rsidR="00551AFA" w:rsidRPr="00355F3B" w:rsidRDefault="00551AFA" w:rsidP="00551AFA">
      <w:pPr>
        <w:rPr>
          <w:rFonts w:ascii="Arial" w:hAnsi="Arial" w:cs="Arial"/>
          <w:b/>
          <w:sz w:val="24"/>
          <w:szCs w:val="24"/>
        </w:rPr>
      </w:pPr>
    </w:p>
    <w:p w14:paraId="3B2716C1" w14:textId="77777777" w:rsidR="00551AFA" w:rsidRPr="00355F3B" w:rsidRDefault="00551AFA" w:rsidP="00EA3D3F">
      <w:pPr>
        <w:pStyle w:val="ListParagraph"/>
        <w:numPr>
          <w:ilvl w:val="0"/>
          <w:numId w:val="45"/>
        </w:numPr>
        <w:contextualSpacing w:val="0"/>
        <w:rPr>
          <w:rFonts w:ascii="Arial" w:hAnsi="Arial" w:cs="Arial"/>
          <w:b/>
          <w:sz w:val="24"/>
          <w:szCs w:val="24"/>
        </w:rPr>
      </w:pPr>
      <w:r w:rsidRPr="00355F3B">
        <w:rPr>
          <w:rFonts w:ascii="Arial" w:hAnsi="Arial" w:cs="Arial"/>
          <w:b/>
          <w:sz w:val="24"/>
          <w:szCs w:val="24"/>
        </w:rPr>
        <w:t>NCC Early Years Education and Childcare training</w:t>
      </w:r>
    </w:p>
    <w:p w14:paraId="65A0C9DF" w14:textId="77777777" w:rsidR="00551AFA" w:rsidRPr="00355F3B" w:rsidRDefault="00551AFA" w:rsidP="00551AFA">
      <w:pPr>
        <w:rPr>
          <w:rFonts w:ascii="Arial" w:hAnsi="Arial" w:cs="Arial"/>
          <w:sz w:val="24"/>
          <w:szCs w:val="24"/>
        </w:rPr>
      </w:pPr>
      <w:hyperlink r:id="rId71" w:history="1">
        <w:r w:rsidRPr="00355F3B">
          <w:rPr>
            <w:rFonts w:ascii="Arial" w:hAnsi="Arial" w:cs="Arial"/>
            <w:color w:val="0000FF"/>
            <w:sz w:val="24"/>
            <w:szCs w:val="24"/>
            <w:u w:val="single"/>
          </w:rPr>
          <w:t>Early years education and childcare training | Nottinghamshire County Council</w:t>
        </w:r>
      </w:hyperlink>
    </w:p>
    <w:p w14:paraId="646D4F18" w14:textId="77777777" w:rsidR="00551AFA" w:rsidRPr="00355F3B" w:rsidRDefault="00551AFA" w:rsidP="00551AFA">
      <w:pPr>
        <w:rPr>
          <w:rFonts w:ascii="Arial" w:hAnsi="Arial" w:cs="Arial"/>
          <w:sz w:val="24"/>
          <w:szCs w:val="24"/>
        </w:rPr>
      </w:pPr>
    </w:p>
    <w:p w14:paraId="508038D0" w14:textId="63B2B73B" w:rsidR="00551AFA" w:rsidRDefault="003B2C5E" w:rsidP="00EA3D3F">
      <w:pPr>
        <w:pStyle w:val="ListParagraph"/>
        <w:numPr>
          <w:ilvl w:val="0"/>
          <w:numId w:val="45"/>
        </w:numPr>
        <w:contextualSpacing w:val="0"/>
        <w:rPr>
          <w:rFonts w:ascii="Arial" w:hAnsi="Arial" w:cs="Arial"/>
          <w:b/>
          <w:sz w:val="24"/>
          <w:szCs w:val="24"/>
        </w:rPr>
      </w:pPr>
      <w:r>
        <w:rPr>
          <w:rFonts w:ascii="Arial" w:hAnsi="Arial" w:cs="Arial"/>
          <w:b/>
          <w:sz w:val="24"/>
          <w:szCs w:val="24"/>
        </w:rPr>
        <w:t>Early Years SEND Partnership</w:t>
      </w:r>
    </w:p>
    <w:p w14:paraId="3076BD6A" w14:textId="2EFDC5CA" w:rsidR="003B2C5E" w:rsidRPr="003B2C5E" w:rsidRDefault="003B2C5E" w:rsidP="003B2C5E">
      <w:pPr>
        <w:rPr>
          <w:rFonts w:ascii="Arial" w:hAnsi="Arial" w:cs="Arial"/>
          <w:bCs/>
          <w:sz w:val="24"/>
          <w:szCs w:val="24"/>
        </w:rPr>
      </w:pPr>
      <w:r w:rsidRPr="003B2C5E">
        <w:rPr>
          <w:rFonts w:ascii="Arial" w:hAnsi="Arial" w:cs="Arial"/>
          <w:bCs/>
          <w:sz w:val="24"/>
          <w:szCs w:val="24"/>
        </w:rPr>
        <w:t>The Early Years SEND Partnership is a national programme supporting professionals and parents with training, resources, and an approach to sharing learning, with the aim to increase access and inclusion in early years for children with SEN and Disabilities.</w:t>
      </w:r>
    </w:p>
    <w:p w14:paraId="2B8DEB0E" w14:textId="061D1224" w:rsidR="00551AFA" w:rsidRPr="00355F3B" w:rsidRDefault="0057143B" w:rsidP="00551AFA">
      <w:pPr>
        <w:rPr>
          <w:rFonts w:ascii="Arial" w:hAnsi="Arial" w:cs="Arial"/>
          <w:b/>
          <w:sz w:val="24"/>
          <w:szCs w:val="24"/>
        </w:rPr>
      </w:pPr>
      <w:hyperlink r:id="rId72" w:history="1">
        <w:r w:rsidRPr="003B2C5E">
          <w:rPr>
            <w:rStyle w:val="Hyperlink"/>
            <w:rFonts w:ascii="Arial" w:hAnsi="Arial" w:cs="Arial"/>
            <w:bCs/>
            <w:sz w:val="24"/>
            <w:szCs w:val="24"/>
            <w:u w:val="none"/>
          </w:rPr>
          <w:t>Early Years SEND</w:t>
        </w:r>
      </w:hyperlink>
    </w:p>
    <w:p w14:paraId="7E7F3380" w14:textId="77777777" w:rsidR="00551AFA" w:rsidRPr="00355F3B" w:rsidRDefault="00551AFA" w:rsidP="00EA3D3F">
      <w:pPr>
        <w:pStyle w:val="ListParagraph"/>
        <w:numPr>
          <w:ilvl w:val="0"/>
          <w:numId w:val="45"/>
        </w:numPr>
        <w:contextualSpacing w:val="0"/>
        <w:rPr>
          <w:rFonts w:ascii="Arial" w:hAnsi="Arial" w:cs="Arial"/>
          <w:b/>
          <w:sz w:val="24"/>
          <w:szCs w:val="24"/>
        </w:rPr>
      </w:pPr>
      <w:r w:rsidRPr="00355F3B">
        <w:rPr>
          <w:rFonts w:ascii="Arial" w:hAnsi="Arial" w:cs="Arial"/>
          <w:b/>
          <w:sz w:val="24"/>
          <w:szCs w:val="24"/>
        </w:rPr>
        <w:t>Anna Freud National Centre for Children and Families</w:t>
      </w:r>
    </w:p>
    <w:p w14:paraId="70E7B746" w14:textId="467DF750" w:rsidR="00551AFA" w:rsidRPr="00355F3B" w:rsidRDefault="00551AFA" w:rsidP="00551AFA">
      <w:pPr>
        <w:rPr>
          <w:rFonts w:ascii="Arial" w:hAnsi="Arial" w:cs="Arial"/>
          <w:color w:val="0000FF"/>
          <w:sz w:val="24"/>
          <w:szCs w:val="24"/>
          <w:u w:val="single"/>
        </w:rPr>
      </w:pPr>
      <w:hyperlink r:id="rId73" w:history="1">
        <w:r w:rsidRPr="00355F3B">
          <w:rPr>
            <w:rFonts w:ascii="Arial" w:hAnsi="Arial" w:cs="Arial"/>
            <w:color w:val="0000FF"/>
            <w:sz w:val="24"/>
            <w:szCs w:val="24"/>
            <w:u w:val="single"/>
          </w:rPr>
          <w:t>Training and Research | Child Mental Health Training | Anna Freud Centre</w:t>
        </w:r>
      </w:hyperlink>
    </w:p>
    <w:p w14:paraId="69858D67" w14:textId="77777777" w:rsidR="00831712" w:rsidRPr="00355F3B" w:rsidRDefault="00831712" w:rsidP="00551AFA">
      <w:pPr>
        <w:rPr>
          <w:rFonts w:ascii="Arial" w:hAnsi="Arial" w:cs="Arial"/>
          <w:sz w:val="24"/>
          <w:szCs w:val="24"/>
        </w:rPr>
      </w:pPr>
    </w:p>
    <w:p w14:paraId="7BCF1D25" w14:textId="77777777" w:rsidR="00064FED" w:rsidRPr="00355F3B" w:rsidRDefault="00064FED">
      <w:pPr>
        <w:rPr>
          <w:rFonts w:ascii="Arial" w:hAnsi="Arial" w:cs="Arial"/>
          <w:b/>
          <w:sz w:val="24"/>
          <w:szCs w:val="24"/>
          <w:u w:val="single"/>
        </w:rPr>
      </w:pPr>
      <w:r w:rsidRPr="00355F3B">
        <w:rPr>
          <w:rFonts w:ascii="Arial" w:hAnsi="Arial" w:cs="Arial"/>
          <w:b/>
          <w:sz w:val="24"/>
          <w:szCs w:val="24"/>
          <w:u w:val="single"/>
        </w:rPr>
        <w:br w:type="page"/>
      </w:r>
    </w:p>
    <w:p w14:paraId="10EA7961" w14:textId="59B955AC" w:rsidR="00551AFA" w:rsidRDefault="00551AFA" w:rsidP="00551AFA">
      <w:pPr>
        <w:rPr>
          <w:rFonts w:ascii="Arial" w:hAnsi="Arial" w:cs="Arial"/>
          <w:b/>
          <w:sz w:val="36"/>
          <w:szCs w:val="36"/>
          <w:u w:val="single"/>
        </w:rPr>
      </w:pPr>
      <w:r w:rsidRPr="00942C1B">
        <w:rPr>
          <w:rFonts w:ascii="Arial" w:hAnsi="Arial" w:cs="Arial"/>
          <w:b/>
          <w:sz w:val="36"/>
          <w:szCs w:val="36"/>
          <w:u w:val="single"/>
        </w:rPr>
        <w:lastRenderedPageBreak/>
        <w:t xml:space="preserve">APPENDIX </w:t>
      </w:r>
      <w:r w:rsidR="00C30C7A" w:rsidRPr="00942C1B">
        <w:rPr>
          <w:rFonts w:ascii="Arial" w:hAnsi="Arial" w:cs="Arial"/>
          <w:b/>
          <w:sz w:val="36"/>
          <w:szCs w:val="36"/>
          <w:u w:val="single"/>
        </w:rPr>
        <w:t>5</w:t>
      </w:r>
      <w:r w:rsidRPr="00942C1B">
        <w:rPr>
          <w:rFonts w:ascii="Arial" w:hAnsi="Arial" w:cs="Arial"/>
          <w:b/>
          <w:sz w:val="36"/>
          <w:szCs w:val="36"/>
          <w:u w:val="single"/>
        </w:rPr>
        <w:t xml:space="preserve">: GLOSSARY </w:t>
      </w:r>
    </w:p>
    <w:p w14:paraId="3618952E" w14:textId="77777777" w:rsidR="00651C3A" w:rsidRPr="00651C3A" w:rsidRDefault="00651C3A" w:rsidP="00551AFA">
      <w:pPr>
        <w:rPr>
          <w:rFonts w:ascii="Arial" w:hAnsi="Arial" w:cs="Arial"/>
          <w:b/>
          <w:sz w:val="36"/>
          <w:szCs w:val="36"/>
          <w:u w:val="single"/>
        </w:rPr>
      </w:pPr>
    </w:p>
    <w:p w14:paraId="7408C9C3" w14:textId="58EFF6AA" w:rsidR="00D918CA" w:rsidRDefault="00D918CA" w:rsidP="00551AFA">
      <w:pPr>
        <w:rPr>
          <w:rFonts w:ascii="Arial" w:hAnsi="Arial" w:cs="Arial"/>
          <w:sz w:val="24"/>
          <w:szCs w:val="24"/>
        </w:rPr>
      </w:pPr>
      <w:r>
        <w:rPr>
          <w:rFonts w:ascii="Arial" w:hAnsi="Arial" w:cs="Arial"/>
          <w:sz w:val="24"/>
          <w:szCs w:val="24"/>
        </w:rPr>
        <w:t>ADHD                      Attention Deficit Hyperactivity Disorder</w:t>
      </w:r>
    </w:p>
    <w:p w14:paraId="0E3F2C2C" w14:textId="1BAC8DC8" w:rsidR="00551AFA" w:rsidRPr="00355F3B" w:rsidRDefault="00551AFA" w:rsidP="00551AFA">
      <w:pPr>
        <w:rPr>
          <w:rFonts w:ascii="Arial" w:hAnsi="Arial" w:cs="Arial"/>
          <w:sz w:val="24"/>
          <w:szCs w:val="24"/>
        </w:rPr>
      </w:pPr>
      <w:r w:rsidRPr="00355F3B">
        <w:rPr>
          <w:rFonts w:ascii="Arial" w:hAnsi="Arial" w:cs="Arial"/>
          <w:sz w:val="24"/>
          <w:szCs w:val="24"/>
        </w:rPr>
        <w:t>AS</w:t>
      </w:r>
      <w:r w:rsidR="00CF2D44">
        <w:rPr>
          <w:rFonts w:ascii="Arial" w:hAnsi="Arial" w:cs="Arial"/>
          <w:sz w:val="24"/>
          <w:szCs w:val="24"/>
        </w:rPr>
        <w:t>C</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Autis</w:t>
      </w:r>
      <w:r w:rsidR="00CF2D44">
        <w:rPr>
          <w:rFonts w:ascii="Arial" w:hAnsi="Arial" w:cs="Arial"/>
          <w:sz w:val="24"/>
          <w:szCs w:val="24"/>
        </w:rPr>
        <w:t>m</w:t>
      </w:r>
      <w:r w:rsidRPr="00355F3B">
        <w:rPr>
          <w:rFonts w:ascii="Arial" w:hAnsi="Arial" w:cs="Arial"/>
          <w:sz w:val="24"/>
          <w:szCs w:val="24"/>
        </w:rPr>
        <w:t xml:space="preserve"> Spectrum </w:t>
      </w:r>
      <w:r w:rsidR="00CF2D44">
        <w:rPr>
          <w:rFonts w:ascii="Arial" w:hAnsi="Arial" w:cs="Arial"/>
          <w:sz w:val="24"/>
          <w:szCs w:val="24"/>
        </w:rPr>
        <w:t>Condition</w:t>
      </w:r>
    </w:p>
    <w:p w14:paraId="288E54B9" w14:textId="61865B3D" w:rsidR="00551AFA" w:rsidRDefault="00551AFA" w:rsidP="00551AFA">
      <w:pPr>
        <w:rPr>
          <w:rFonts w:ascii="Arial" w:hAnsi="Arial" w:cs="Arial"/>
          <w:sz w:val="24"/>
          <w:szCs w:val="24"/>
        </w:rPr>
      </w:pPr>
      <w:r w:rsidRPr="00355F3B">
        <w:rPr>
          <w:rFonts w:ascii="Arial" w:hAnsi="Arial" w:cs="Arial"/>
          <w:sz w:val="24"/>
          <w:szCs w:val="24"/>
        </w:rPr>
        <w:t xml:space="preserve">AAC </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 xml:space="preserve">Alternative and </w:t>
      </w:r>
      <w:r w:rsidR="00D918CA">
        <w:rPr>
          <w:rFonts w:ascii="Arial" w:hAnsi="Arial" w:cs="Arial"/>
          <w:sz w:val="24"/>
          <w:szCs w:val="24"/>
        </w:rPr>
        <w:t>A</w:t>
      </w:r>
      <w:r w:rsidRPr="00355F3B">
        <w:rPr>
          <w:rFonts w:ascii="Arial" w:hAnsi="Arial" w:cs="Arial"/>
          <w:sz w:val="24"/>
          <w:szCs w:val="24"/>
        </w:rPr>
        <w:t xml:space="preserve">ugmentative </w:t>
      </w:r>
      <w:r w:rsidR="00D918CA">
        <w:rPr>
          <w:rFonts w:ascii="Arial" w:hAnsi="Arial" w:cs="Arial"/>
          <w:sz w:val="24"/>
          <w:szCs w:val="24"/>
        </w:rPr>
        <w:t>C</w:t>
      </w:r>
      <w:r w:rsidRPr="00355F3B">
        <w:rPr>
          <w:rFonts w:ascii="Arial" w:hAnsi="Arial" w:cs="Arial"/>
          <w:sz w:val="24"/>
          <w:szCs w:val="24"/>
        </w:rPr>
        <w:t>ommunication strategies</w:t>
      </w:r>
    </w:p>
    <w:p w14:paraId="6C93B64E" w14:textId="08D6B532" w:rsidR="00F30775" w:rsidRDefault="00F30775" w:rsidP="00551AFA">
      <w:pPr>
        <w:rPr>
          <w:rFonts w:ascii="Arial" w:hAnsi="Arial" w:cs="Arial"/>
          <w:sz w:val="24"/>
          <w:szCs w:val="24"/>
        </w:rPr>
      </w:pPr>
      <w:r>
        <w:rPr>
          <w:rFonts w:ascii="Arial" w:hAnsi="Arial" w:cs="Arial"/>
          <w:sz w:val="24"/>
          <w:szCs w:val="24"/>
        </w:rPr>
        <w:t xml:space="preserve">BSL                         British </w:t>
      </w:r>
      <w:r w:rsidR="002961B3">
        <w:rPr>
          <w:rFonts w:ascii="Arial" w:hAnsi="Arial" w:cs="Arial"/>
          <w:sz w:val="24"/>
          <w:szCs w:val="24"/>
        </w:rPr>
        <w:t>S</w:t>
      </w:r>
      <w:r>
        <w:rPr>
          <w:rFonts w:ascii="Arial" w:hAnsi="Arial" w:cs="Arial"/>
          <w:sz w:val="24"/>
          <w:szCs w:val="24"/>
        </w:rPr>
        <w:t xml:space="preserve">ign </w:t>
      </w:r>
      <w:r w:rsidR="002961B3">
        <w:rPr>
          <w:rFonts w:ascii="Arial" w:hAnsi="Arial" w:cs="Arial"/>
          <w:sz w:val="24"/>
          <w:szCs w:val="24"/>
        </w:rPr>
        <w:t>L</w:t>
      </w:r>
      <w:r>
        <w:rPr>
          <w:rFonts w:ascii="Arial" w:hAnsi="Arial" w:cs="Arial"/>
          <w:sz w:val="24"/>
          <w:szCs w:val="24"/>
        </w:rPr>
        <w:t>anguage</w:t>
      </w:r>
    </w:p>
    <w:p w14:paraId="2FF2060C" w14:textId="3DC36D1D" w:rsidR="00D918CA" w:rsidRDefault="00D918CA" w:rsidP="00551AFA">
      <w:pPr>
        <w:rPr>
          <w:rFonts w:ascii="Arial" w:hAnsi="Arial" w:cs="Arial"/>
          <w:sz w:val="24"/>
          <w:szCs w:val="24"/>
        </w:rPr>
      </w:pPr>
      <w:r>
        <w:rPr>
          <w:rFonts w:ascii="Arial" w:hAnsi="Arial" w:cs="Arial"/>
          <w:sz w:val="24"/>
          <w:szCs w:val="24"/>
        </w:rPr>
        <w:t>CAMHs                    Child and Adolescent Mental Health Service</w:t>
      </w:r>
    </w:p>
    <w:p w14:paraId="1D537EA0" w14:textId="084ACFAA" w:rsidR="002961B3" w:rsidRDefault="002961B3" w:rsidP="00551AFA">
      <w:pPr>
        <w:rPr>
          <w:rFonts w:ascii="Arial" w:hAnsi="Arial" w:cs="Arial"/>
          <w:sz w:val="24"/>
          <w:szCs w:val="24"/>
        </w:rPr>
      </w:pPr>
      <w:r>
        <w:rPr>
          <w:rFonts w:ascii="Arial" w:hAnsi="Arial" w:cs="Arial"/>
          <w:sz w:val="24"/>
          <w:szCs w:val="24"/>
        </w:rPr>
        <w:t>CP                           Child Protection</w:t>
      </w:r>
    </w:p>
    <w:p w14:paraId="20B37595" w14:textId="62CBC5CD" w:rsidR="00D918CA" w:rsidRDefault="002961B3" w:rsidP="002961B3">
      <w:pPr>
        <w:rPr>
          <w:rFonts w:ascii="Arial" w:hAnsi="Arial" w:cs="Arial"/>
          <w:sz w:val="24"/>
          <w:szCs w:val="24"/>
        </w:rPr>
      </w:pPr>
      <w:r>
        <w:rPr>
          <w:rFonts w:ascii="Arial" w:hAnsi="Arial" w:cs="Arial"/>
          <w:sz w:val="24"/>
          <w:szCs w:val="24"/>
        </w:rPr>
        <w:t>CPD                         Continu</w:t>
      </w:r>
      <w:r w:rsidR="00D96600">
        <w:rPr>
          <w:rFonts w:ascii="Arial" w:hAnsi="Arial" w:cs="Arial"/>
          <w:sz w:val="24"/>
          <w:szCs w:val="24"/>
        </w:rPr>
        <w:t>ing</w:t>
      </w:r>
      <w:r>
        <w:rPr>
          <w:rFonts w:ascii="Arial" w:hAnsi="Arial" w:cs="Arial"/>
          <w:sz w:val="24"/>
          <w:szCs w:val="24"/>
        </w:rPr>
        <w:t xml:space="preserve"> Professional Developmen</w:t>
      </w:r>
      <w:r w:rsidR="00D918CA">
        <w:rPr>
          <w:rFonts w:ascii="Arial" w:hAnsi="Arial" w:cs="Arial"/>
          <w:sz w:val="24"/>
          <w:szCs w:val="24"/>
        </w:rPr>
        <w:t>t</w:t>
      </w:r>
    </w:p>
    <w:p w14:paraId="373C3276" w14:textId="4C2E27E1" w:rsidR="002961B3" w:rsidRDefault="00D918CA" w:rsidP="002961B3">
      <w:pPr>
        <w:rPr>
          <w:rFonts w:ascii="Arial" w:hAnsi="Arial" w:cs="Arial"/>
          <w:sz w:val="24"/>
          <w:szCs w:val="24"/>
        </w:rPr>
      </w:pPr>
      <w:r>
        <w:rPr>
          <w:rFonts w:ascii="Arial" w:hAnsi="Arial" w:cs="Arial"/>
          <w:sz w:val="24"/>
          <w:szCs w:val="24"/>
        </w:rPr>
        <w:t>CYP                         Child/Young Person</w:t>
      </w:r>
      <w:r w:rsidR="002961B3" w:rsidRPr="002961B3">
        <w:rPr>
          <w:rFonts w:ascii="Arial" w:hAnsi="Arial" w:cs="Arial"/>
          <w:sz w:val="24"/>
          <w:szCs w:val="24"/>
        </w:rPr>
        <w:t xml:space="preserve"> </w:t>
      </w:r>
    </w:p>
    <w:p w14:paraId="3E2E9E8B" w14:textId="183B36D8" w:rsidR="002961B3" w:rsidRDefault="002961B3" w:rsidP="002961B3">
      <w:pPr>
        <w:rPr>
          <w:rFonts w:ascii="Arial" w:hAnsi="Arial" w:cs="Arial"/>
          <w:sz w:val="24"/>
          <w:szCs w:val="24"/>
        </w:rPr>
      </w:pPr>
      <w:r w:rsidRPr="00355F3B">
        <w:rPr>
          <w:rFonts w:ascii="Arial" w:hAnsi="Arial" w:cs="Arial"/>
          <w:sz w:val="24"/>
          <w:szCs w:val="24"/>
        </w:rPr>
        <w:t xml:space="preserve">DfE </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Department for Education</w:t>
      </w:r>
    </w:p>
    <w:p w14:paraId="36D2B626" w14:textId="511F0002" w:rsidR="002961B3" w:rsidRDefault="002961B3" w:rsidP="002961B3">
      <w:pPr>
        <w:rPr>
          <w:rFonts w:ascii="Arial" w:hAnsi="Arial" w:cs="Arial"/>
          <w:sz w:val="24"/>
          <w:szCs w:val="24"/>
        </w:rPr>
      </w:pPr>
      <w:r w:rsidRPr="00355F3B">
        <w:rPr>
          <w:rFonts w:ascii="Arial" w:hAnsi="Arial" w:cs="Arial"/>
          <w:sz w:val="24"/>
          <w:szCs w:val="24"/>
        </w:rPr>
        <w:t>EAL</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 xml:space="preserve">English as an Additional Language </w:t>
      </w:r>
    </w:p>
    <w:p w14:paraId="2D503EC5" w14:textId="3B43E324" w:rsidR="002961B3" w:rsidRDefault="002961B3" w:rsidP="002961B3">
      <w:pPr>
        <w:rPr>
          <w:rFonts w:ascii="Arial" w:hAnsi="Arial" w:cs="Arial"/>
          <w:sz w:val="24"/>
          <w:szCs w:val="24"/>
        </w:rPr>
      </w:pPr>
      <w:r>
        <w:rPr>
          <w:rFonts w:ascii="Arial" w:hAnsi="Arial" w:cs="Arial"/>
          <w:sz w:val="24"/>
          <w:szCs w:val="24"/>
        </w:rPr>
        <w:t>EHAF                       Early Help Assessment Form</w:t>
      </w:r>
    </w:p>
    <w:p w14:paraId="33EFC8F9" w14:textId="0F264464" w:rsidR="00F30775" w:rsidRPr="00355F3B" w:rsidRDefault="002961B3" w:rsidP="00551AFA">
      <w:pPr>
        <w:rPr>
          <w:rFonts w:ascii="Arial" w:hAnsi="Arial" w:cs="Arial"/>
          <w:sz w:val="24"/>
          <w:szCs w:val="24"/>
        </w:rPr>
      </w:pPr>
      <w:r>
        <w:rPr>
          <w:rFonts w:ascii="Arial" w:hAnsi="Arial" w:cs="Arial"/>
          <w:sz w:val="24"/>
          <w:szCs w:val="24"/>
        </w:rPr>
        <w:t>EY ID                       Early</w:t>
      </w:r>
      <w:r w:rsidR="00D918CA">
        <w:rPr>
          <w:rFonts w:ascii="Arial" w:hAnsi="Arial" w:cs="Arial"/>
          <w:sz w:val="24"/>
          <w:szCs w:val="24"/>
        </w:rPr>
        <w:t xml:space="preserve"> </w:t>
      </w:r>
      <w:r>
        <w:rPr>
          <w:rFonts w:ascii="Arial" w:hAnsi="Arial" w:cs="Arial"/>
          <w:sz w:val="24"/>
          <w:szCs w:val="24"/>
        </w:rPr>
        <w:t>Identification Toolkit</w:t>
      </w:r>
    </w:p>
    <w:p w14:paraId="775514A5" w14:textId="77777777" w:rsidR="00551AFA" w:rsidRPr="00355F3B" w:rsidRDefault="00551AFA" w:rsidP="00551AFA">
      <w:pPr>
        <w:rPr>
          <w:rFonts w:ascii="Arial" w:hAnsi="Arial" w:cs="Arial"/>
          <w:sz w:val="24"/>
          <w:szCs w:val="24"/>
        </w:rPr>
      </w:pPr>
      <w:r w:rsidRPr="00355F3B">
        <w:rPr>
          <w:rFonts w:ascii="Arial" w:hAnsi="Arial" w:cs="Arial"/>
          <w:sz w:val="24"/>
          <w:szCs w:val="24"/>
        </w:rPr>
        <w:t xml:space="preserve">EYST </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Early Years Specialist Teacher</w:t>
      </w:r>
    </w:p>
    <w:p w14:paraId="1605FD2C" w14:textId="77777777" w:rsidR="00551AFA" w:rsidRPr="00355F3B" w:rsidRDefault="00551AFA" w:rsidP="00551AFA">
      <w:pPr>
        <w:rPr>
          <w:rFonts w:ascii="Arial" w:hAnsi="Arial" w:cs="Arial"/>
          <w:sz w:val="24"/>
          <w:szCs w:val="24"/>
        </w:rPr>
      </w:pPr>
      <w:r w:rsidRPr="00355F3B">
        <w:rPr>
          <w:rFonts w:ascii="Arial" w:hAnsi="Arial" w:cs="Arial"/>
          <w:sz w:val="24"/>
          <w:szCs w:val="24"/>
        </w:rPr>
        <w:t>ECS</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Early Childhood Services</w:t>
      </w:r>
    </w:p>
    <w:p w14:paraId="4A37C816" w14:textId="77777777" w:rsidR="00551AFA" w:rsidRPr="00355F3B" w:rsidRDefault="00551AFA" w:rsidP="00551AFA">
      <w:pPr>
        <w:rPr>
          <w:rFonts w:ascii="Arial" w:hAnsi="Arial" w:cs="Arial"/>
          <w:sz w:val="24"/>
          <w:szCs w:val="24"/>
        </w:rPr>
      </w:pPr>
      <w:r w:rsidRPr="00355F3B">
        <w:rPr>
          <w:rFonts w:ascii="Arial" w:hAnsi="Arial" w:cs="Arial"/>
          <w:sz w:val="24"/>
          <w:szCs w:val="24"/>
        </w:rPr>
        <w:t xml:space="preserve">EHCP </w:t>
      </w:r>
      <w:r w:rsidRPr="00355F3B">
        <w:rPr>
          <w:rFonts w:ascii="Arial" w:hAnsi="Arial" w:cs="Arial"/>
          <w:sz w:val="24"/>
          <w:szCs w:val="24"/>
        </w:rPr>
        <w:tab/>
      </w:r>
      <w:r w:rsidRPr="00355F3B">
        <w:rPr>
          <w:rFonts w:ascii="Arial" w:hAnsi="Arial" w:cs="Arial"/>
          <w:sz w:val="24"/>
          <w:szCs w:val="24"/>
        </w:rPr>
        <w:tab/>
        <w:t>Education, Health and Care Plan</w:t>
      </w:r>
    </w:p>
    <w:p w14:paraId="5903DB9E" w14:textId="77777777" w:rsidR="00551AFA" w:rsidRPr="00355F3B" w:rsidRDefault="00551AFA" w:rsidP="00551AFA">
      <w:pPr>
        <w:rPr>
          <w:rFonts w:ascii="Arial" w:hAnsi="Arial" w:cs="Arial"/>
          <w:sz w:val="24"/>
          <w:szCs w:val="24"/>
        </w:rPr>
      </w:pPr>
      <w:r w:rsidRPr="00355F3B">
        <w:rPr>
          <w:rFonts w:ascii="Arial" w:hAnsi="Arial" w:cs="Arial"/>
          <w:sz w:val="24"/>
          <w:szCs w:val="24"/>
        </w:rPr>
        <w:t>ENT</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Ear, Nose and Throat Department/Service</w:t>
      </w:r>
    </w:p>
    <w:p w14:paraId="040D1E42" w14:textId="77777777" w:rsidR="00551AFA" w:rsidRPr="00355F3B" w:rsidRDefault="00551AFA" w:rsidP="00551AFA">
      <w:pPr>
        <w:rPr>
          <w:rFonts w:ascii="Arial" w:hAnsi="Arial" w:cs="Arial"/>
          <w:sz w:val="24"/>
          <w:szCs w:val="24"/>
        </w:rPr>
      </w:pPr>
      <w:r w:rsidRPr="00355F3B">
        <w:rPr>
          <w:rFonts w:ascii="Arial" w:hAnsi="Arial" w:cs="Arial"/>
          <w:sz w:val="24"/>
          <w:szCs w:val="24"/>
        </w:rPr>
        <w:t>EP</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Educational Psychologist</w:t>
      </w:r>
    </w:p>
    <w:p w14:paraId="064E85FF" w14:textId="7B14EB85" w:rsidR="00551AFA" w:rsidRDefault="00551AFA" w:rsidP="00551AFA">
      <w:pPr>
        <w:rPr>
          <w:rFonts w:ascii="Arial" w:hAnsi="Arial" w:cs="Arial"/>
          <w:sz w:val="24"/>
          <w:szCs w:val="24"/>
        </w:rPr>
      </w:pPr>
      <w:r w:rsidRPr="00355F3B">
        <w:rPr>
          <w:rFonts w:ascii="Arial" w:hAnsi="Arial" w:cs="Arial"/>
          <w:sz w:val="24"/>
          <w:szCs w:val="24"/>
        </w:rPr>
        <w:t>EPS</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Educational Psychology Service</w:t>
      </w:r>
    </w:p>
    <w:p w14:paraId="6C9C4B0B" w14:textId="7AA8E50C" w:rsidR="002961B3" w:rsidRPr="00355F3B" w:rsidRDefault="002961B3" w:rsidP="00551AFA">
      <w:pPr>
        <w:rPr>
          <w:rFonts w:ascii="Arial" w:hAnsi="Arial" w:cs="Arial"/>
          <w:sz w:val="24"/>
          <w:szCs w:val="24"/>
        </w:rPr>
      </w:pPr>
      <w:r>
        <w:rPr>
          <w:rFonts w:ascii="Arial" w:hAnsi="Arial" w:cs="Arial"/>
          <w:sz w:val="24"/>
          <w:szCs w:val="24"/>
        </w:rPr>
        <w:t>HI</w:t>
      </w:r>
      <w:r w:rsidR="00D918CA">
        <w:rPr>
          <w:rFonts w:ascii="Arial" w:hAnsi="Arial" w:cs="Arial"/>
          <w:sz w:val="24"/>
          <w:szCs w:val="24"/>
        </w:rPr>
        <w:t xml:space="preserve">                             Hearing Impairment</w:t>
      </w:r>
    </w:p>
    <w:p w14:paraId="1C8AB0F9" w14:textId="00005442" w:rsidR="002961B3" w:rsidRDefault="002961B3" w:rsidP="00551AFA">
      <w:pPr>
        <w:rPr>
          <w:rFonts w:ascii="Arial" w:hAnsi="Arial" w:cs="Arial"/>
          <w:sz w:val="24"/>
          <w:szCs w:val="24"/>
        </w:rPr>
      </w:pPr>
      <w:r>
        <w:rPr>
          <w:rFonts w:ascii="Arial" w:hAnsi="Arial" w:cs="Arial"/>
          <w:sz w:val="24"/>
          <w:szCs w:val="24"/>
        </w:rPr>
        <w:t>HFT                          Healthy Famil</w:t>
      </w:r>
      <w:r w:rsidR="00D918CA">
        <w:rPr>
          <w:rFonts w:ascii="Arial" w:hAnsi="Arial" w:cs="Arial"/>
          <w:sz w:val="24"/>
          <w:szCs w:val="24"/>
        </w:rPr>
        <w:t>y</w:t>
      </w:r>
      <w:r>
        <w:rPr>
          <w:rFonts w:ascii="Arial" w:hAnsi="Arial" w:cs="Arial"/>
          <w:sz w:val="24"/>
          <w:szCs w:val="24"/>
        </w:rPr>
        <w:t xml:space="preserve"> Team</w:t>
      </w:r>
      <w:r w:rsidR="00D918CA">
        <w:rPr>
          <w:rFonts w:ascii="Arial" w:hAnsi="Arial" w:cs="Arial"/>
          <w:sz w:val="24"/>
          <w:szCs w:val="24"/>
        </w:rPr>
        <w:t>s</w:t>
      </w:r>
    </w:p>
    <w:p w14:paraId="17317D8F" w14:textId="77777777" w:rsidR="002961B3" w:rsidRPr="00355F3B" w:rsidRDefault="002961B3" w:rsidP="002961B3">
      <w:pPr>
        <w:rPr>
          <w:rFonts w:ascii="Arial" w:hAnsi="Arial" w:cs="Arial"/>
          <w:sz w:val="24"/>
          <w:szCs w:val="24"/>
        </w:rPr>
      </w:pPr>
      <w:r w:rsidRPr="00355F3B">
        <w:rPr>
          <w:rFonts w:ascii="Arial" w:hAnsi="Arial" w:cs="Arial"/>
          <w:sz w:val="24"/>
          <w:szCs w:val="24"/>
        </w:rPr>
        <w:t>IEP</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Individual Education Plan</w:t>
      </w:r>
    </w:p>
    <w:p w14:paraId="17024E78" w14:textId="65BC1963" w:rsidR="00551AFA" w:rsidRDefault="00551AFA" w:rsidP="00551AFA">
      <w:pPr>
        <w:rPr>
          <w:rFonts w:ascii="Arial" w:hAnsi="Arial" w:cs="Arial"/>
          <w:sz w:val="24"/>
          <w:szCs w:val="24"/>
        </w:rPr>
      </w:pPr>
      <w:r w:rsidRPr="00355F3B">
        <w:rPr>
          <w:rFonts w:ascii="Arial" w:hAnsi="Arial" w:cs="Arial"/>
          <w:sz w:val="24"/>
          <w:szCs w:val="24"/>
        </w:rPr>
        <w:t xml:space="preserve">LA </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Local Authority</w:t>
      </w:r>
    </w:p>
    <w:p w14:paraId="7C26C912" w14:textId="68AD48D9" w:rsidR="002961B3" w:rsidRDefault="002961B3" w:rsidP="00551AFA">
      <w:pPr>
        <w:rPr>
          <w:rFonts w:ascii="Arial" w:hAnsi="Arial" w:cs="Arial"/>
          <w:sz w:val="24"/>
          <w:szCs w:val="24"/>
        </w:rPr>
      </w:pPr>
      <w:r>
        <w:rPr>
          <w:rFonts w:ascii="Arial" w:hAnsi="Arial" w:cs="Arial"/>
          <w:sz w:val="24"/>
          <w:szCs w:val="24"/>
        </w:rPr>
        <w:t>LAC                          Looked after child</w:t>
      </w:r>
    </w:p>
    <w:p w14:paraId="5AD0A371" w14:textId="7CB925F6" w:rsidR="002961B3" w:rsidRDefault="002961B3" w:rsidP="00551AFA">
      <w:pPr>
        <w:rPr>
          <w:rFonts w:ascii="Arial" w:hAnsi="Arial" w:cs="Arial"/>
          <w:sz w:val="24"/>
          <w:szCs w:val="24"/>
        </w:rPr>
      </w:pPr>
      <w:r>
        <w:rPr>
          <w:rFonts w:ascii="Arial" w:hAnsi="Arial" w:cs="Arial"/>
          <w:sz w:val="24"/>
          <w:szCs w:val="24"/>
        </w:rPr>
        <w:t>MASH                      Multi</w:t>
      </w:r>
      <w:r w:rsidR="00D918CA">
        <w:rPr>
          <w:rFonts w:ascii="Arial" w:hAnsi="Arial" w:cs="Arial"/>
          <w:sz w:val="24"/>
          <w:szCs w:val="24"/>
        </w:rPr>
        <w:t>-</w:t>
      </w:r>
      <w:r>
        <w:rPr>
          <w:rFonts w:ascii="Arial" w:hAnsi="Arial" w:cs="Arial"/>
          <w:sz w:val="24"/>
          <w:szCs w:val="24"/>
        </w:rPr>
        <w:t>Agency Safeguarding Hub</w:t>
      </w:r>
    </w:p>
    <w:p w14:paraId="173F866E" w14:textId="77777777" w:rsidR="002961B3" w:rsidRPr="00355F3B" w:rsidRDefault="002961B3" w:rsidP="002961B3">
      <w:pPr>
        <w:rPr>
          <w:rFonts w:ascii="Arial" w:hAnsi="Arial" w:cs="Arial"/>
          <w:sz w:val="24"/>
          <w:szCs w:val="24"/>
        </w:rPr>
      </w:pPr>
      <w:r w:rsidRPr="00355F3B">
        <w:rPr>
          <w:rFonts w:ascii="Arial" w:hAnsi="Arial" w:cs="Arial"/>
          <w:sz w:val="24"/>
          <w:szCs w:val="24"/>
        </w:rPr>
        <w:t>NCC</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Nottinghamshire County Council</w:t>
      </w:r>
    </w:p>
    <w:p w14:paraId="4E8914BB" w14:textId="77777777" w:rsidR="00551AFA" w:rsidRPr="00355F3B" w:rsidRDefault="00551AFA" w:rsidP="00551AFA">
      <w:pPr>
        <w:rPr>
          <w:rFonts w:ascii="Arial" w:hAnsi="Arial" w:cs="Arial"/>
          <w:sz w:val="24"/>
          <w:szCs w:val="24"/>
        </w:rPr>
      </w:pPr>
      <w:r w:rsidRPr="00355F3B">
        <w:rPr>
          <w:rFonts w:ascii="Arial" w:hAnsi="Arial" w:cs="Arial"/>
          <w:sz w:val="24"/>
          <w:szCs w:val="24"/>
        </w:rPr>
        <w:t>OFSTED</w:t>
      </w:r>
      <w:r w:rsidRPr="00355F3B">
        <w:rPr>
          <w:rFonts w:ascii="Arial" w:hAnsi="Arial" w:cs="Arial"/>
          <w:sz w:val="24"/>
          <w:szCs w:val="24"/>
        </w:rPr>
        <w:tab/>
      </w:r>
      <w:r w:rsidRPr="00355F3B">
        <w:rPr>
          <w:rFonts w:ascii="Arial" w:hAnsi="Arial" w:cs="Arial"/>
          <w:sz w:val="24"/>
          <w:szCs w:val="24"/>
        </w:rPr>
        <w:tab/>
        <w:t>Office of Standards in Education</w:t>
      </w:r>
    </w:p>
    <w:p w14:paraId="7BED1A2E" w14:textId="238114A0" w:rsidR="00551AFA" w:rsidRDefault="00551AFA" w:rsidP="00551AFA">
      <w:pPr>
        <w:rPr>
          <w:rFonts w:ascii="Arial" w:hAnsi="Arial" w:cs="Arial"/>
          <w:sz w:val="24"/>
          <w:szCs w:val="24"/>
        </w:rPr>
      </w:pPr>
      <w:r w:rsidRPr="00355F3B">
        <w:rPr>
          <w:rFonts w:ascii="Arial" w:hAnsi="Arial" w:cs="Arial"/>
          <w:sz w:val="24"/>
          <w:szCs w:val="24"/>
        </w:rPr>
        <w:t>OT</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Occupational Therapist</w:t>
      </w:r>
    </w:p>
    <w:p w14:paraId="2A00F799" w14:textId="4FDB19C2" w:rsidR="002961B3" w:rsidRDefault="002961B3" w:rsidP="00551AFA">
      <w:pPr>
        <w:rPr>
          <w:rFonts w:ascii="Arial" w:hAnsi="Arial" w:cs="Arial"/>
          <w:sz w:val="24"/>
          <w:szCs w:val="24"/>
        </w:rPr>
      </w:pPr>
      <w:r>
        <w:rPr>
          <w:rFonts w:ascii="Arial" w:hAnsi="Arial" w:cs="Arial"/>
          <w:sz w:val="24"/>
          <w:szCs w:val="24"/>
        </w:rPr>
        <w:t>P</w:t>
      </w:r>
      <w:r w:rsidR="00D918CA">
        <w:rPr>
          <w:rFonts w:ascii="Arial" w:hAnsi="Arial" w:cs="Arial"/>
          <w:sz w:val="24"/>
          <w:szCs w:val="24"/>
        </w:rPr>
        <w:t>SH</w:t>
      </w:r>
      <w:r>
        <w:rPr>
          <w:rFonts w:ascii="Arial" w:hAnsi="Arial" w:cs="Arial"/>
          <w:sz w:val="24"/>
          <w:szCs w:val="24"/>
        </w:rPr>
        <w:t>E</w:t>
      </w:r>
      <w:r w:rsidR="00D918CA">
        <w:rPr>
          <w:rFonts w:ascii="Arial" w:hAnsi="Arial" w:cs="Arial"/>
          <w:sz w:val="24"/>
          <w:szCs w:val="24"/>
        </w:rPr>
        <w:t xml:space="preserve">                       Personal, Social, Health and E</w:t>
      </w:r>
      <w:r w:rsidR="00314648">
        <w:rPr>
          <w:rFonts w:ascii="Arial" w:hAnsi="Arial" w:cs="Arial"/>
          <w:sz w:val="24"/>
          <w:szCs w:val="24"/>
        </w:rPr>
        <w:t>motional</w:t>
      </w:r>
      <w:r w:rsidR="00D918CA">
        <w:rPr>
          <w:rFonts w:ascii="Arial" w:hAnsi="Arial" w:cs="Arial"/>
          <w:sz w:val="24"/>
          <w:szCs w:val="24"/>
        </w:rPr>
        <w:t xml:space="preserve"> education</w:t>
      </w:r>
    </w:p>
    <w:p w14:paraId="34636266" w14:textId="1C13AF65" w:rsidR="002961B3" w:rsidRPr="00355F3B" w:rsidRDefault="002961B3" w:rsidP="00551AFA">
      <w:pPr>
        <w:rPr>
          <w:rFonts w:ascii="Arial" w:hAnsi="Arial" w:cs="Arial"/>
          <w:sz w:val="24"/>
          <w:szCs w:val="24"/>
        </w:rPr>
      </w:pPr>
      <w:r>
        <w:rPr>
          <w:rFonts w:ascii="Arial" w:hAnsi="Arial" w:cs="Arial"/>
          <w:sz w:val="24"/>
          <w:szCs w:val="24"/>
        </w:rPr>
        <w:t>S</w:t>
      </w:r>
      <w:r w:rsidR="00900608">
        <w:rPr>
          <w:rFonts w:ascii="Arial" w:hAnsi="Arial" w:cs="Arial"/>
          <w:sz w:val="24"/>
          <w:szCs w:val="24"/>
        </w:rPr>
        <w:t>END IS</w:t>
      </w:r>
      <w:r>
        <w:rPr>
          <w:rFonts w:ascii="Arial" w:hAnsi="Arial" w:cs="Arial"/>
          <w:sz w:val="24"/>
          <w:szCs w:val="24"/>
        </w:rPr>
        <w:t xml:space="preserve">                  </w:t>
      </w:r>
      <w:r w:rsidR="00900608">
        <w:rPr>
          <w:rFonts w:ascii="Arial" w:hAnsi="Arial" w:cs="Arial"/>
          <w:sz w:val="24"/>
          <w:szCs w:val="24"/>
        </w:rPr>
        <w:t>SEND Inclusion Services</w:t>
      </w:r>
    </w:p>
    <w:p w14:paraId="52124528" w14:textId="77777777" w:rsidR="00551AFA" w:rsidRPr="00355F3B" w:rsidRDefault="00551AFA" w:rsidP="00551AFA">
      <w:pPr>
        <w:rPr>
          <w:rFonts w:ascii="Arial" w:hAnsi="Arial" w:cs="Arial"/>
          <w:sz w:val="24"/>
          <w:szCs w:val="24"/>
        </w:rPr>
      </w:pPr>
      <w:r w:rsidRPr="00355F3B">
        <w:rPr>
          <w:rFonts w:ascii="Arial" w:hAnsi="Arial" w:cs="Arial"/>
          <w:sz w:val="24"/>
          <w:szCs w:val="24"/>
        </w:rPr>
        <w:t>SALT</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Speech and Language Therapist</w:t>
      </w:r>
    </w:p>
    <w:p w14:paraId="21F3DF7B" w14:textId="77777777" w:rsidR="00551AFA" w:rsidRPr="00355F3B" w:rsidRDefault="00551AFA" w:rsidP="00551AFA">
      <w:pPr>
        <w:rPr>
          <w:rFonts w:ascii="Arial" w:hAnsi="Arial" w:cs="Arial"/>
          <w:sz w:val="24"/>
          <w:szCs w:val="24"/>
        </w:rPr>
      </w:pPr>
      <w:r w:rsidRPr="00355F3B">
        <w:rPr>
          <w:rFonts w:ascii="Arial" w:hAnsi="Arial" w:cs="Arial"/>
          <w:sz w:val="24"/>
          <w:szCs w:val="24"/>
        </w:rPr>
        <w:lastRenderedPageBreak/>
        <w:t>SEAL</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Social and Emotional Aspects of Learning</w:t>
      </w:r>
    </w:p>
    <w:p w14:paraId="23D14442" w14:textId="77777777" w:rsidR="00551AFA" w:rsidRPr="00355F3B" w:rsidRDefault="00551AFA" w:rsidP="00551AFA">
      <w:pPr>
        <w:rPr>
          <w:rFonts w:ascii="Arial" w:hAnsi="Arial" w:cs="Arial"/>
          <w:sz w:val="24"/>
          <w:szCs w:val="24"/>
        </w:rPr>
      </w:pPr>
      <w:r w:rsidRPr="00355F3B">
        <w:rPr>
          <w:rFonts w:ascii="Arial" w:hAnsi="Arial" w:cs="Arial"/>
          <w:sz w:val="24"/>
          <w:szCs w:val="24"/>
        </w:rPr>
        <w:t>SEND</w:t>
      </w:r>
      <w:r w:rsidRPr="00355F3B">
        <w:rPr>
          <w:rFonts w:ascii="Arial" w:hAnsi="Arial" w:cs="Arial"/>
          <w:sz w:val="24"/>
          <w:szCs w:val="24"/>
        </w:rPr>
        <w:tab/>
      </w:r>
      <w:r w:rsidRPr="00355F3B">
        <w:rPr>
          <w:rFonts w:ascii="Arial" w:hAnsi="Arial" w:cs="Arial"/>
          <w:sz w:val="24"/>
          <w:szCs w:val="24"/>
        </w:rPr>
        <w:tab/>
      </w:r>
      <w:r w:rsidRPr="00355F3B">
        <w:rPr>
          <w:rFonts w:ascii="Arial" w:hAnsi="Arial" w:cs="Arial"/>
          <w:sz w:val="24"/>
          <w:szCs w:val="24"/>
        </w:rPr>
        <w:tab/>
        <w:t xml:space="preserve">Special Educational Needs and Disability </w:t>
      </w:r>
    </w:p>
    <w:p w14:paraId="2E3451E6" w14:textId="77777777" w:rsidR="00551AFA" w:rsidRPr="00355F3B" w:rsidRDefault="00551AFA" w:rsidP="00551AFA">
      <w:pPr>
        <w:rPr>
          <w:rFonts w:ascii="Arial" w:hAnsi="Arial" w:cs="Arial"/>
          <w:sz w:val="24"/>
          <w:szCs w:val="24"/>
        </w:rPr>
      </w:pPr>
      <w:r w:rsidRPr="00355F3B">
        <w:rPr>
          <w:rFonts w:ascii="Arial" w:hAnsi="Arial" w:cs="Arial"/>
          <w:sz w:val="24"/>
          <w:szCs w:val="24"/>
        </w:rPr>
        <w:t>SENCO</w:t>
      </w:r>
      <w:r w:rsidRPr="00355F3B">
        <w:rPr>
          <w:rFonts w:ascii="Arial" w:hAnsi="Arial" w:cs="Arial"/>
          <w:sz w:val="24"/>
          <w:szCs w:val="24"/>
        </w:rPr>
        <w:tab/>
      </w:r>
      <w:r w:rsidRPr="00355F3B">
        <w:rPr>
          <w:rFonts w:ascii="Arial" w:hAnsi="Arial" w:cs="Arial"/>
          <w:sz w:val="24"/>
          <w:szCs w:val="24"/>
        </w:rPr>
        <w:tab/>
        <w:t>Special Educational Needs Coordinator</w:t>
      </w:r>
    </w:p>
    <w:p w14:paraId="2836A7B1" w14:textId="05F2CC7F" w:rsidR="00551AFA" w:rsidRDefault="00551AFA" w:rsidP="00551AFA">
      <w:pPr>
        <w:rPr>
          <w:rFonts w:ascii="Arial" w:hAnsi="Arial" w:cs="Arial"/>
          <w:sz w:val="24"/>
          <w:szCs w:val="24"/>
        </w:rPr>
      </w:pPr>
      <w:r w:rsidRPr="00355F3B">
        <w:rPr>
          <w:rFonts w:ascii="Arial" w:hAnsi="Arial" w:cs="Arial"/>
          <w:sz w:val="24"/>
          <w:szCs w:val="24"/>
        </w:rPr>
        <w:t>SMART targets</w:t>
      </w:r>
      <w:r w:rsidRPr="00355F3B">
        <w:rPr>
          <w:rFonts w:ascii="Arial" w:hAnsi="Arial" w:cs="Arial"/>
          <w:sz w:val="24"/>
          <w:szCs w:val="24"/>
        </w:rPr>
        <w:tab/>
        <w:t>Specific, Measurable, Agreed, Realistic and</w:t>
      </w:r>
      <w:r w:rsidR="00D918CA">
        <w:rPr>
          <w:rFonts w:ascii="Arial" w:hAnsi="Arial" w:cs="Arial"/>
          <w:sz w:val="24"/>
          <w:szCs w:val="24"/>
        </w:rPr>
        <w:t xml:space="preserve"> Time limited</w:t>
      </w:r>
    </w:p>
    <w:p w14:paraId="2758640B" w14:textId="2B51AC89" w:rsidR="002961B3" w:rsidRPr="00355F3B" w:rsidRDefault="002961B3" w:rsidP="00551AFA">
      <w:pPr>
        <w:rPr>
          <w:rFonts w:ascii="Arial" w:hAnsi="Arial" w:cs="Arial"/>
          <w:sz w:val="24"/>
          <w:szCs w:val="24"/>
        </w:rPr>
      </w:pPr>
      <w:r>
        <w:rPr>
          <w:rFonts w:ascii="Arial" w:hAnsi="Arial" w:cs="Arial"/>
          <w:sz w:val="24"/>
          <w:szCs w:val="24"/>
        </w:rPr>
        <w:t>SPD                         Sensory Processing Disorder</w:t>
      </w:r>
    </w:p>
    <w:p w14:paraId="53CC018C" w14:textId="77777777" w:rsidR="00551AFA" w:rsidRPr="00355F3B" w:rsidRDefault="00551AFA" w:rsidP="00551AFA">
      <w:pPr>
        <w:rPr>
          <w:rFonts w:ascii="Arial" w:hAnsi="Arial" w:cs="Arial"/>
          <w:b/>
          <w:color w:val="FF0000"/>
          <w:sz w:val="24"/>
          <w:szCs w:val="24"/>
          <w:u w:val="single"/>
        </w:rPr>
      </w:pPr>
    </w:p>
    <w:p w14:paraId="5464464E" w14:textId="77777777" w:rsidR="00551AFA" w:rsidRPr="00355F3B" w:rsidRDefault="00551AFA" w:rsidP="00551AFA">
      <w:pPr>
        <w:rPr>
          <w:rFonts w:ascii="Arial" w:hAnsi="Arial" w:cs="Arial"/>
          <w:sz w:val="24"/>
          <w:szCs w:val="24"/>
        </w:rPr>
      </w:pPr>
    </w:p>
    <w:p w14:paraId="25E9EE23" w14:textId="77777777" w:rsidR="00551AFA" w:rsidRPr="00355F3B" w:rsidRDefault="00551AFA" w:rsidP="00551AFA">
      <w:pPr>
        <w:rPr>
          <w:rFonts w:ascii="Arial" w:hAnsi="Arial" w:cs="Arial"/>
          <w:sz w:val="24"/>
          <w:szCs w:val="24"/>
        </w:rPr>
      </w:pPr>
    </w:p>
    <w:p w14:paraId="1A61795A" w14:textId="77777777" w:rsidR="00551AFA" w:rsidRPr="00355F3B" w:rsidRDefault="00551AFA" w:rsidP="00551AFA">
      <w:pPr>
        <w:rPr>
          <w:rFonts w:ascii="Arial" w:hAnsi="Arial" w:cs="Arial"/>
          <w:sz w:val="24"/>
          <w:szCs w:val="24"/>
        </w:rPr>
      </w:pPr>
    </w:p>
    <w:p w14:paraId="485881DB" w14:textId="77777777" w:rsidR="00B87577" w:rsidRPr="00355F3B" w:rsidRDefault="00B87577" w:rsidP="003A5B48">
      <w:pPr>
        <w:rPr>
          <w:rFonts w:ascii="Arial" w:hAnsi="Arial" w:cs="Arial"/>
          <w:sz w:val="24"/>
          <w:szCs w:val="24"/>
        </w:rPr>
      </w:pPr>
    </w:p>
    <w:sectPr w:rsidR="00B87577" w:rsidRPr="00355F3B" w:rsidSect="00CF44C3">
      <w:footerReference w:type="default" r:id="rId74"/>
      <w:pgSz w:w="11906" w:h="16838"/>
      <w:pgMar w:top="709" w:right="1440" w:bottom="567" w:left="1440" w:header="708" w:footer="708"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7B9F75D" w14:textId="77777777" w:rsidR="00BE20C9" w:rsidRDefault="00BE20C9" w:rsidP="002B5F33">
      <w:pPr>
        <w:spacing w:after="0" w:line="240" w:lineRule="auto"/>
      </w:pPr>
      <w:r>
        <w:separator/>
      </w:r>
    </w:p>
  </w:endnote>
  <w:endnote w:type="continuationSeparator" w:id="0">
    <w:p w14:paraId="64167428" w14:textId="77777777" w:rsidR="00BE20C9" w:rsidRDefault="00BE20C9" w:rsidP="002B5F33">
      <w:pPr>
        <w:spacing w:after="0" w:line="240" w:lineRule="auto"/>
      </w:pPr>
      <w:r>
        <w:continuationSeparator/>
      </w:r>
    </w:p>
  </w:endnote>
  <w:endnote w:type="continuationNotice" w:id="1">
    <w:p w14:paraId="742004F9" w14:textId="77777777" w:rsidR="00BE20C9" w:rsidRDefault="00BE20C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Rockwell">
    <w:panose1 w:val="02060603020205020403"/>
    <w:charset w:val="00"/>
    <w:family w:val="roman"/>
    <w:pitch w:val="variable"/>
    <w:sig w:usb0="00000007" w:usb1="00000000" w:usb2="00000000" w:usb3="00000000" w:csb0="00000003" w:csb1="00000000"/>
  </w:font>
  <w:font w:name="Sofia Pro Black">
    <w:altName w:val="Calibri"/>
    <w:panose1 w:val="00000000000000000000"/>
    <w:charset w:val="00"/>
    <w:family w:val="swiss"/>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mn-ea">
    <w:panose1 w:val="00000000000000000000"/>
    <w:charset w:val="00"/>
    <w:family w:val="roman"/>
    <w:notTrueType/>
    <w:pitch w:val="default"/>
  </w:font>
  <w:font w:name="+mn-cs">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26531026"/>
      <w:docPartObj>
        <w:docPartGallery w:val="Page Numbers (Bottom of Page)"/>
        <w:docPartUnique/>
      </w:docPartObj>
    </w:sdtPr>
    <w:sdtEndPr>
      <w:rPr>
        <w:noProof/>
      </w:rPr>
    </w:sdtEndPr>
    <w:sdtContent>
      <w:p w14:paraId="20081DE6" w14:textId="425D4873" w:rsidR="006C040E" w:rsidRDefault="006C040E">
        <w:pPr>
          <w:pStyle w:val="Footer"/>
        </w:pPr>
        <w:r>
          <w:fldChar w:fldCharType="begin"/>
        </w:r>
        <w:r>
          <w:instrText xml:space="preserve"> PAGE   \* MERGEFORMAT </w:instrText>
        </w:r>
        <w:r>
          <w:fldChar w:fldCharType="separate"/>
        </w:r>
        <w:r>
          <w:rPr>
            <w:noProof/>
          </w:rPr>
          <w:t>2</w:t>
        </w:r>
        <w:r>
          <w:rPr>
            <w:noProof/>
          </w:rPr>
          <w:fldChar w:fldCharType="end"/>
        </w:r>
      </w:p>
    </w:sdtContent>
  </w:sdt>
  <w:p w14:paraId="336688CA" w14:textId="77777777" w:rsidR="003266DB" w:rsidRDefault="003266DB" w:rsidP="00CF44C3">
    <w:pPr>
      <w:pStyle w:val="Footer"/>
      <w:jc w:val="righ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02B1459" w14:textId="77777777" w:rsidR="00BE20C9" w:rsidRDefault="00BE20C9" w:rsidP="002B5F33">
      <w:pPr>
        <w:spacing w:after="0" w:line="240" w:lineRule="auto"/>
      </w:pPr>
      <w:r>
        <w:separator/>
      </w:r>
    </w:p>
  </w:footnote>
  <w:footnote w:type="continuationSeparator" w:id="0">
    <w:p w14:paraId="2E11DE6A" w14:textId="77777777" w:rsidR="00BE20C9" w:rsidRDefault="00BE20C9" w:rsidP="002B5F33">
      <w:pPr>
        <w:spacing w:after="0" w:line="240" w:lineRule="auto"/>
      </w:pPr>
      <w:r>
        <w:continuationSeparator/>
      </w:r>
    </w:p>
  </w:footnote>
  <w:footnote w:type="continuationNotice" w:id="1">
    <w:p w14:paraId="3692F33D" w14:textId="77777777" w:rsidR="00BE20C9" w:rsidRDefault="00BE20C9">
      <w:pPr>
        <w:spacing w:after="0"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D226F7"/>
    <w:multiLevelType w:val="hybridMultilevel"/>
    <w:tmpl w:val="EFAC4F2C"/>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57A4D18"/>
    <w:multiLevelType w:val="hybridMultilevel"/>
    <w:tmpl w:val="88E05D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BF5660D"/>
    <w:multiLevelType w:val="hybridMultilevel"/>
    <w:tmpl w:val="ABFED9D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1495823"/>
    <w:multiLevelType w:val="hybridMultilevel"/>
    <w:tmpl w:val="0716285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1547DBE"/>
    <w:multiLevelType w:val="multilevel"/>
    <w:tmpl w:val="6A92C2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15F63309"/>
    <w:multiLevelType w:val="hybridMultilevel"/>
    <w:tmpl w:val="56569B1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7263241"/>
    <w:multiLevelType w:val="hybridMultilevel"/>
    <w:tmpl w:val="5A04E70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9504D8C"/>
    <w:multiLevelType w:val="multilevel"/>
    <w:tmpl w:val="5FEE850C"/>
    <w:lvl w:ilvl="0">
      <w:numFmt w:val="bullet"/>
      <w:lvlText w:val=""/>
      <w:lvlJc w:val="left"/>
      <w:pPr>
        <w:ind w:left="720" w:hanging="360"/>
      </w:pPr>
      <w:rPr>
        <w:rFonts w:ascii="Symbol" w:hAnsi="Symbol"/>
        <w:sz w:val="20"/>
      </w:rPr>
    </w:lvl>
    <w:lvl w:ilvl="1">
      <w:numFmt w:val="bullet"/>
      <w:lvlText w:val="o"/>
      <w:lvlJc w:val="left"/>
      <w:pPr>
        <w:ind w:left="1440" w:hanging="360"/>
      </w:pPr>
      <w:rPr>
        <w:rFonts w:ascii="Courier New" w:hAnsi="Courier New"/>
        <w:sz w:val="20"/>
      </w:rPr>
    </w:lvl>
    <w:lvl w:ilvl="2">
      <w:numFmt w:val="bullet"/>
      <w:lvlText w:val=""/>
      <w:lvlJc w:val="left"/>
      <w:pPr>
        <w:ind w:left="2160" w:hanging="360"/>
      </w:pPr>
      <w:rPr>
        <w:rFonts w:ascii="Wingdings" w:hAnsi="Wingdings"/>
        <w:sz w:val="20"/>
      </w:rPr>
    </w:lvl>
    <w:lvl w:ilvl="3">
      <w:numFmt w:val="bullet"/>
      <w:lvlText w:val=""/>
      <w:lvlJc w:val="left"/>
      <w:pPr>
        <w:ind w:left="2880" w:hanging="360"/>
      </w:pPr>
      <w:rPr>
        <w:rFonts w:ascii="Wingdings" w:hAnsi="Wingdings"/>
        <w:sz w:val="20"/>
      </w:rPr>
    </w:lvl>
    <w:lvl w:ilvl="4">
      <w:numFmt w:val="bullet"/>
      <w:lvlText w:val=""/>
      <w:lvlJc w:val="left"/>
      <w:pPr>
        <w:ind w:left="3600" w:hanging="360"/>
      </w:pPr>
      <w:rPr>
        <w:rFonts w:ascii="Wingdings" w:hAnsi="Wingdings"/>
        <w:sz w:val="20"/>
      </w:rPr>
    </w:lvl>
    <w:lvl w:ilvl="5">
      <w:numFmt w:val="bullet"/>
      <w:lvlText w:val=""/>
      <w:lvlJc w:val="left"/>
      <w:pPr>
        <w:ind w:left="4320" w:hanging="360"/>
      </w:pPr>
      <w:rPr>
        <w:rFonts w:ascii="Wingdings" w:hAnsi="Wingdings"/>
        <w:sz w:val="20"/>
      </w:rPr>
    </w:lvl>
    <w:lvl w:ilvl="6">
      <w:numFmt w:val="bullet"/>
      <w:lvlText w:val=""/>
      <w:lvlJc w:val="left"/>
      <w:pPr>
        <w:ind w:left="5040" w:hanging="360"/>
      </w:pPr>
      <w:rPr>
        <w:rFonts w:ascii="Wingdings" w:hAnsi="Wingdings"/>
        <w:sz w:val="20"/>
      </w:rPr>
    </w:lvl>
    <w:lvl w:ilvl="7">
      <w:numFmt w:val="bullet"/>
      <w:lvlText w:val=""/>
      <w:lvlJc w:val="left"/>
      <w:pPr>
        <w:ind w:left="5760" w:hanging="360"/>
      </w:pPr>
      <w:rPr>
        <w:rFonts w:ascii="Wingdings" w:hAnsi="Wingdings"/>
        <w:sz w:val="20"/>
      </w:rPr>
    </w:lvl>
    <w:lvl w:ilvl="8">
      <w:numFmt w:val="bullet"/>
      <w:lvlText w:val=""/>
      <w:lvlJc w:val="left"/>
      <w:pPr>
        <w:ind w:left="6480" w:hanging="360"/>
      </w:pPr>
      <w:rPr>
        <w:rFonts w:ascii="Wingdings" w:hAnsi="Wingdings"/>
        <w:sz w:val="20"/>
      </w:rPr>
    </w:lvl>
  </w:abstractNum>
  <w:abstractNum w:abstractNumId="8" w15:restartNumberingAfterBreak="0">
    <w:nsid w:val="1A101FA1"/>
    <w:multiLevelType w:val="hybridMultilevel"/>
    <w:tmpl w:val="2C1203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A5D066E"/>
    <w:multiLevelType w:val="hybridMultilevel"/>
    <w:tmpl w:val="9EFE13A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1ACC41E8"/>
    <w:multiLevelType w:val="hybridMultilevel"/>
    <w:tmpl w:val="47D62B4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B6F2361"/>
    <w:multiLevelType w:val="hybridMultilevel"/>
    <w:tmpl w:val="D870DD8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1C910DB4"/>
    <w:multiLevelType w:val="multilevel"/>
    <w:tmpl w:val="E5BE5548"/>
    <w:lvl w:ilvl="0">
      <w:numFmt w:val="bullet"/>
      <w:lvlText w:val=""/>
      <w:lvlJc w:val="left"/>
      <w:pPr>
        <w:ind w:left="720" w:hanging="360"/>
      </w:pPr>
      <w:rPr>
        <w:rFonts w:ascii="Symbol" w:hAnsi="Symbol"/>
      </w:rPr>
    </w:lvl>
    <w:lvl w:ilvl="1">
      <w:numFmt w:val="bullet"/>
      <w:lvlText w:val="o"/>
      <w:lvlJc w:val="left"/>
      <w:pPr>
        <w:ind w:left="1440" w:hanging="360"/>
      </w:pPr>
      <w:rPr>
        <w:rFonts w:ascii="Courier New" w:hAnsi="Courier New" w:cs="Courier New"/>
      </w:rPr>
    </w:lvl>
    <w:lvl w:ilvl="2">
      <w:numFmt w:val="bullet"/>
      <w:lvlText w:val=""/>
      <w:lvlJc w:val="left"/>
      <w:pPr>
        <w:ind w:left="2160" w:hanging="360"/>
      </w:pPr>
      <w:rPr>
        <w:rFonts w:ascii="Wingdings" w:hAnsi="Wingdings"/>
      </w:rPr>
    </w:lvl>
    <w:lvl w:ilvl="3">
      <w:numFmt w:val="bullet"/>
      <w:lvlText w:val=""/>
      <w:lvlJc w:val="left"/>
      <w:pPr>
        <w:ind w:left="2880" w:hanging="360"/>
      </w:pPr>
      <w:rPr>
        <w:rFonts w:ascii="Symbol" w:hAnsi="Symbol"/>
      </w:rPr>
    </w:lvl>
    <w:lvl w:ilvl="4">
      <w:numFmt w:val="bullet"/>
      <w:lvlText w:val="o"/>
      <w:lvlJc w:val="left"/>
      <w:pPr>
        <w:ind w:left="3600" w:hanging="360"/>
      </w:pPr>
      <w:rPr>
        <w:rFonts w:ascii="Courier New" w:hAnsi="Courier New" w:cs="Courier New"/>
      </w:rPr>
    </w:lvl>
    <w:lvl w:ilvl="5">
      <w:numFmt w:val="bullet"/>
      <w:lvlText w:val=""/>
      <w:lvlJc w:val="left"/>
      <w:pPr>
        <w:ind w:left="4320" w:hanging="360"/>
      </w:pPr>
      <w:rPr>
        <w:rFonts w:ascii="Wingdings" w:hAnsi="Wingdings"/>
      </w:rPr>
    </w:lvl>
    <w:lvl w:ilvl="6">
      <w:numFmt w:val="bullet"/>
      <w:lvlText w:val=""/>
      <w:lvlJc w:val="left"/>
      <w:pPr>
        <w:ind w:left="5040" w:hanging="360"/>
      </w:pPr>
      <w:rPr>
        <w:rFonts w:ascii="Symbol" w:hAnsi="Symbol"/>
      </w:rPr>
    </w:lvl>
    <w:lvl w:ilvl="7">
      <w:numFmt w:val="bullet"/>
      <w:lvlText w:val="o"/>
      <w:lvlJc w:val="left"/>
      <w:pPr>
        <w:ind w:left="5760" w:hanging="360"/>
      </w:pPr>
      <w:rPr>
        <w:rFonts w:ascii="Courier New" w:hAnsi="Courier New" w:cs="Courier New"/>
      </w:rPr>
    </w:lvl>
    <w:lvl w:ilvl="8">
      <w:numFmt w:val="bullet"/>
      <w:lvlText w:val=""/>
      <w:lvlJc w:val="left"/>
      <w:pPr>
        <w:ind w:left="6480" w:hanging="360"/>
      </w:pPr>
      <w:rPr>
        <w:rFonts w:ascii="Wingdings" w:hAnsi="Wingdings"/>
      </w:rPr>
    </w:lvl>
  </w:abstractNum>
  <w:abstractNum w:abstractNumId="13" w15:restartNumberingAfterBreak="0">
    <w:nsid w:val="1DF62782"/>
    <w:multiLevelType w:val="hybridMultilevel"/>
    <w:tmpl w:val="F4BA0A7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12F34F0"/>
    <w:multiLevelType w:val="hybridMultilevel"/>
    <w:tmpl w:val="3AFC2CE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3DA0DD4"/>
    <w:multiLevelType w:val="multilevel"/>
    <w:tmpl w:val="7B62EA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2631715C"/>
    <w:multiLevelType w:val="hybridMultilevel"/>
    <w:tmpl w:val="44A4AE0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2AB06BBC"/>
    <w:multiLevelType w:val="hybridMultilevel"/>
    <w:tmpl w:val="CC1252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2AE557DA"/>
    <w:multiLevelType w:val="hybridMultilevel"/>
    <w:tmpl w:val="2842CA1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2D0C5AFE"/>
    <w:multiLevelType w:val="hybridMultilevel"/>
    <w:tmpl w:val="1116EA2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2DC81D32"/>
    <w:multiLevelType w:val="hybridMultilevel"/>
    <w:tmpl w:val="714279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35523BCB"/>
    <w:multiLevelType w:val="hybridMultilevel"/>
    <w:tmpl w:val="37484D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35890FF3"/>
    <w:multiLevelType w:val="hybridMultilevel"/>
    <w:tmpl w:val="3DAA33E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35D03D07"/>
    <w:multiLevelType w:val="hybridMultilevel"/>
    <w:tmpl w:val="F44ED5D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3932056C"/>
    <w:multiLevelType w:val="hybridMultilevel"/>
    <w:tmpl w:val="4DA074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39D30F69"/>
    <w:multiLevelType w:val="hybridMultilevel"/>
    <w:tmpl w:val="D490277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39F82303"/>
    <w:multiLevelType w:val="hybridMultilevel"/>
    <w:tmpl w:val="C2EE9BC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3C375228"/>
    <w:multiLevelType w:val="hybridMultilevel"/>
    <w:tmpl w:val="FFB0A3E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3C996AC4"/>
    <w:multiLevelType w:val="hybridMultilevel"/>
    <w:tmpl w:val="49EAE2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3D4C6027"/>
    <w:multiLevelType w:val="hybridMultilevel"/>
    <w:tmpl w:val="2C5AF26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40EF4221"/>
    <w:multiLevelType w:val="hybridMultilevel"/>
    <w:tmpl w:val="738A11A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43DF7E3F"/>
    <w:multiLevelType w:val="multilevel"/>
    <w:tmpl w:val="F5F6790A"/>
    <w:lvl w:ilvl="0">
      <w:numFmt w:val="bullet"/>
      <w:lvlText w:val=""/>
      <w:lvlJc w:val="left"/>
      <w:pPr>
        <w:ind w:left="720" w:hanging="360"/>
      </w:pPr>
      <w:rPr>
        <w:rFonts w:ascii="Symbol" w:hAnsi="Symbol"/>
      </w:rPr>
    </w:lvl>
    <w:lvl w:ilvl="1">
      <w:numFmt w:val="bullet"/>
      <w:lvlText w:val="o"/>
      <w:lvlJc w:val="left"/>
      <w:pPr>
        <w:ind w:left="1440" w:hanging="360"/>
      </w:pPr>
      <w:rPr>
        <w:rFonts w:ascii="Courier New" w:hAnsi="Courier New" w:cs="Courier New"/>
      </w:rPr>
    </w:lvl>
    <w:lvl w:ilvl="2">
      <w:numFmt w:val="bullet"/>
      <w:lvlText w:val=""/>
      <w:lvlJc w:val="left"/>
      <w:pPr>
        <w:ind w:left="2160" w:hanging="360"/>
      </w:pPr>
      <w:rPr>
        <w:rFonts w:ascii="Wingdings" w:hAnsi="Wingdings"/>
      </w:rPr>
    </w:lvl>
    <w:lvl w:ilvl="3">
      <w:numFmt w:val="bullet"/>
      <w:lvlText w:val=""/>
      <w:lvlJc w:val="left"/>
      <w:pPr>
        <w:ind w:left="2880" w:hanging="360"/>
      </w:pPr>
      <w:rPr>
        <w:rFonts w:ascii="Symbol" w:hAnsi="Symbol"/>
      </w:rPr>
    </w:lvl>
    <w:lvl w:ilvl="4">
      <w:numFmt w:val="bullet"/>
      <w:lvlText w:val="o"/>
      <w:lvlJc w:val="left"/>
      <w:pPr>
        <w:ind w:left="3600" w:hanging="360"/>
      </w:pPr>
      <w:rPr>
        <w:rFonts w:ascii="Courier New" w:hAnsi="Courier New" w:cs="Courier New"/>
      </w:rPr>
    </w:lvl>
    <w:lvl w:ilvl="5">
      <w:numFmt w:val="bullet"/>
      <w:lvlText w:val=""/>
      <w:lvlJc w:val="left"/>
      <w:pPr>
        <w:ind w:left="4320" w:hanging="360"/>
      </w:pPr>
      <w:rPr>
        <w:rFonts w:ascii="Wingdings" w:hAnsi="Wingdings"/>
      </w:rPr>
    </w:lvl>
    <w:lvl w:ilvl="6">
      <w:numFmt w:val="bullet"/>
      <w:lvlText w:val=""/>
      <w:lvlJc w:val="left"/>
      <w:pPr>
        <w:ind w:left="5040" w:hanging="360"/>
      </w:pPr>
      <w:rPr>
        <w:rFonts w:ascii="Symbol" w:hAnsi="Symbol"/>
      </w:rPr>
    </w:lvl>
    <w:lvl w:ilvl="7">
      <w:numFmt w:val="bullet"/>
      <w:lvlText w:val="o"/>
      <w:lvlJc w:val="left"/>
      <w:pPr>
        <w:ind w:left="5760" w:hanging="360"/>
      </w:pPr>
      <w:rPr>
        <w:rFonts w:ascii="Courier New" w:hAnsi="Courier New" w:cs="Courier New"/>
      </w:rPr>
    </w:lvl>
    <w:lvl w:ilvl="8">
      <w:numFmt w:val="bullet"/>
      <w:lvlText w:val=""/>
      <w:lvlJc w:val="left"/>
      <w:pPr>
        <w:ind w:left="6480" w:hanging="360"/>
      </w:pPr>
      <w:rPr>
        <w:rFonts w:ascii="Wingdings" w:hAnsi="Wingdings"/>
      </w:rPr>
    </w:lvl>
  </w:abstractNum>
  <w:abstractNum w:abstractNumId="32" w15:restartNumberingAfterBreak="0">
    <w:nsid w:val="448431EE"/>
    <w:multiLevelType w:val="hybridMultilevel"/>
    <w:tmpl w:val="82624DE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46C07105"/>
    <w:multiLevelType w:val="multilevel"/>
    <w:tmpl w:val="29AE84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49D41DBC"/>
    <w:multiLevelType w:val="multilevel"/>
    <w:tmpl w:val="F300DC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4BB80E1E"/>
    <w:multiLevelType w:val="multilevel"/>
    <w:tmpl w:val="759A073A"/>
    <w:lvl w:ilvl="0">
      <w:numFmt w:val="bullet"/>
      <w:lvlText w:val=""/>
      <w:lvlJc w:val="left"/>
      <w:pPr>
        <w:ind w:left="720" w:hanging="360"/>
      </w:pPr>
      <w:rPr>
        <w:rFonts w:ascii="Symbol" w:hAnsi="Symbol"/>
      </w:rPr>
    </w:lvl>
    <w:lvl w:ilvl="1">
      <w:numFmt w:val="bullet"/>
      <w:lvlText w:val="o"/>
      <w:lvlJc w:val="left"/>
      <w:pPr>
        <w:ind w:left="1440" w:hanging="360"/>
      </w:pPr>
      <w:rPr>
        <w:rFonts w:ascii="Courier New" w:hAnsi="Courier New" w:cs="Courier New"/>
      </w:rPr>
    </w:lvl>
    <w:lvl w:ilvl="2">
      <w:numFmt w:val="bullet"/>
      <w:lvlText w:val=""/>
      <w:lvlJc w:val="left"/>
      <w:pPr>
        <w:ind w:left="2160" w:hanging="360"/>
      </w:pPr>
      <w:rPr>
        <w:rFonts w:ascii="Wingdings" w:hAnsi="Wingdings"/>
      </w:rPr>
    </w:lvl>
    <w:lvl w:ilvl="3">
      <w:numFmt w:val="bullet"/>
      <w:lvlText w:val=""/>
      <w:lvlJc w:val="left"/>
      <w:pPr>
        <w:ind w:left="2880" w:hanging="360"/>
      </w:pPr>
      <w:rPr>
        <w:rFonts w:ascii="Symbol" w:hAnsi="Symbol"/>
      </w:rPr>
    </w:lvl>
    <w:lvl w:ilvl="4">
      <w:numFmt w:val="bullet"/>
      <w:lvlText w:val="o"/>
      <w:lvlJc w:val="left"/>
      <w:pPr>
        <w:ind w:left="3600" w:hanging="360"/>
      </w:pPr>
      <w:rPr>
        <w:rFonts w:ascii="Courier New" w:hAnsi="Courier New" w:cs="Courier New"/>
      </w:rPr>
    </w:lvl>
    <w:lvl w:ilvl="5">
      <w:numFmt w:val="bullet"/>
      <w:lvlText w:val=""/>
      <w:lvlJc w:val="left"/>
      <w:pPr>
        <w:ind w:left="4320" w:hanging="360"/>
      </w:pPr>
      <w:rPr>
        <w:rFonts w:ascii="Wingdings" w:hAnsi="Wingdings"/>
      </w:rPr>
    </w:lvl>
    <w:lvl w:ilvl="6">
      <w:numFmt w:val="bullet"/>
      <w:lvlText w:val=""/>
      <w:lvlJc w:val="left"/>
      <w:pPr>
        <w:ind w:left="5040" w:hanging="360"/>
      </w:pPr>
      <w:rPr>
        <w:rFonts w:ascii="Symbol" w:hAnsi="Symbol"/>
      </w:rPr>
    </w:lvl>
    <w:lvl w:ilvl="7">
      <w:numFmt w:val="bullet"/>
      <w:lvlText w:val="o"/>
      <w:lvlJc w:val="left"/>
      <w:pPr>
        <w:ind w:left="5760" w:hanging="360"/>
      </w:pPr>
      <w:rPr>
        <w:rFonts w:ascii="Courier New" w:hAnsi="Courier New" w:cs="Courier New"/>
      </w:rPr>
    </w:lvl>
    <w:lvl w:ilvl="8">
      <w:numFmt w:val="bullet"/>
      <w:lvlText w:val=""/>
      <w:lvlJc w:val="left"/>
      <w:pPr>
        <w:ind w:left="6480" w:hanging="360"/>
      </w:pPr>
      <w:rPr>
        <w:rFonts w:ascii="Wingdings" w:hAnsi="Wingdings"/>
      </w:rPr>
    </w:lvl>
  </w:abstractNum>
  <w:abstractNum w:abstractNumId="36" w15:restartNumberingAfterBreak="0">
    <w:nsid w:val="4BBB7A0A"/>
    <w:multiLevelType w:val="hybridMultilevel"/>
    <w:tmpl w:val="2FD449E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4C1C250A"/>
    <w:multiLevelType w:val="hybridMultilevel"/>
    <w:tmpl w:val="37EA78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4D771606"/>
    <w:multiLevelType w:val="hybridMultilevel"/>
    <w:tmpl w:val="272E5AA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4DA03B91"/>
    <w:multiLevelType w:val="hybridMultilevel"/>
    <w:tmpl w:val="BFBC34B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4DD94B2A"/>
    <w:multiLevelType w:val="hybridMultilevel"/>
    <w:tmpl w:val="913088A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56717DC7"/>
    <w:multiLevelType w:val="hybridMultilevel"/>
    <w:tmpl w:val="2B8058A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5725755B"/>
    <w:multiLevelType w:val="multilevel"/>
    <w:tmpl w:val="D38A0A18"/>
    <w:lvl w:ilvl="0">
      <w:numFmt w:val="bullet"/>
      <w:lvlText w:val=""/>
      <w:lvlJc w:val="left"/>
      <w:pPr>
        <w:ind w:left="720" w:hanging="360"/>
      </w:pPr>
      <w:rPr>
        <w:rFonts w:ascii="Symbol" w:hAnsi="Symbol"/>
        <w:sz w:val="20"/>
      </w:rPr>
    </w:lvl>
    <w:lvl w:ilvl="1">
      <w:numFmt w:val="bullet"/>
      <w:lvlText w:val="o"/>
      <w:lvlJc w:val="left"/>
      <w:pPr>
        <w:ind w:left="1440" w:hanging="360"/>
      </w:pPr>
      <w:rPr>
        <w:rFonts w:ascii="Courier New" w:hAnsi="Courier New"/>
        <w:sz w:val="20"/>
      </w:rPr>
    </w:lvl>
    <w:lvl w:ilvl="2">
      <w:numFmt w:val="bullet"/>
      <w:lvlText w:val=""/>
      <w:lvlJc w:val="left"/>
      <w:pPr>
        <w:ind w:left="2160" w:hanging="360"/>
      </w:pPr>
      <w:rPr>
        <w:rFonts w:ascii="Wingdings" w:hAnsi="Wingdings"/>
        <w:sz w:val="20"/>
      </w:rPr>
    </w:lvl>
    <w:lvl w:ilvl="3">
      <w:numFmt w:val="bullet"/>
      <w:lvlText w:val=""/>
      <w:lvlJc w:val="left"/>
      <w:pPr>
        <w:ind w:left="2880" w:hanging="360"/>
      </w:pPr>
      <w:rPr>
        <w:rFonts w:ascii="Wingdings" w:hAnsi="Wingdings"/>
        <w:sz w:val="20"/>
      </w:rPr>
    </w:lvl>
    <w:lvl w:ilvl="4">
      <w:numFmt w:val="bullet"/>
      <w:lvlText w:val=""/>
      <w:lvlJc w:val="left"/>
      <w:pPr>
        <w:ind w:left="3600" w:hanging="360"/>
      </w:pPr>
      <w:rPr>
        <w:rFonts w:ascii="Wingdings" w:hAnsi="Wingdings"/>
        <w:sz w:val="20"/>
      </w:rPr>
    </w:lvl>
    <w:lvl w:ilvl="5">
      <w:numFmt w:val="bullet"/>
      <w:lvlText w:val=""/>
      <w:lvlJc w:val="left"/>
      <w:pPr>
        <w:ind w:left="4320" w:hanging="360"/>
      </w:pPr>
      <w:rPr>
        <w:rFonts w:ascii="Wingdings" w:hAnsi="Wingdings"/>
        <w:sz w:val="20"/>
      </w:rPr>
    </w:lvl>
    <w:lvl w:ilvl="6">
      <w:numFmt w:val="bullet"/>
      <w:lvlText w:val=""/>
      <w:lvlJc w:val="left"/>
      <w:pPr>
        <w:ind w:left="5040" w:hanging="360"/>
      </w:pPr>
      <w:rPr>
        <w:rFonts w:ascii="Wingdings" w:hAnsi="Wingdings"/>
        <w:sz w:val="20"/>
      </w:rPr>
    </w:lvl>
    <w:lvl w:ilvl="7">
      <w:numFmt w:val="bullet"/>
      <w:lvlText w:val=""/>
      <w:lvlJc w:val="left"/>
      <w:pPr>
        <w:ind w:left="5760" w:hanging="360"/>
      </w:pPr>
      <w:rPr>
        <w:rFonts w:ascii="Wingdings" w:hAnsi="Wingdings"/>
        <w:sz w:val="20"/>
      </w:rPr>
    </w:lvl>
    <w:lvl w:ilvl="8">
      <w:numFmt w:val="bullet"/>
      <w:lvlText w:val=""/>
      <w:lvlJc w:val="left"/>
      <w:pPr>
        <w:ind w:left="6480" w:hanging="360"/>
      </w:pPr>
      <w:rPr>
        <w:rFonts w:ascii="Wingdings" w:hAnsi="Wingdings"/>
        <w:sz w:val="20"/>
      </w:rPr>
    </w:lvl>
  </w:abstractNum>
  <w:abstractNum w:abstractNumId="43" w15:restartNumberingAfterBreak="0">
    <w:nsid w:val="57B162A7"/>
    <w:multiLevelType w:val="hybridMultilevel"/>
    <w:tmpl w:val="CD1650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5A703B3B"/>
    <w:multiLevelType w:val="hybridMultilevel"/>
    <w:tmpl w:val="04E4E09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5" w15:restartNumberingAfterBreak="0">
    <w:nsid w:val="5BC317BC"/>
    <w:multiLevelType w:val="hybridMultilevel"/>
    <w:tmpl w:val="7ECA7E3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5CE217C5"/>
    <w:multiLevelType w:val="hybridMultilevel"/>
    <w:tmpl w:val="422C266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5EAC2902"/>
    <w:multiLevelType w:val="hybridMultilevel"/>
    <w:tmpl w:val="BC84B54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6147268A"/>
    <w:multiLevelType w:val="hybridMultilevel"/>
    <w:tmpl w:val="63C874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9" w15:restartNumberingAfterBreak="0">
    <w:nsid w:val="61C45CD2"/>
    <w:multiLevelType w:val="hybridMultilevel"/>
    <w:tmpl w:val="6382EE5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0" w15:restartNumberingAfterBreak="0">
    <w:nsid w:val="620228B6"/>
    <w:multiLevelType w:val="hybridMultilevel"/>
    <w:tmpl w:val="0F14D5B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1" w15:restartNumberingAfterBreak="0">
    <w:nsid w:val="69A22AA1"/>
    <w:multiLevelType w:val="hybridMultilevel"/>
    <w:tmpl w:val="3D52C9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73CE7179"/>
    <w:multiLevelType w:val="hybridMultilevel"/>
    <w:tmpl w:val="DAD84A2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3" w15:restartNumberingAfterBreak="0">
    <w:nsid w:val="7A5F5777"/>
    <w:multiLevelType w:val="hybridMultilevel"/>
    <w:tmpl w:val="6FB0275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4" w15:restartNumberingAfterBreak="0">
    <w:nsid w:val="7AEE5302"/>
    <w:multiLevelType w:val="hybridMultilevel"/>
    <w:tmpl w:val="59E2BF3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5" w15:restartNumberingAfterBreak="0">
    <w:nsid w:val="7BCC07B5"/>
    <w:multiLevelType w:val="hybridMultilevel"/>
    <w:tmpl w:val="02E20D8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6" w15:restartNumberingAfterBreak="0">
    <w:nsid w:val="7CBD3943"/>
    <w:multiLevelType w:val="hybridMultilevel"/>
    <w:tmpl w:val="D7428A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7" w15:restartNumberingAfterBreak="0">
    <w:nsid w:val="7FDA19C7"/>
    <w:multiLevelType w:val="hybridMultilevel"/>
    <w:tmpl w:val="2750769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784373829">
    <w:abstractNumId w:val="35"/>
  </w:num>
  <w:num w:numId="2" w16cid:durableId="665518991">
    <w:abstractNumId w:val="9"/>
  </w:num>
  <w:num w:numId="3" w16cid:durableId="693464303">
    <w:abstractNumId w:val="43"/>
  </w:num>
  <w:num w:numId="4" w16cid:durableId="1383019270">
    <w:abstractNumId w:val="32"/>
  </w:num>
  <w:num w:numId="5" w16cid:durableId="632060707">
    <w:abstractNumId w:val="23"/>
  </w:num>
  <w:num w:numId="6" w16cid:durableId="590284227">
    <w:abstractNumId w:val="14"/>
  </w:num>
  <w:num w:numId="7" w16cid:durableId="177237971">
    <w:abstractNumId w:val="53"/>
  </w:num>
  <w:num w:numId="8" w16cid:durableId="406265413">
    <w:abstractNumId w:val="2"/>
  </w:num>
  <w:num w:numId="9" w16cid:durableId="1322268220">
    <w:abstractNumId w:val="3"/>
  </w:num>
  <w:num w:numId="10" w16cid:durableId="265693914">
    <w:abstractNumId w:val="38"/>
  </w:num>
  <w:num w:numId="11" w16cid:durableId="622662463">
    <w:abstractNumId w:val="11"/>
  </w:num>
  <w:num w:numId="12" w16cid:durableId="242841087">
    <w:abstractNumId w:val="19"/>
  </w:num>
  <w:num w:numId="13" w16cid:durableId="1066876372">
    <w:abstractNumId w:val="1"/>
  </w:num>
  <w:num w:numId="14" w16cid:durableId="1140078627">
    <w:abstractNumId w:val="29"/>
  </w:num>
  <w:num w:numId="15" w16cid:durableId="661154549">
    <w:abstractNumId w:val="44"/>
  </w:num>
  <w:num w:numId="16" w16cid:durableId="1463109980">
    <w:abstractNumId w:val="39"/>
  </w:num>
  <w:num w:numId="17" w16cid:durableId="1855420744">
    <w:abstractNumId w:val="17"/>
  </w:num>
  <w:num w:numId="18" w16cid:durableId="110326263">
    <w:abstractNumId w:val="50"/>
  </w:num>
  <w:num w:numId="19" w16cid:durableId="109134068">
    <w:abstractNumId w:val="45"/>
  </w:num>
  <w:num w:numId="20" w16cid:durableId="588736946">
    <w:abstractNumId w:val="41"/>
  </w:num>
  <w:num w:numId="21" w16cid:durableId="806972991">
    <w:abstractNumId w:val="25"/>
  </w:num>
  <w:num w:numId="22" w16cid:durableId="1544175855">
    <w:abstractNumId w:val="26"/>
  </w:num>
  <w:num w:numId="23" w16cid:durableId="945844757">
    <w:abstractNumId w:val="8"/>
  </w:num>
  <w:num w:numId="24" w16cid:durableId="1247417346">
    <w:abstractNumId w:val="5"/>
  </w:num>
  <w:num w:numId="25" w16cid:durableId="1743334876">
    <w:abstractNumId w:val="54"/>
  </w:num>
  <w:num w:numId="26" w16cid:durableId="1559127544">
    <w:abstractNumId w:val="21"/>
  </w:num>
  <w:num w:numId="27" w16cid:durableId="467474397">
    <w:abstractNumId w:val="18"/>
  </w:num>
  <w:num w:numId="28" w16cid:durableId="1078867581">
    <w:abstractNumId w:val="10"/>
  </w:num>
  <w:num w:numId="29" w16cid:durableId="1307198953">
    <w:abstractNumId w:val="13"/>
  </w:num>
  <w:num w:numId="30" w16cid:durableId="373962825">
    <w:abstractNumId w:val="27"/>
  </w:num>
  <w:num w:numId="31" w16cid:durableId="1224291801">
    <w:abstractNumId w:val="49"/>
  </w:num>
  <w:num w:numId="32" w16cid:durableId="1472819555">
    <w:abstractNumId w:val="37"/>
  </w:num>
  <w:num w:numId="33" w16cid:durableId="1627735926">
    <w:abstractNumId w:val="30"/>
  </w:num>
  <w:num w:numId="34" w16cid:durableId="139806371">
    <w:abstractNumId w:val="24"/>
  </w:num>
  <w:num w:numId="35" w16cid:durableId="480654122">
    <w:abstractNumId w:val="40"/>
  </w:num>
  <w:num w:numId="36" w16cid:durableId="1727794879">
    <w:abstractNumId w:val="52"/>
  </w:num>
  <w:num w:numId="37" w16cid:durableId="935868151">
    <w:abstractNumId w:val="20"/>
  </w:num>
  <w:num w:numId="38" w16cid:durableId="546599694">
    <w:abstractNumId w:val="46"/>
  </w:num>
  <w:num w:numId="39" w16cid:durableId="930242430">
    <w:abstractNumId w:val="22"/>
  </w:num>
  <w:num w:numId="40" w16cid:durableId="693993169">
    <w:abstractNumId w:val="55"/>
  </w:num>
  <w:num w:numId="41" w16cid:durableId="1090472567">
    <w:abstractNumId w:val="42"/>
  </w:num>
  <w:num w:numId="42" w16cid:durableId="1200976686">
    <w:abstractNumId w:val="7"/>
  </w:num>
  <w:num w:numId="43" w16cid:durableId="165636862">
    <w:abstractNumId w:val="12"/>
  </w:num>
  <w:num w:numId="44" w16cid:durableId="609817983">
    <w:abstractNumId w:val="31"/>
  </w:num>
  <w:num w:numId="45" w16cid:durableId="957951780">
    <w:abstractNumId w:val="0"/>
  </w:num>
  <w:num w:numId="46" w16cid:durableId="779682176">
    <w:abstractNumId w:val="56"/>
  </w:num>
  <w:num w:numId="47" w16cid:durableId="950287282">
    <w:abstractNumId w:val="47"/>
  </w:num>
  <w:num w:numId="48" w16cid:durableId="1328632781">
    <w:abstractNumId w:val="57"/>
  </w:num>
  <w:num w:numId="49" w16cid:durableId="16202605">
    <w:abstractNumId w:val="51"/>
  </w:num>
  <w:num w:numId="50" w16cid:durableId="1759134200">
    <w:abstractNumId w:val="6"/>
  </w:num>
  <w:num w:numId="51" w16cid:durableId="876238582">
    <w:abstractNumId w:val="48"/>
  </w:num>
  <w:num w:numId="52" w16cid:durableId="1775859361">
    <w:abstractNumId w:val="36"/>
  </w:num>
  <w:num w:numId="53" w16cid:durableId="1263685561">
    <w:abstractNumId w:val="16"/>
  </w:num>
  <w:num w:numId="54" w16cid:durableId="435715965">
    <w:abstractNumId w:val="28"/>
  </w:num>
  <w:num w:numId="55" w16cid:durableId="587811718">
    <w:abstractNumId w:val="4"/>
  </w:num>
  <w:num w:numId="56" w16cid:durableId="1514761044">
    <w:abstractNumId w:val="33"/>
  </w:num>
  <w:num w:numId="57" w16cid:durableId="1012679441">
    <w:abstractNumId w:val="34"/>
  </w:num>
  <w:num w:numId="58" w16cid:durableId="697775198">
    <w:abstractNumId w:val="15"/>
  </w:num>
  <w:numIdMacAtCleanup w:val="4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9"/>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D5960"/>
    <w:rsid w:val="000011B5"/>
    <w:rsid w:val="00001CE1"/>
    <w:rsid w:val="0005392F"/>
    <w:rsid w:val="00064FED"/>
    <w:rsid w:val="000702A1"/>
    <w:rsid w:val="00070DFA"/>
    <w:rsid w:val="000823C3"/>
    <w:rsid w:val="00085CB4"/>
    <w:rsid w:val="00092E0E"/>
    <w:rsid w:val="0009321E"/>
    <w:rsid w:val="00097AE2"/>
    <w:rsid w:val="000B372E"/>
    <w:rsid w:val="000C64D7"/>
    <w:rsid w:val="000C661A"/>
    <w:rsid w:val="000D33D2"/>
    <w:rsid w:val="000E3685"/>
    <w:rsid w:val="000F284C"/>
    <w:rsid w:val="00103731"/>
    <w:rsid w:val="00110791"/>
    <w:rsid w:val="001124B2"/>
    <w:rsid w:val="0012013B"/>
    <w:rsid w:val="001324EC"/>
    <w:rsid w:val="001328F9"/>
    <w:rsid w:val="00144CB0"/>
    <w:rsid w:val="00150C51"/>
    <w:rsid w:val="0015156C"/>
    <w:rsid w:val="001772F1"/>
    <w:rsid w:val="00191C11"/>
    <w:rsid w:val="00192077"/>
    <w:rsid w:val="0019386C"/>
    <w:rsid w:val="00195067"/>
    <w:rsid w:val="001956C0"/>
    <w:rsid w:val="001A388E"/>
    <w:rsid w:val="001A58A6"/>
    <w:rsid w:val="001A6DB8"/>
    <w:rsid w:val="001B5318"/>
    <w:rsid w:val="001B70FE"/>
    <w:rsid w:val="001C5250"/>
    <w:rsid w:val="001D47A7"/>
    <w:rsid w:val="001D6C0C"/>
    <w:rsid w:val="001E06FF"/>
    <w:rsid w:val="001E1CFA"/>
    <w:rsid w:val="001E5508"/>
    <w:rsid w:val="001E5D69"/>
    <w:rsid w:val="001E7EA2"/>
    <w:rsid w:val="001F2EBF"/>
    <w:rsid w:val="001F5351"/>
    <w:rsid w:val="00203B34"/>
    <w:rsid w:val="00207D57"/>
    <w:rsid w:val="00216F0B"/>
    <w:rsid w:val="00225A7D"/>
    <w:rsid w:val="002309FA"/>
    <w:rsid w:val="002354F0"/>
    <w:rsid w:val="00236408"/>
    <w:rsid w:val="00242107"/>
    <w:rsid w:val="00242F59"/>
    <w:rsid w:val="0025182E"/>
    <w:rsid w:val="00251F0E"/>
    <w:rsid w:val="00253BEA"/>
    <w:rsid w:val="00255104"/>
    <w:rsid w:val="00256D4A"/>
    <w:rsid w:val="00277848"/>
    <w:rsid w:val="00281031"/>
    <w:rsid w:val="00295A27"/>
    <w:rsid w:val="002961B3"/>
    <w:rsid w:val="00296E9C"/>
    <w:rsid w:val="00297FF2"/>
    <w:rsid w:val="002A01E3"/>
    <w:rsid w:val="002A38CA"/>
    <w:rsid w:val="002B02CE"/>
    <w:rsid w:val="002B5F33"/>
    <w:rsid w:val="002B7EE9"/>
    <w:rsid w:val="002C2979"/>
    <w:rsid w:val="002D125A"/>
    <w:rsid w:val="002F1EBB"/>
    <w:rsid w:val="002F464B"/>
    <w:rsid w:val="002F571A"/>
    <w:rsid w:val="00305332"/>
    <w:rsid w:val="00306213"/>
    <w:rsid w:val="00306988"/>
    <w:rsid w:val="00306FC7"/>
    <w:rsid w:val="00312F0C"/>
    <w:rsid w:val="00314648"/>
    <w:rsid w:val="003266DB"/>
    <w:rsid w:val="00332CAB"/>
    <w:rsid w:val="003365C1"/>
    <w:rsid w:val="0034129F"/>
    <w:rsid w:val="00347F0D"/>
    <w:rsid w:val="003558F7"/>
    <w:rsid w:val="00355F3B"/>
    <w:rsid w:val="00360EB6"/>
    <w:rsid w:val="00365692"/>
    <w:rsid w:val="00374176"/>
    <w:rsid w:val="0038598D"/>
    <w:rsid w:val="00387089"/>
    <w:rsid w:val="00390A94"/>
    <w:rsid w:val="0039599F"/>
    <w:rsid w:val="003972D8"/>
    <w:rsid w:val="003A1A5A"/>
    <w:rsid w:val="003A5B48"/>
    <w:rsid w:val="003A5D1D"/>
    <w:rsid w:val="003A73B2"/>
    <w:rsid w:val="003B0639"/>
    <w:rsid w:val="003B2C5E"/>
    <w:rsid w:val="003C3B23"/>
    <w:rsid w:val="003C434D"/>
    <w:rsid w:val="003C4B70"/>
    <w:rsid w:val="003C7BD0"/>
    <w:rsid w:val="003E2F30"/>
    <w:rsid w:val="00416329"/>
    <w:rsid w:val="00421BBB"/>
    <w:rsid w:val="0042586B"/>
    <w:rsid w:val="00426699"/>
    <w:rsid w:val="00427ECE"/>
    <w:rsid w:val="004324E0"/>
    <w:rsid w:val="004369E1"/>
    <w:rsid w:val="00437C1C"/>
    <w:rsid w:val="004437D9"/>
    <w:rsid w:val="004458F4"/>
    <w:rsid w:val="004501CF"/>
    <w:rsid w:val="00450D7B"/>
    <w:rsid w:val="00462536"/>
    <w:rsid w:val="00464D7C"/>
    <w:rsid w:val="0048625C"/>
    <w:rsid w:val="004919E4"/>
    <w:rsid w:val="00493821"/>
    <w:rsid w:val="00494E34"/>
    <w:rsid w:val="004A05BE"/>
    <w:rsid w:val="004A2DBB"/>
    <w:rsid w:val="004A3E1C"/>
    <w:rsid w:val="004C4F00"/>
    <w:rsid w:val="004E154D"/>
    <w:rsid w:val="004E15E7"/>
    <w:rsid w:val="004E354B"/>
    <w:rsid w:val="004F09DE"/>
    <w:rsid w:val="004F4B1B"/>
    <w:rsid w:val="004F4E2F"/>
    <w:rsid w:val="004F76EC"/>
    <w:rsid w:val="0050293C"/>
    <w:rsid w:val="00502F2F"/>
    <w:rsid w:val="005205F8"/>
    <w:rsid w:val="00530862"/>
    <w:rsid w:val="005331E8"/>
    <w:rsid w:val="00551AFA"/>
    <w:rsid w:val="0056025C"/>
    <w:rsid w:val="00565965"/>
    <w:rsid w:val="00566187"/>
    <w:rsid w:val="00566EC0"/>
    <w:rsid w:val="0057077F"/>
    <w:rsid w:val="0057143B"/>
    <w:rsid w:val="00571775"/>
    <w:rsid w:val="00574275"/>
    <w:rsid w:val="00576535"/>
    <w:rsid w:val="00576C0E"/>
    <w:rsid w:val="00580F14"/>
    <w:rsid w:val="005833E7"/>
    <w:rsid w:val="005940FC"/>
    <w:rsid w:val="005A4808"/>
    <w:rsid w:val="005A5328"/>
    <w:rsid w:val="005B0955"/>
    <w:rsid w:val="006006EA"/>
    <w:rsid w:val="0060215F"/>
    <w:rsid w:val="0060578C"/>
    <w:rsid w:val="006065AD"/>
    <w:rsid w:val="006233F2"/>
    <w:rsid w:val="00624105"/>
    <w:rsid w:val="006244E0"/>
    <w:rsid w:val="0062577B"/>
    <w:rsid w:val="00632DAA"/>
    <w:rsid w:val="00637F12"/>
    <w:rsid w:val="00651C3A"/>
    <w:rsid w:val="00657D63"/>
    <w:rsid w:val="0067340E"/>
    <w:rsid w:val="006737DF"/>
    <w:rsid w:val="0067503C"/>
    <w:rsid w:val="006769E8"/>
    <w:rsid w:val="00682062"/>
    <w:rsid w:val="00683A1B"/>
    <w:rsid w:val="00686D7D"/>
    <w:rsid w:val="006A7E9A"/>
    <w:rsid w:val="006C040E"/>
    <w:rsid w:val="006C1943"/>
    <w:rsid w:val="006C50B3"/>
    <w:rsid w:val="006D120C"/>
    <w:rsid w:val="006D2129"/>
    <w:rsid w:val="006D24E7"/>
    <w:rsid w:val="006D3103"/>
    <w:rsid w:val="006D5D47"/>
    <w:rsid w:val="006D6FB0"/>
    <w:rsid w:val="006E6EC7"/>
    <w:rsid w:val="00701AE6"/>
    <w:rsid w:val="0070489B"/>
    <w:rsid w:val="00704BC8"/>
    <w:rsid w:val="00705CC3"/>
    <w:rsid w:val="00706788"/>
    <w:rsid w:val="00707378"/>
    <w:rsid w:val="00711BF7"/>
    <w:rsid w:val="00715D4D"/>
    <w:rsid w:val="00723F31"/>
    <w:rsid w:val="00731184"/>
    <w:rsid w:val="007471A7"/>
    <w:rsid w:val="00753500"/>
    <w:rsid w:val="00756164"/>
    <w:rsid w:val="00757347"/>
    <w:rsid w:val="00762FD0"/>
    <w:rsid w:val="00775057"/>
    <w:rsid w:val="00775321"/>
    <w:rsid w:val="00775C13"/>
    <w:rsid w:val="007838B0"/>
    <w:rsid w:val="00790D14"/>
    <w:rsid w:val="00791C20"/>
    <w:rsid w:val="00795939"/>
    <w:rsid w:val="00795A1E"/>
    <w:rsid w:val="007A0E0F"/>
    <w:rsid w:val="007A5448"/>
    <w:rsid w:val="007B1609"/>
    <w:rsid w:val="007B1FA7"/>
    <w:rsid w:val="007C3646"/>
    <w:rsid w:val="007C6DC5"/>
    <w:rsid w:val="007D10FD"/>
    <w:rsid w:val="007D6BD1"/>
    <w:rsid w:val="007D794A"/>
    <w:rsid w:val="007E3555"/>
    <w:rsid w:val="007F4FEA"/>
    <w:rsid w:val="007F5555"/>
    <w:rsid w:val="00804929"/>
    <w:rsid w:val="00807E33"/>
    <w:rsid w:val="0081415C"/>
    <w:rsid w:val="00817C6A"/>
    <w:rsid w:val="008239F0"/>
    <w:rsid w:val="008260FF"/>
    <w:rsid w:val="008301A5"/>
    <w:rsid w:val="00831712"/>
    <w:rsid w:val="00835849"/>
    <w:rsid w:val="0083654D"/>
    <w:rsid w:val="00836B02"/>
    <w:rsid w:val="00844D62"/>
    <w:rsid w:val="00845149"/>
    <w:rsid w:val="00847C35"/>
    <w:rsid w:val="00852400"/>
    <w:rsid w:val="00855C6A"/>
    <w:rsid w:val="00855FC4"/>
    <w:rsid w:val="00861868"/>
    <w:rsid w:val="00867EFE"/>
    <w:rsid w:val="00871A25"/>
    <w:rsid w:val="0087709C"/>
    <w:rsid w:val="00880BCC"/>
    <w:rsid w:val="00882BCC"/>
    <w:rsid w:val="008A2011"/>
    <w:rsid w:val="008B2ACC"/>
    <w:rsid w:val="008B73DB"/>
    <w:rsid w:val="008C2691"/>
    <w:rsid w:val="008C381F"/>
    <w:rsid w:val="008C5E69"/>
    <w:rsid w:val="008C64F5"/>
    <w:rsid w:val="008C6C98"/>
    <w:rsid w:val="00900608"/>
    <w:rsid w:val="00910B1F"/>
    <w:rsid w:val="00917402"/>
    <w:rsid w:val="0092012E"/>
    <w:rsid w:val="00926095"/>
    <w:rsid w:val="00931A95"/>
    <w:rsid w:val="00942C1B"/>
    <w:rsid w:val="00947920"/>
    <w:rsid w:val="00951700"/>
    <w:rsid w:val="00956A48"/>
    <w:rsid w:val="00960DDD"/>
    <w:rsid w:val="00964B30"/>
    <w:rsid w:val="009666DB"/>
    <w:rsid w:val="00970AB8"/>
    <w:rsid w:val="00977A8E"/>
    <w:rsid w:val="00984EAB"/>
    <w:rsid w:val="00986352"/>
    <w:rsid w:val="009A3330"/>
    <w:rsid w:val="009C27D0"/>
    <w:rsid w:val="009C40B1"/>
    <w:rsid w:val="009D0BC2"/>
    <w:rsid w:val="009D4A48"/>
    <w:rsid w:val="009D715C"/>
    <w:rsid w:val="009E1AE8"/>
    <w:rsid w:val="009E462A"/>
    <w:rsid w:val="009E71A4"/>
    <w:rsid w:val="009F2C8C"/>
    <w:rsid w:val="009F7CD9"/>
    <w:rsid w:val="00A02D14"/>
    <w:rsid w:val="00A05200"/>
    <w:rsid w:val="00A054CA"/>
    <w:rsid w:val="00A06CC6"/>
    <w:rsid w:val="00A07DBC"/>
    <w:rsid w:val="00A1092E"/>
    <w:rsid w:val="00A11DA5"/>
    <w:rsid w:val="00A21FEA"/>
    <w:rsid w:val="00A22F0B"/>
    <w:rsid w:val="00A317C9"/>
    <w:rsid w:val="00A476BE"/>
    <w:rsid w:val="00A66396"/>
    <w:rsid w:val="00A7337B"/>
    <w:rsid w:val="00A7369D"/>
    <w:rsid w:val="00A91627"/>
    <w:rsid w:val="00A92F66"/>
    <w:rsid w:val="00A93057"/>
    <w:rsid w:val="00A96557"/>
    <w:rsid w:val="00AA0F26"/>
    <w:rsid w:val="00AA1DD3"/>
    <w:rsid w:val="00AA6293"/>
    <w:rsid w:val="00AB3BC0"/>
    <w:rsid w:val="00AC4912"/>
    <w:rsid w:val="00AC5D37"/>
    <w:rsid w:val="00AD0E2E"/>
    <w:rsid w:val="00AD16B9"/>
    <w:rsid w:val="00AD548D"/>
    <w:rsid w:val="00AD5960"/>
    <w:rsid w:val="00AD646E"/>
    <w:rsid w:val="00AE0101"/>
    <w:rsid w:val="00AE4E0E"/>
    <w:rsid w:val="00AE7A2A"/>
    <w:rsid w:val="00AF4C3A"/>
    <w:rsid w:val="00B07A8A"/>
    <w:rsid w:val="00B11E32"/>
    <w:rsid w:val="00B221AC"/>
    <w:rsid w:val="00B3316C"/>
    <w:rsid w:val="00B352FE"/>
    <w:rsid w:val="00B35CF7"/>
    <w:rsid w:val="00B4238B"/>
    <w:rsid w:val="00B53B3D"/>
    <w:rsid w:val="00B55471"/>
    <w:rsid w:val="00B57BEF"/>
    <w:rsid w:val="00B70713"/>
    <w:rsid w:val="00B81702"/>
    <w:rsid w:val="00B82C5A"/>
    <w:rsid w:val="00B87577"/>
    <w:rsid w:val="00B914A6"/>
    <w:rsid w:val="00BC61F1"/>
    <w:rsid w:val="00BD3CBF"/>
    <w:rsid w:val="00BE20C9"/>
    <w:rsid w:val="00BE5862"/>
    <w:rsid w:val="00BE5CBF"/>
    <w:rsid w:val="00C0189E"/>
    <w:rsid w:val="00C05A03"/>
    <w:rsid w:val="00C165F1"/>
    <w:rsid w:val="00C20B1C"/>
    <w:rsid w:val="00C20C59"/>
    <w:rsid w:val="00C20F5A"/>
    <w:rsid w:val="00C232E0"/>
    <w:rsid w:val="00C30C7A"/>
    <w:rsid w:val="00C329EE"/>
    <w:rsid w:val="00C33040"/>
    <w:rsid w:val="00C34076"/>
    <w:rsid w:val="00C34456"/>
    <w:rsid w:val="00C36967"/>
    <w:rsid w:val="00C54B76"/>
    <w:rsid w:val="00C5566E"/>
    <w:rsid w:val="00C6112E"/>
    <w:rsid w:val="00C66C91"/>
    <w:rsid w:val="00C73040"/>
    <w:rsid w:val="00C748E3"/>
    <w:rsid w:val="00C76E27"/>
    <w:rsid w:val="00C874B9"/>
    <w:rsid w:val="00C958A3"/>
    <w:rsid w:val="00C977BE"/>
    <w:rsid w:val="00C97863"/>
    <w:rsid w:val="00C97FB8"/>
    <w:rsid w:val="00CA4A43"/>
    <w:rsid w:val="00CA7AC1"/>
    <w:rsid w:val="00CB38C7"/>
    <w:rsid w:val="00CB4EDF"/>
    <w:rsid w:val="00CB5224"/>
    <w:rsid w:val="00CC2DBC"/>
    <w:rsid w:val="00CD4F9C"/>
    <w:rsid w:val="00CE4424"/>
    <w:rsid w:val="00CE6E87"/>
    <w:rsid w:val="00CE7C0C"/>
    <w:rsid w:val="00CF0E65"/>
    <w:rsid w:val="00CF2D44"/>
    <w:rsid w:val="00CF44C3"/>
    <w:rsid w:val="00CF4637"/>
    <w:rsid w:val="00D01392"/>
    <w:rsid w:val="00D035AC"/>
    <w:rsid w:val="00D03F47"/>
    <w:rsid w:val="00D15379"/>
    <w:rsid w:val="00D16B2E"/>
    <w:rsid w:val="00D21AA2"/>
    <w:rsid w:val="00D22375"/>
    <w:rsid w:val="00D22EAF"/>
    <w:rsid w:val="00D24532"/>
    <w:rsid w:val="00D251E7"/>
    <w:rsid w:val="00D25B56"/>
    <w:rsid w:val="00D33438"/>
    <w:rsid w:val="00D3518D"/>
    <w:rsid w:val="00D561E9"/>
    <w:rsid w:val="00D612C5"/>
    <w:rsid w:val="00D65C79"/>
    <w:rsid w:val="00D7526F"/>
    <w:rsid w:val="00D80157"/>
    <w:rsid w:val="00D806E5"/>
    <w:rsid w:val="00D81E02"/>
    <w:rsid w:val="00D82781"/>
    <w:rsid w:val="00D90665"/>
    <w:rsid w:val="00D9081D"/>
    <w:rsid w:val="00D918CA"/>
    <w:rsid w:val="00D93EF0"/>
    <w:rsid w:val="00D96600"/>
    <w:rsid w:val="00DA27E1"/>
    <w:rsid w:val="00DA4089"/>
    <w:rsid w:val="00DC1015"/>
    <w:rsid w:val="00DD1004"/>
    <w:rsid w:val="00DD120F"/>
    <w:rsid w:val="00DD17DC"/>
    <w:rsid w:val="00DD215E"/>
    <w:rsid w:val="00DD7D35"/>
    <w:rsid w:val="00DD7E08"/>
    <w:rsid w:val="00DE0C30"/>
    <w:rsid w:val="00DE31A8"/>
    <w:rsid w:val="00DE6499"/>
    <w:rsid w:val="00DF2CBF"/>
    <w:rsid w:val="00E0167F"/>
    <w:rsid w:val="00E02FC2"/>
    <w:rsid w:val="00E0493E"/>
    <w:rsid w:val="00E07A9E"/>
    <w:rsid w:val="00E07F71"/>
    <w:rsid w:val="00E113E3"/>
    <w:rsid w:val="00E27886"/>
    <w:rsid w:val="00E35F89"/>
    <w:rsid w:val="00E3799F"/>
    <w:rsid w:val="00E436DB"/>
    <w:rsid w:val="00E57CE1"/>
    <w:rsid w:val="00E67B5F"/>
    <w:rsid w:val="00E70E17"/>
    <w:rsid w:val="00E72174"/>
    <w:rsid w:val="00E82A5D"/>
    <w:rsid w:val="00E836B9"/>
    <w:rsid w:val="00E87CD7"/>
    <w:rsid w:val="00E91A98"/>
    <w:rsid w:val="00EA3D3F"/>
    <w:rsid w:val="00EA5C98"/>
    <w:rsid w:val="00EA7379"/>
    <w:rsid w:val="00ED111E"/>
    <w:rsid w:val="00ED18B2"/>
    <w:rsid w:val="00ED2C56"/>
    <w:rsid w:val="00EE7777"/>
    <w:rsid w:val="00EF77E7"/>
    <w:rsid w:val="00F12EA7"/>
    <w:rsid w:val="00F2015A"/>
    <w:rsid w:val="00F2726B"/>
    <w:rsid w:val="00F2747C"/>
    <w:rsid w:val="00F30775"/>
    <w:rsid w:val="00F33A19"/>
    <w:rsid w:val="00F42E70"/>
    <w:rsid w:val="00F45329"/>
    <w:rsid w:val="00F54B4C"/>
    <w:rsid w:val="00F5538E"/>
    <w:rsid w:val="00F567C0"/>
    <w:rsid w:val="00F62D6E"/>
    <w:rsid w:val="00F6520A"/>
    <w:rsid w:val="00F67C65"/>
    <w:rsid w:val="00F67D70"/>
    <w:rsid w:val="00F73FA2"/>
    <w:rsid w:val="00F750F4"/>
    <w:rsid w:val="00F7700C"/>
    <w:rsid w:val="00F86BE5"/>
    <w:rsid w:val="00F90861"/>
    <w:rsid w:val="00FB169C"/>
    <w:rsid w:val="00FB522D"/>
    <w:rsid w:val="00FB7560"/>
    <w:rsid w:val="00FC4B90"/>
    <w:rsid w:val="00FC79F2"/>
    <w:rsid w:val="00FD268E"/>
    <w:rsid w:val="00FD3D37"/>
    <w:rsid w:val="00FD4BE4"/>
    <w:rsid w:val="00FD4CE7"/>
    <w:rsid w:val="00FD5D4B"/>
    <w:rsid w:val="00FE3009"/>
    <w:rsid w:val="00FE3EFE"/>
    <w:rsid w:val="00FF37F6"/>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8FAE8F1"/>
  <w15:chartTrackingRefBased/>
  <w15:docId w15:val="{69F57337-3420-49F0-B428-1BA5677CCCD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B82C5A"/>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semiHidden/>
    <w:unhideWhenUsed/>
    <w:qFormat/>
    <w:rsid w:val="00D93EF0"/>
    <w:pPr>
      <w:keepNext/>
      <w:keepLines/>
      <w:spacing w:before="40" w:after="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next w:val="Normal"/>
    <w:link w:val="Heading3Char"/>
    <w:uiPriority w:val="9"/>
    <w:semiHidden/>
    <w:unhideWhenUsed/>
    <w:qFormat/>
    <w:rsid w:val="00790D14"/>
    <w:pPr>
      <w:keepNext/>
      <w:keepLines/>
      <w:spacing w:before="40" w:after="0"/>
      <w:outlineLvl w:val="2"/>
    </w:pPr>
    <w:rPr>
      <w:rFonts w:asciiTheme="majorHAnsi" w:eastAsiaTheme="majorEastAsia" w:hAnsiTheme="majorHAnsi" w:cstheme="majorBidi"/>
      <w:color w:val="1F3763"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AD5960"/>
    <w:pPr>
      <w:ind w:left="720"/>
      <w:contextualSpacing/>
    </w:pPr>
  </w:style>
  <w:style w:type="character" w:styleId="Hyperlink">
    <w:name w:val="Hyperlink"/>
    <w:basedOn w:val="DefaultParagraphFont"/>
    <w:uiPriority w:val="99"/>
    <w:unhideWhenUsed/>
    <w:rsid w:val="002309FA"/>
    <w:rPr>
      <w:color w:val="0563C1" w:themeColor="hyperlink"/>
      <w:u w:val="single"/>
    </w:rPr>
  </w:style>
  <w:style w:type="character" w:styleId="UnresolvedMention">
    <w:name w:val="Unresolved Mention"/>
    <w:basedOn w:val="DefaultParagraphFont"/>
    <w:uiPriority w:val="99"/>
    <w:semiHidden/>
    <w:unhideWhenUsed/>
    <w:rsid w:val="002309FA"/>
    <w:rPr>
      <w:color w:val="605E5C"/>
      <w:shd w:val="clear" w:color="auto" w:fill="E1DFDD"/>
    </w:rPr>
  </w:style>
  <w:style w:type="paragraph" w:styleId="NormalWeb">
    <w:name w:val="Normal (Web)"/>
    <w:basedOn w:val="Normal"/>
    <w:uiPriority w:val="99"/>
    <w:unhideWhenUsed/>
    <w:rsid w:val="00A05200"/>
    <w:pPr>
      <w:spacing w:before="100" w:beforeAutospacing="1" w:after="100" w:afterAutospacing="1" w:line="240" w:lineRule="auto"/>
    </w:pPr>
    <w:rPr>
      <w:rFonts w:ascii="Times New Roman" w:eastAsia="Times New Roman" w:hAnsi="Times New Roman" w:cs="Times New Roman"/>
      <w:sz w:val="24"/>
      <w:szCs w:val="24"/>
      <w:lang w:eastAsia="en-GB"/>
    </w:rPr>
  </w:style>
  <w:style w:type="paragraph" w:customStyle="1" w:styleId="chapterheading">
    <w:name w:val="chapter heading"/>
    <w:basedOn w:val="Heading1"/>
    <w:qFormat/>
    <w:rsid w:val="00B82C5A"/>
    <w:pPr>
      <w:keepNext w:val="0"/>
      <w:keepLines w:val="0"/>
      <w:widowControl w:val="0"/>
      <w:spacing w:before="360" w:line="240" w:lineRule="auto"/>
      <w:ind w:right="261"/>
    </w:pPr>
    <w:rPr>
      <w:rFonts w:ascii="Rockwell" w:eastAsiaTheme="minorHAnsi" w:hAnsi="Rockwell" w:cstheme="minorHAnsi"/>
      <w:b/>
      <w:bCs/>
      <w:color w:val="000000"/>
      <w:kern w:val="28"/>
      <w:sz w:val="72"/>
      <w:szCs w:val="72"/>
      <w14:cntxtAlts/>
    </w:rPr>
  </w:style>
  <w:style w:type="character" w:customStyle="1" w:styleId="Heading1Char">
    <w:name w:val="Heading 1 Char"/>
    <w:basedOn w:val="DefaultParagraphFont"/>
    <w:link w:val="Heading1"/>
    <w:uiPriority w:val="9"/>
    <w:rsid w:val="00B82C5A"/>
    <w:rPr>
      <w:rFonts w:asciiTheme="majorHAnsi" w:eastAsiaTheme="majorEastAsia" w:hAnsiTheme="majorHAnsi" w:cstheme="majorBidi"/>
      <w:color w:val="2F5496" w:themeColor="accent1" w:themeShade="BF"/>
      <w:sz w:val="32"/>
      <w:szCs w:val="32"/>
    </w:rPr>
  </w:style>
  <w:style w:type="paragraph" w:customStyle="1" w:styleId="Default">
    <w:name w:val="Default"/>
    <w:rsid w:val="00FC4B90"/>
    <w:pPr>
      <w:autoSpaceDE w:val="0"/>
      <w:autoSpaceDN w:val="0"/>
      <w:adjustRightInd w:val="0"/>
      <w:spacing w:after="0" w:line="240" w:lineRule="auto"/>
    </w:pPr>
    <w:rPr>
      <w:rFonts w:ascii="Sofia Pro Black" w:hAnsi="Sofia Pro Black" w:cs="Sofia Pro Black"/>
      <w:color w:val="000000"/>
      <w:sz w:val="24"/>
      <w:szCs w:val="24"/>
    </w:rPr>
  </w:style>
  <w:style w:type="paragraph" w:customStyle="1" w:styleId="Pa3">
    <w:name w:val="Pa3"/>
    <w:basedOn w:val="Default"/>
    <w:next w:val="Default"/>
    <w:uiPriority w:val="99"/>
    <w:rsid w:val="00FC4B90"/>
    <w:pPr>
      <w:spacing w:line="241" w:lineRule="atLeast"/>
    </w:pPr>
    <w:rPr>
      <w:rFonts w:cstheme="minorBidi"/>
      <w:color w:val="auto"/>
    </w:rPr>
  </w:style>
  <w:style w:type="character" w:customStyle="1" w:styleId="A6">
    <w:name w:val="A6"/>
    <w:uiPriority w:val="99"/>
    <w:rsid w:val="00FC4B90"/>
    <w:rPr>
      <w:rFonts w:cs="Sofia Pro Black"/>
      <w:b/>
      <w:bCs/>
      <w:color w:val="000000"/>
      <w:sz w:val="42"/>
      <w:szCs w:val="42"/>
    </w:rPr>
  </w:style>
  <w:style w:type="paragraph" w:customStyle="1" w:styleId="Pa10">
    <w:name w:val="Pa10"/>
    <w:basedOn w:val="Default"/>
    <w:next w:val="Default"/>
    <w:uiPriority w:val="99"/>
    <w:rsid w:val="00FC4B90"/>
    <w:pPr>
      <w:spacing w:line="241" w:lineRule="atLeast"/>
    </w:pPr>
    <w:rPr>
      <w:rFonts w:cstheme="minorBidi"/>
      <w:color w:val="auto"/>
    </w:rPr>
  </w:style>
  <w:style w:type="table" w:styleId="TableGrid">
    <w:name w:val="Table Grid"/>
    <w:basedOn w:val="TableNormal"/>
    <w:uiPriority w:val="39"/>
    <w:rsid w:val="001B70F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trong">
    <w:name w:val="Strong"/>
    <w:basedOn w:val="DefaultParagraphFont"/>
    <w:uiPriority w:val="22"/>
    <w:qFormat/>
    <w:rsid w:val="00551AFA"/>
    <w:rPr>
      <w:b/>
      <w:bCs/>
    </w:rPr>
  </w:style>
  <w:style w:type="paragraph" w:styleId="Title">
    <w:name w:val="Title"/>
    <w:basedOn w:val="Normal"/>
    <w:next w:val="Normal"/>
    <w:link w:val="TitleChar"/>
    <w:uiPriority w:val="10"/>
    <w:qFormat/>
    <w:rsid w:val="00D81E02"/>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D81E02"/>
    <w:rPr>
      <w:rFonts w:asciiTheme="majorHAnsi" w:eastAsiaTheme="majorEastAsia" w:hAnsiTheme="majorHAnsi" w:cstheme="majorBidi"/>
      <w:spacing w:val="-10"/>
      <w:kern w:val="28"/>
      <w:sz w:val="56"/>
      <w:szCs w:val="56"/>
    </w:rPr>
  </w:style>
  <w:style w:type="character" w:styleId="CommentReference">
    <w:name w:val="annotation reference"/>
    <w:basedOn w:val="DefaultParagraphFont"/>
    <w:uiPriority w:val="99"/>
    <w:semiHidden/>
    <w:unhideWhenUsed/>
    <w:rsid w:val="008C381F"/>
    <w:rPr>
      <w:sz w:val="16"/>
      <w:szCs w:val="16"/>
    </w:rPr>
  </w:style>
  <w:style w:type="paragraph" w:styleId="CommentText">
    <w:name w:val="annotation text"/>
    <w:basedOn w:val="Normal"/>
    <w:link w:val="CommentTextChar"/>
    <w:uiPriority w:val="99"/>
    <w:semiHidden/>
    <w:unhideWhenUsed/>
    <w:rsid w:val="008C381F"/>
    <w:pPr>
      <w:spacing w:line="240" w:lineRule="auto"/>
    </w:pPr>
    <w:rPr>
      <w:sz w:val="20"/>
      <w:szCs w:val="20"/>
    </w:rPr>
  </w:style>
  <w:style w:type="character" w:customStyle="1" w:styleId="CommentTextChar">
    <w:name w:val="Comment Text Char"/>
    <w:basedOn w:val="DefaultParagraphFont"/>
    <w:link w:val="CommentText"/>
    <w:uiPriority w:val="99"/>
    <w:semiHidden/>
    <w:rsid w:val="008C381F"/>
    <w:rPr>
      <w:sz w:val="20"/>
      <w:szCs w:val="20"/>
    </w:rPr>
  </w:style>
  <w:style w:type="paragraph" w:styleId="CommentSubject">
    <w:name w:val="annotation subject"/>
    <w:basedOn w:val="CommentText"/>
    <w:next w:val="CommentText"/>
    <w:link w:val="CommentSubjectChar"/>
    <w:uiPriority w:val="99"/>
    <w:semiHidden/>
    <w:unhideWhenUsed/>
    <w:rsid w:val="008C381F"/>
    <w:rPr>
      <w:b/>
      <w:bCs/>
    </w:rPr>
  </w:style>
  <w:style w:type="character" w:customStyle="1" w:styleId="CommentSubjectChar">
    <w:name w:val="Comment Subject Char"/>
    <w:basedOn w:val="CommentTextChar"/>
    <w:link w:val="CommentSubject"/>
    <w:uiPriority w:val="99"/>
    <w:semiHidden/>
    <w:rsid w:val="008C381F"/>
    <w:rPr>
      <w:b/>
      <w:bCs/>
      <w:sz w:val="20"/>
      <w:szCs w:val="20"/>
    </w:rPr>
  </w:style>
  <w:style w:type="paragraph" w:styleId="BalloonText">
    <w:name w:val="Balloon Text"/>
    <w:basedOn w:val="Normal"/>
    <w:link w:val="BalloonTextChar"/>
    <w:uiPriority w:val="99"/>
    <w:semiHidden/>
    <w:unhideWhenUsed/>
    <w:rsid w:val="008C381F"/>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8C381F"/>
    <w:rPr>
      <w:rFonts w:ascii="Segoe UI" w:hAnsi="Segoe UI" w:cs="Segoe UI"/>
      <w:sz w:val="18"/>
      <w:szCs w:val="18"/>
    </w:rPr>
  </w:style>
  <w:style w:type="paragraph" w:styleId="Revision">
    <w:name w:val="Revision"/>
    <w:hidden/>
    <w:uiPriority w:val="99"/>
    <w:semiHidden/>
    <w:rsid w:val="009D4A48"/>
    <w:pPr>
      <w:spacing w:after="0" w:line="240" w:lineRule="auto"/>
    </w:pPr>
  </w:style>
  <w:style w:type="paragraph" w:styleId="Header">
    <w:name w:val="header"/>
    <w:basedOn w:val="Normal"/>
    <w:link w:val="HeaderChar"/>
    <w:uiPriority w:val="99"/>
    <w:unhideWhenUsed/>
    <w:rsid w:val="002B5F33"/>
    <w:pPr>
      <w:tabs>
        <w:tab w:val="center" w:pos="4513"/>
        <w:tab w:val="right" w:pos="9026"/>
      </w:tabs>
      <w:spacing w:after="0" w:line="240" w:lineRule="auto"/>
    </w:pPr>
  </w:style>
  <w:style w:type="character" w:customStyle="1" w:styleId="HeaderChar">
    <w:name w:val="Header Char"/>
    <w:basedOn w:val="DefaultParagraphFont"/>
    <w:link w:val="Header"/>
    <w:uiPriority w:val="99"/>
    <w:rsid w:val="002B5F33"/>
  </w:style>
  <w:style w:type="paragraph" w:styleId="Footer">
    <w:name w:val="footer"/>
    <w:basedOn w:val="Normal"/>
    <w:link w:val="FooterChar"/>
    <w:uiPriority w:val="99"/>
    <w:unhideWhenUsed/>
    <w:rsid w:val="002B5F33"/>
    <w:pPr>
      <w:tabs>
        <w:tab w:val="center" w:pos="4513"/>
        <w:tab w:val="right" w:pos="9026"/>
      </w:tabs>
      <w:spacing w:after="0" w:line="240" w:lineRule="auto"/>
    </w:pPr>
  </w:style>
  <w:style w:type="character" w:customStyle="1" w:styleId="FooterChar">
    <w:name w:val="Footer Char"/>
    <w:basedOn w:val="DefaultParagraphFont"/>
    <w:link w:val="Footer"/>
    <w:uiPriority w:val="99"/>
    <w:rsid w:val="002B5F33"/>
  </w:style>
  <w:style w:type="character" w:styleId="FollowedHyperlink">
    <w:name w:val="FollowedHyperlink"/>
    <w:basedOn w:val="DefaultParagraphFont"/>
    <w:uiPriority w:val="99"/>
    <w:semiHidden/>
    <w:unhideWhenUsed/>
    <w:rsid w:val="00836B02"/>
    <w:rPr>
      <w:color w:val="954F72" w:themeColor="followedHyperlink"/>
      <w:u w:val="single"/>
    </w:rPr>
  </w:style>
  <w:style w:type="paragraph" w:styleId="Subtitle">
    <w:name w:val="Subtitle"/>
    <w:basedOn w:val="Normal"/>
    <w:next w:val="Normal"/>
    <w:link w:val="SubtitleChar"/>
    <w:uiPriority w:val="11"/>
    <w:qFormat/>
    <w:rsid w:val="00F12EA7"/>
    <w:pPr>
      <w:numPr>
        <w:ilvl w:val="1"/>
      </w:numPr>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F12EA7"/>
    <w:rPr>
      <w:rFonts w:eastAsiaTheme="minorEastAsia"/>
      <w:color w:val="5A5A5A" w:themeColor="text1" w:themeTint="A5"/>
      <w:spacing w:val="15"/>
    </w:rPr>
  </w:style>
  <w:style w:type="character" w:customStyle="1" w:styleId="Heading2Char">
    <w:name w:val="Heading 2 Char"/>
    <w:basedOn w:val="DefaultParagraphFont"/>
    <w:link w:val="Heading2"/>
    <w:uiPriority w:val="9"/>
    <w:semiHidden/>
    <w:rsid w:val="00D93EF0"/>
    <w:rPr>
      <w:rFonts w:asciiTheme="majorHAnsi" w:eastAsiaTheme="majorEastAsia" w:hAnsiTheme="majorHAnsi" w:cstheme="majorBidi"/>
      <w:color w:val="2F5496" w:themeColor="accent1" w:themeShade="BF"/>
      <w:sz w:val="26"/>
      <w:szCs w:val="26"/>
    </w:rPr>
  </w:style>
  <w:style w:type="character" w:customStyle="1" w:styleId="Heading3Char">
    <w:name w:val="Heading 3 Char"/>
    <w:basedOn w:val="DefaultParagraphFont"/>
    <w:link w:val="Heading3"/>
    <w:uiPriority w:val="9"/>
    <w:semiHidden/>
    <w:rsid w:val="00790D14"/>
    <w:rPr>
      <w:rFonts w:asciiTheme="majorHAnsi" w:eastAsiaTheme="majorEastAsia" w:hAnsiTheme="majorHAnsi" w:cstheme="majorBidi"/>
      <w:color w:val="1F3763" w:themeColor="accent1" w:themeShade="7F"/>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7527292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26" Type="http://schemas.openxmlformats.org/officeDocument/2006/relationships/hyperlink" Target="https://www.nhsggc.org.uk/media/249067/backward-chaining-information-sheet.pdf" TargetMode="External"/><Relationship Id="rId21" Type="http://schemas.openxmlformats.org/officeDocument/2006/relationships/hyperlink" Target="https://www.gov.uk/government/publications/early-years-foundation-stage-framework--2" TargetMode="External"/><Relationship Id="rId42" Type="http://schemas.openxmlformats.org/officeDocument/2006/relationships/hyperlink" Target="mailto:early.help@nottscc.gov.uk" TargetMode="External"/><Relationship Id="rId47" Type="http://schemas.openxmlformats.org/officeDocument/2006/relationships/hyperlink" Target="mailto:enquiries@nottscc.gov.uk" TargetMode="External"/><Relationship Id="rId63" Type="http://schemas.openxmlformats.org/officeDocument/2006/relationships/hyperlink" Target="mailto:kerri.baker@nottscc.gov.uk" TargetMode="External"/><Relationship Id="rId68" Type="http://schemas.openxmlformats.org/officeDocument/2006/relationships/hyperlink" Target="https://www.nottinghamshire.gov.uk/media/4342201/identifyingandsupportingchildrensdevelopmentalneedsineysettingsupdatedoct-22version3.pdf" TargetMode="External"/><Relationship Id="rId2" Type="http://schemas.openxmlformats.org/officeDocument/2006/relationships/customXml" Target="../customXml/item2.xml"/><Relationship Id="rId16" Type="http://schemas.openxmlformats.org/officeDocument/2006/relationships/image" Target="media/image2.png"/><Relationship Id="rId29" Type="http://schemas.openxmlformats.org/officeDocument/2006/relationships/image" Target="media/image3.png"/><Relationship Id="rId11" Type="http://schemas.openxmlformats.org/officeDocument/2006/relationships/webSettings" Target="webSettings.xml"/><Relationship Id="rId24" Type="http://schemas.openxmlformats.org/officeDocument/2006/relationships/hyperlink" Target="https://askusnotts.org.uk/" TargetMode="External"/><Relationship Id="rId32" Type="http://schemas.openxmlformats.org/officeDocument/2006/relationships/hyperlink" Target="https://www.nottshelpyourself.org.uk/kb5/nottinghamshire/directory/service.page?id=MXWZStlJ1cc" TargetMode="External"/><Relationship Id="rId37" Type="http://schemas.openxmlformats.org/officeDocument/2006/relationships/hyperlink" Target="https://www.nottinghamshire.gov.uk/care/family-hub-networks/families" TargetMode="External"/><Relationship Id="rId40" Type="http://schemas.openxmlformats.org/officeDocument/2006/relationships/hyperlink" Target="https://www.nottshelpyourself.org.uk/kb5/nottinghamshire/directory/advice.page?id=ZwCfcuZ44Mk" TargetMode="External"/><Relationship Id="rId45" Type="http://schemas.openxmlformats.org/officeDocument/2006/relationships/hyperlink" Target="http://www.nottshelpyourself.org.uk/" TargetMode="External"/><Relationship Id="rId53" Type="http://schemas.openxmlformats.org/officeDocument/2006/relationships/hyperlink" Target="https://www.nottinghamshire.gov.uk/media/jcgpvuq2/pathway-to-provision.pdf" TargetMode="External"/><Relationship Id="rId58" Type="http://schemas.openxmlformats.org/officeDocument/2006/relationships/hyperlink" Target="https://www.nottinghamshire.gov.uk/care/childrens-social-care/family-services" TargetMode="External"/><Relationship Id="rId66" Type="http://schemas.openxmlformats.org/officeDocument/2006/relationships/hyperlink" Target="mailto:joanne.mills-batson@nottscc.gov.uk" TargetMode="External"/><Relationship Id="rId74" Type="http://schemas.openxmlformats.org/officeDocument/2006/relationships/footer" Target="footer1.xml"/><Relationship Id="rId5" Type="http://schemas.openxmlformats.org/officeDocument/2006/relationships/customXml" Target="../customXml/item5.xml"/><Relationship Id="rId61" Type="http://schemas.openxmlformats.org/officeDocument/2006/relationships/hyperlink" Target="mailto:sally.henderson@nottscc.gov.uk" TargetMode="External"/><Relationship Id="rId19" Type="http://schemas.openxmlformats.org/officeDocument/2006/relationships/hyperlink" Target="https://councilfordisabledchildren.org.uk/sites/default/files/uploads/files/Disabled%20Children%20and%20the%20Equality%20Act%202010%20What%20Early%20Years%20providers%20need%20to%20know%20and%20do.pdf" TargetMode="External"/><Relationship Id="rId14" Type="http://schemas.openxmlformats.org/officeDocument/2006/relationships/image" Target="media/image1.png"/><Relationship Id="rId22" Type="http://schemas.openxmlformats.org/officeDocument/2006/relationships/hyperlink" Target="https://view.officeapps.live.com/op/view.aspx?src=https%3A%2F%2Fwww.nottinghamshire.gov.uk%2Fmedia%2Fyvef3otc%2Fidentifyingandsupportingchildrensdevelopmentalneedsinearlyyearssettings2023-word.doc&amp;wdOrigin=BROWSELINK" TargetMode="External"/><Relationship Id="rId27" Type="http://schemas.openxmlformats.org/officeDocument/2006/relationships/hyperlink" Target="https://www.nhsggc.org.uk/media/249067/backward-chaining-information-sheet.pdf" TargetMode="External"/><Relationship Id="rId30" Type="http://schemas.openxmlformats.org/officeDocument/2006/relationships/hyperlink" Target="https://www.nottshelpyourself.org.uk/kb5/nottinghamshire/directory/localoffer.page?newdirectorychannel=9" TargetMode="External"/><Relationship Id="rId35" Type="http://schemas.openxmlformats.org/officeDocument/2006/relationships/image" Target="media/image4.png"/><Relationship Id="rId43" Type="http://schemas.openxmlformats.org/officeDocument/2006/relationships/hyperlink" Target="https://www.nottinghamshire.gov.uk/care/family-hub-networks" TargetMode="External"/><Relationship Id="rId48" Type="http://schemas.openxmlformats.org/officeDocument/2006/relationships/hyperlink" Target="https://www.nottinghamshire.gov.uk/care/early-years-and-childcare/childcare-providers/early-help-assessment-form" TargetMode="External"/><Relationship Id="rId56" Type="http://schemas.openxmlformats.org/officeDocument/2006/relationships/hyperlink" Target="https://trixcms.trixonline.co.uk/api/assets/nottinghamshirescp/53e646e0-11e5-4d59-8b13-080e6f02a386/guid-practioners-neglect-toolkit.pdf" TargetMode="External"/><Relationship Id="rId64" Type="http://schemas.openxmlformats.org/officeDocument/2006/relationships/hyperlink" Target="mailto:rachael.homewood@nottscc.gov.uk" TargetMode="External"/><Relationship Id="rId69" Type="http://schemas.openxmlformats.org/officeDocument/2006/relationships/hyperlink" Target="https://view.officeapps.live.com/op/view.aspx?src=https%3A%2F%2Fwww.nottinghamshire.gov.uk%2Fmedia%2F4342212%2Fearlyyearsinterventionrecordsheetgreenform.doc&amp;wdOrigin=BROWSELINK" TargetMode="External"/><Relationship Id="rId8" Type="http://schemas.openxmlformats.org/officeDocument/2006/relationships/numbering" Target="numbering.xml"/><Relationship Id="rId51" Type="http://schemas.openxmlformats.org/officeDocument/2006/relationships/hyperlink" Target="https://www.nottinghamshire.gov.uk/care/safeguarding/adult-safeguarding-hub/professionals-report-abuse" TargetMode="External"/><Relationship Id="rId72" Type="http://schemas.openxmlformats.org/officeDocument/2006/relationships/hyperlink" Target="https://councilfordisabledchildren.org.uk/about-us-0/networks/early-years-send" TargetMode="Externa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yperlink" Target="https://assets.publishing.service.gov.uk/government/uploads/system/uploads/attachment_data/file/398815/SEND_Code_of_Practice_January_2015.pdf" TargetMode="External"/><Relationship Id="rId25" Type="http://schemas.openxmlformats.org/officeDocument/2006/relationships/hyperlink" Target="https://www.nhsggc.org.uk/media/249067/backward-chaining-information-sheet.pdf" TargetMode="External"/><Relationship Id="rId33" Type="http://schemas.openxmlformats.org/officeDocument/2006/relationships/hyperlink" Target="https://www.nottinghamshirehealthcare.nhs.uk/specialist-childrens-speech-and-language-therapy/" TargetMode="External"/><Relationship Id="rId38" Type="http://schemas.openxmlformats.org/officeDocument/2006/relationships/hyperlink" Target="https://www.nottshelpyourself.org.uk/kb5/nottinghamshire/directory/advice.page?id=XILM9nOHV_Y" TargetMode="External"/><Relationship Id="rId46" Type="http://schemas.openxmlformats.org/officeDocument/2006/relationships/hyperlink" Target="https://www.relayuk.bt.com/" TargetMode="External"/><Relationship Id="rId59" Type="http://schemas.openxmlformats.org/officeDocument/2006/relationships/hyperlink" Target="https://www.nottinghamshire.gov.uk/care/family-hub-networks" TargetMode="External"/><Relationship Id="rId67" Type="http://schemas.openxmlformats.org/officeDocument/2006/relationships/hyperlink" Target="https://www.nottinghamshire.gov.uk/media/2320382/speech-and-language-communication-in-the-early-years-progress-monitoring-sheet-children-with-eal-skills.pdf" TargetMode="External"/><Relationship Id="rId20" Type="http://schemas.openxmlformats.org/officeDocument/2006/relationships/hyperlink" Target="https://www.legislation.gov.uk/ukpga/2014/6/contents/enacted" TargetMode="External"/><Relationship Id="rId41" Type="http://schemas.openxmlformats.org/officeDocument/2006/relationships/hyperlink" Target="http://www.nottinghamshire.gov.uk/care/childrens-social-care/nottinghamshire-children-and-families-alliance/pathway-to-provision/early-help-assessment-form" TargetMode="External"/><Relationship Id="rId54" Type="http://schemas.openxmlformats.org/officeDocument/2006/relationships/hyperlink" Target="https://www.nottinghamshire.gov.uk/care/safeguarding/adult-safeguarding-hub" TargetMode="External"/><Relationship Id="rId62" Type="http://schemas.openxmlformats.org/officeDocument/2006/relationships/hyperlink" Target="mailto:vanessa.crane@nottscc.gov.uk" TargetMode="External"/><Relationship Id="rId70" Type="http://schemas.openxmlformats.org/officeDocument/2006/relationships/hyperlink" Target="https://www.nottinghamshire.gov.uk/media/5062357/childdevelopmenttooldec2021.pdf" TargetMode="External"/><Relationship Id="rId75"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yperlink" Target="https://www.gov.uk/government/publications/send-code-of-practice-0-to-25" TargetMode="External"/><Relationship Id="rId23" Type="http://schemas.openxmlformats.org/officeDocument/2006/relationships/hyperlink" Target="https://www.nottshelpyourself.org.uk/kb5/nottinghamshire/directory/home.page" TargetMode="External"/><Relationship Id="rId28" Type="http://schemas.openxmlformats.org/officeDocument/2006/relationships/hyperlink" Target="https://www.ndcs.org.uk/information-and-support/education-and-learning/creating-good-listening-conditions/" TargetMode="External"/><Relationship Id="rId36" Type="http://schemas.openxmlformats.org/officeDocument/2006/relationships/hyperlink" Target="https://www.nottshelpyourself.org.uk/kb5/nottinghamshire/directory/family.page?newdirectorychannel=13" TargetMode="External"/><Relationship Id="rId49" Type="http://schemas.openxmlformats.org/officeDocument/2006/relationships/hyperlink" Target="https://www.nottinghamshire.gov.uk/care/childrens-social-care/family-services" TargetMode="External"/><Relationship Id="rId57" Type="http://schemas.openxmlformats.org/officeDocument/2006/relationships/hyperlink" Target="https://www.nottinghamshire.gov.uk/media/aurcfwmw/neglectpartnershipmandatedapproach.pdf" TargetMode="External"/><Relationship Id="rId10" Type="http://schemas.openxmlformats.org/officeDocument/2006/relationships/settings" Target="settings.xml"/><Relationship Id="rId31" Type="http://schemas.openxmlformats.org/officeDocument/2006/relationships/hyperlink" Target="https://askusnotts.org.uk" TargetMode="External"/><Relationship Id="rId44" Type="http://schemas.openxmlformats.org/officeDocument/2006/relationships/hyperlink" Target="https://www.nottinghamshirehealthcare.nhs.uk/healthy-family-teams/" TargetMode="External"/><Relationship Id="rId52" Type="http://schemas.openxmlformats.org/officeDocument/2006/relationships/hyperlink" Target="https://www.nottinghamshire.gov.uk/media/05kpomc3/flyermashconsultationonline.docx" TargetMode="External"/><Relationship Id="rId60" Type="http://schemas.openxmlformats.org/officeDocument/2006/relationships/hyperlink" Target="https://www.nottinghamshire.gov.uk/care/safeguarding/childrens-mash/safeguarding-children-information-management-team-scimt" TargetMode="External"/><Relationship Id="rId65" Type="http://schemas.openxmlformats.org/officeDocument/2006/relationships/hyperlink" Target="mailto:sarah.johnstone@nottscc.gov.uk" TargetMode="External"/><Relationship Id="rId73" Type="http://schemas.openxmlformats.org/officeDocument/2006/relationships/hyperlink" Target="https://www.annafreud.org/training/" TargetMode="Externa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hyperlink" Target="https://www.legislation.gov.uk/ukpga/2010/15/contents" TargetMode="External"/><Relationship Id="rId39" Type="http://schemas.openxmlformats.org/officeDocument/2006/relationships/hyperlink" Target="https://www.nottshelpyourself.org.uk/kb5/nottinghamshire/directory/advice.page?id=0IDMtLoeebk" TargetMode="External"/><Relationship Id="rId34" Type="http://schemas.openxmlformats.org/officeDocument/2006/relationships/hyperlink" Target="https://www.nottinghamshirehealthcare.nhs.uk/language-for-life" TargetMode="External"/><Relationship Id="rId50" Type="http://schemas.openxmlformats.org/officeDocument/2006/relationships/hyperlink" Target="https://www.nottinghamshire.gov.uk/care/safeguarding/childrens-mash/report-a-new-concern-about-a-child" TargetMode="External"/><Relationship Id="rId55" Type="http://schemas.openxmlformats.org/officeDocument/2006/relationships/hyperlink" Target="https://trixcms.trixonline.co.uk/api/assets/nottinghamshirescp/a2421e61-364a-42b8-92aa-9dd90c2266b6/c-and-yp-n-toolkit.docx" TargetMode="External"/><Relationship Id="rId76" Type="http://schemas.openxmlformats.org/officeDocument/2006/relationships/theme" Target="theme/theme1.xml"/><Relationship Id="rId7" Type="http://schemas.openxmlformats.org/officeDocument/2006/relationships/customXml" Target="../customXml/item7.xml"/><Relationship Id="rId71" Type="http://schemas.openxmlformats.org/officeDocument/2006/relationships/hyperlink" Target="https://www.nottinghamshire.gov.uk/care/early-years-and-childcare/childcare-providers/early-years-education-and-childcare-training"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haredContentType xmlns="Microsoft.SharePoint.Taxonomy.ContentTypeSync" SourceId="64c9d834-598d-44db-8280-f2a48873429d" ContentTypeId="0x01010098A77BC932DF7A47999647AAD48BE41E" PreviousValue="false"/>
</file>

<file path=customXml/item2.xml><?xml version="1.0" encoding="utf-8"?>
<p:properties xmlns:p="http://schemas.microsoft.com/office/2006/metadata/properties" xmlns:xsi="http://www.w3.org/2001/XMLSchema-instance" xmlns:pc="http://schemas.microsoft.com/office/infopath/2007/PartnerControls">
  <documentManagement>
    <f44cace9888d469f9e48cf28bfb64a03 xmlns="0e583997-b476-4bb1-8076-4eca08b5d6ca">
      <Terms xmlns="http://schemas.microsoft.com/office/infopath/2007/PartnerControls"/>
    </f44cace9888d469f9e48cf28bfb64a03>
    <c68e7fa7917c48f28da6a306b3492896 xmlns="0e583997-b476-4bb1-8076-4eca08b5d6ca">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fbfd3d3b-379a-4ef9-a760-718cd7103326</TermId>
        </TermInfo>
      </Terms>
    </c68e7fa7917c48f28da6a306b3492896>
    <n6801823ec8c4e138e706452364a4ac3 xmlns="0e583997-b476-4bb1-8076-4eca08b5d6ca">
      <Terms xmlns="http://schemas.microsoft.com/office/infopath/2007/PartnerControls"/>
    </n6801823ec8c4e138e706452364a4ac3>
    <lc9957cbe9784bdeaf216847ee6ab92d xmlns="0e583997-b476-4bb1-8076-4eca08b5d6ca">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18b99fa1-bc8d-4007-81c1-75dac247c978</TermId>
        </TermInfo>
      </Terms>
    </lc9957cbe9784bdeaf216847ee6ab92d>
    <TaxCatchAll xmlns="88cc1ac3-d661-4513-9676-173c55b04fe2">
      <Value>2</Value>
      <Value>1</Value>
    </TaxCatchAll>
    <b8f21bd225404508935f72b61b4e53ed xmlns="0e583997-b476-4bb1-8076-4eca08b5d6ca">
      <Terms xmlns="http://schemas.microsoft.com/office/infopath/2007/PartnerControls"/>
    </b8f21bd225404508935f72b61b4e53ed>
    <e7d5a8d9078542cd84eec5a3737f68bc xmlns="0e583997-b476-4bb1-8076-4eca08b5d6ca">
      <Terms xmlns="http://schemas.microsoft.com/office/infopath/2007/PartnerControls"/>
    </e7d5a8d9078542cd84eec5a3737f68bc>
    <od8ee7b5f77545768ff1fa0c2dfce1a5 xmlns="0e583997-b476-4bb1-8076-4eca08b5d6ca">
      <Terms xmlns="http://schemas.microsoft.com/office/infopath/2007/PartnerControls"/>
    </od8ee7b5f77545768ff1fa0c2dfce1a5>
    <lcf76f155ced4ddcb4097134ff3c332f xmlns="7d1cd733-cea0-45d5-9d4a-a165c558634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NCC Document" ma:contentTypeID="0x010100326FE12A0B67A9409A6BFB81D3B139C000E0764A72367E734ABD49091EB5AFDFD8" ma:contentTypeVersion="41" ma:contentTypeDescription="This is the base NCC document content type." ma:contentTypeScope="" ma:versionID="94df88bdf3abc84cd6d3c9a74d1dc922">
  <xsd:schema xmlns:xsd="http://www.w3.org/2001/XMLSchema" xmlns:xs="http://www.w3.org/2001/XMLSchema" xmlns:p="http://schemas.microsoft.com/office/2006/metadata/properties" xmlns:ns3="88cc1ac3-d661-4513-9676-173c55b04fe2" xmlns:ns4="0e583997-b476-4bb1-8076-4eca08b5d6ca" xmlns:ns5="7d1cd733-cea0-45d5-9d4a-a165c5586349" targetNamespace="http://schemas.microsoft.com/office/2006/metadata/properties" ma:root="true" ma:fieldsID="ff461e4de03a80ebf54d476c78a4a4c1" ns3:_="" ns4:_="" ns5:_="">
    <xsd:import namespace="88cc1ac3-d661-4513-9676-173c55b04fe2"/>
    <xsd:import namespace="0e583997-b476-4bb1-8076-4eca08b5d6ca"/>
    <xsd:import namespace="7d1cd733-cea0-45d5-9d4a-a165c5586349"/>
    <xsd:element name="properties">
      <xsd:complexType>
        <xsd:sequence>
          <xsd:element name="documentManagement">
            <xsd:complexType>
              <xsd:all>
                <xsd:element ref="ns3:TaxCatchAll" minOccurs="0"/>
                <xsd:element ref="ns3:TaxCatchAllLabel" minOccurs="0"/>
                <xsd:element ref="ns4:e7d5a8d9078542cd84eec5a3737f68bc" minOccurs="0"/>
                <xsd:element ref="ns4:b8f21bd225404508935f72b61b4e53ed" minOccurs="0"/>
                <xsd:element ref="ns4:c68e7fa7917c48f28da6a306b3492896" minOccurs="0"/>
                <xsd:element ref="ns4:od8ee7b5f77545768ff1fa0c2dfce1a5" minOccurs="0"/>
                <xsd:element ref="ns4:n6801823ec8c4e138e706452364a4ac3" minOccurs="0"/>
                <xsd:element ref="ns4:lc9957cbe9784bdeaf216847ee6ab92d" minOccurs="0"/>
                <xsd:element ref="ns4:f44cace9888d469f9e48cf28bfb64a03" minOccurs="0"/>
                <xsd:element ref="ns5:MediaServiceOCR" minOccurs="0"/>
                <xsd:element ref="ns5:MediaServiceGenerationTime" minOccurs="0"/>
                <xsd:element ref="ns5:MediaServiceEventHashCode" minOccurs="0"/>
                <xsd:element ref="ns5:MediaServiceLocation" minOccurs="0"/>
                <xsd:element ref="ns4:SharedWithUsers" minOccurs="0"/>
                <xsd:element ref="ns4:SharedWithDetails" minOccurs="0"/>
                <xsd:element ref="ns5:MediaServiceAutoKeyPoints" minOccurs="0"/>
                <xsd:element ref="ns5:MediaServiceKeyPoints" minOccurs="0"/>
                <xsd:element ref="ns5:lcf76f155ced4ddcb4097134ff3c332f" minOccurs="0"/>
                <xsd:element ref="ns5:MediaLengthInSeconds"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8cc1ac3-d661-4513-9676-173c55b04fe2" elementFormDefault="qualified">
    <xsd:import namespace="http://schemas.microsoft.com/office/2006/documentManagement/types"/>
    <xsd:import namespace="http://schemas.microsoft.com/office/infopath/2007/PartnerControls"/>
    <xsd:element name="TaxCatchAll" ma:index="3" nillable="true" ma:displayName="Taxonomy Catch All Column" ma:hidden="true" ma:list="{7a87f66e-540a-444a-88a8-1286a6420f61}" ma:internalName="TaxCatchAll" ma:showField="CatchAllData" ma:web="0e583997-b476-4bb1-8076-4eca08b5d6ca">
      <xsd:complexType>
        <xsd:complexContent>
          <xsd:extension base="dms:MultiChoiceLookup">
            <xsd:sequence>
              <xsd:element name="Value" type="dms:Lookup" maxOccurs="unbounded" minOccurs="0" nillable="true"/>
            </xsd:sequence>
          </xsd:extension>
        </xsd:complexContent>
      </xsd:complexType>
    </xsd:element>
    <xsd:element name="TaxCatchAllLabel" ma:index="4" nillable="true" ma:displayName="Taxonomy Catch All Column1" ma:hidden="true" ma:list="{7a87f66e-540a-444a-88a8-1286a6420f61}" ma:internalName="TaxCatchAllLabel" ma:readOnly="true" ma:showField="CatchAllDataLabel" ma:web="0e583997-b476-4bb1-8076-4eca08b5d6c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e583997-b476-4bb1-8076-4eca08b5d6ca" elementFormDefault="qualified">
    <xsd:import namespace="http://schemas.microsoft.com/office/2006/documentManagement/types"/>
    <xsd:import namespace="http://schemas.microsoft.com/office/infopath/2007/PartnerControls"/>
    <xsd:element name="e7d5a8d9078542cd84eec5a3737f68bc" ma:index="17" nillable="true" ma:taxonomy="true" ma:internalName="e7d5a8d9078542cd84eec5a3737f68bc" ma:taxonomyFieldName="Authoring_Team" ma:displayName="Authoring Team" ma:default="" ma:fieldId="{e7d5a8d9-0785-42cd-84ee-c5a3737f68bc}" ma:sspId="12976cec-d0ce-485f-bc4a-34973482e79f" ma:termSetId="7c8bfc01-3c61-4992-8382-4bbc43bc0606" ma:anchorId="00000000-0000-0000-0000-000000000000" ma:open="false" ma:isKeyword="false">
      <xsd:complexType>
        <xsd:sequence>
          <xsd:element ref="pc:Terms" minOccurs="0" maxOccurs="1"/>
        </xsd:sequence>
      </xsd:complexType>
    </xsd:element>
    <xsd:element name="b8f21bd225404508935f72b61b4e53ed" ma:index="18" nillable="true" ma:taxonomy="true" ma:internalName="b8f21bd225404508935f72b61b4e53ed" ma:taxonomyFieldName="Document_Type" ma:displayName="Document Type" ma:default="" ma:fieldId="{b8f21bd2-2540-4508-935f-72b61b4e53ed}" ma:sspId="12976cec-d0ce-485f-bc4a-34973482e79f" ma:termSetId="e0a7f381-dc0a-4d18-a572-d174e2347858" ma:anchorId="00000000-0000-0000-0000-000000000000" ma:open="false" ma:isKeyword="false">
      <xsd:complexType>
        <xsd:sequence>
          <xsd:element ref="pc:Terms" minOccurs="0" maxOccurs="1"/>
        </xsd:sequence>
      </xsd:complexType>
    </xsd:element>
    <xsd:element name="c68e7fa7917c48f28da6a306b3492896" ma:index="19" nillable="true" ma:taxonomy="true" ma:internalName="c68e7fa7917c48f28da6a306b3492896" ma:taxonomyFieldName="NCC_Status" ma:displayName="Doc Status" ma:default="1;#Draft|fbfd3d3b-379a-4ef9-a760-718cd7103326" ma:fieldId="{c68e7fa7-917c-48f2-8da6-a306b3492896}" ma:sspId="12976cec-d0ce-485f-bc4a-34973482e79f" ma:termSetId="e5e3b9af-3c2f-4c77-901d-295b696646e0" ma:anchorId="00000000-0000-0000-0000-000000000000" ma:open="false" ma:isKeyword="false">
      <xsd:complexType>
        <xsd:sequence>
          <xsd:element ref="pc:Terms" minOccurs="0" maxOccurs="1"/>
        </xsd:sequence>
      </xsd:complexType>
    </xsd:element>
    <xsd:element name="od8ee7b5f77545768ff1fa0c2dfce1a5" ma:index="20" nillable="true" ma:taxonomy="true" ma:internalName="od8ee7b5f77545768ff1fa0c2dfce1a5" ma:taxonomyFieldName="File_Plan" ma:displayName="File Plan" ma:default="" ma:fieldId="{8d8ee7b5-f775-4576-8ff1-fa0c2dfce1a5}" ma:taxonomyMulti="true" ma:sspId="12976cec-d0ce-485f-bc4a-34973482e79f" ma:termSetId="85a4d7db-0f76-460a-87eb-57ad36ae03b7" ma:anchorId="00000000-0000-0000-0000-000000000000" ma:open="false" ma:isKeyword="false">
      <xsd:complexType>
        <xsd:sequence>
          <xsd:element ref="pc:Terms" minOccurs="0" maxOccurs="1"/>
        </xsd:sequence>
      </xsd:complexType>
    </xsd:element>
    <xsd:element name="n6801823ec8c4e138e706452364a4ac3" ma:index="21" nillable="true" ma:taxonomy="true" ma:internalName="n6801823ec8c4e138e706452364a4ac3" ma:taxonomyFieldName="Financial_Year" ma:displayName="Financial Year" ma:default="" ma:fieldId="{76801823-ec8c-4e13-8e70-6452364a4ac3}" ma:taxonomyMulti="true" ma:sspId="12976cec-d0ce-485f-bc4a-34973482e79f" ma:termSetId="edc266e7-e925-4ff3-9bf8-4a9dad39b780" ma:anchorId="00000000-0000-0000-0000-000000000000" ma:open="false" ma:isKeyword="false">
      <xsd:complexType>
        <xsd:sequence>
          <xsd:element ref="pc:Terms" minOccurs="0" maxOccurs="1"/>
        </xsd:sequence>
      </xsd:complexType>
    </xsd:element>
    <xsd:element name="lc9957cbe9784bdeaf216847ee6ab92d" ma:index="22" nillable="true" ma:taxonomy="true" ma:internalName="lc9957cbe9784bdeaf216847ee6ab92d" ma:taxonomyFieldName="Security_Classification" ma:displayName="Security Classification" ma:default="2;#OFFICIAL|18b99fa1-bc8d-4007-81c1-75dac247c978" ma:fieldId="{5c9957cb-e978-4bde-af21-6847ee6ab92d}" ma:sspId="12976cec-d0ce-485f-bc4a-34973482e79f" ma:termSetId="4f753933-fbe9-4b8d-9f82-ff63e9aa9543" ma:anchorId="00000000-0000-0000-0000-000000000000" ma:open="false" ma:isKeyword="false">
      <xsd:complexType>
        <xsd:sequence>
          <xsd:element ref="pc:Terms" minOccurs="0" maxOccurs="1"/>
        </xsd:sequence>
      </xsd:complexType>
    </xsd:element>
    <xsd:element name="f44cace9888d469f9e48cf28bfb64a03" ma:index="23" nillable="true" ma:taxonomy="true" ma:internalName="f44cace9888d469f9e48cf28bfb64a03" ma:taxonomyFieldName="NCC_Audience" ma:displayName="NCC Audience" ma:default="" ma:fieldId="{f44cace9-888d-469f-9e48-cf28bfb64a03}" ma:taxonomyMulti="true" ma:sspId="12976cec-d0ce-485f-bc4a-34973482e79f" ma:termSetId="b94ed75c-002a-4bb8-9f19-0713357e891f" ma:anchorId="00000000-0000-0000-0000-000000000000" ma:open="false" ma:isKeyword="false">
      <xsd:complexType>
        <xsd:sequence>
          <xsd:element ref="pc:Terms" minOccurs="0" maxOccurs="1"/>
        </xsd:sequence>
      </xsd:complexType>
    </xsd:element>
    <xsd:element name="SharedWithUsers" ma:index="2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d1cd733-cea0-45d5-9d4a-a165c5586349" elementFormDefault="qualified">
    <xsd:import namespace="http://schemas.microsoft.com/office/2006/documentManagement/types"/>
    <xsd:import namespace="http://schemas.microsoft.com/office/infopath/2007/PartnerControls"/>
    <xsd:element name="MediaServiceOCR" ma:index="24" nillable="true" ma:displayName="Extracted Text" ma:internalName="MediaServiceOCR" ma:readOnly="true">
      <xsd:simpleType>
        <xsd:restriction base="dms:Note">
          <xsd:maxLength value="255"/>
        </xsd:restriction>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Location" ma:index="27" nillable="true" ma:displayName="Location" ma:internalName="MediaServiceLocation" ma:readOnly="true">
      <xsd:simpleType>
        <xsd:restriction base="dms:Text"/>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lcf76f155ced4ddcb4097134ff3c332f" ma:index="33" nillable="true" ma:taxonomy="true" ma:internalName="lcf76f155ced4ddcb4097134ff3c332f" ma:taxonomyFieldName="MediaServiceImageTags" ma:displayName="Image Tags" ma:readOnly="false" ma:fieldId="{5cf76f15-5ced-4ddc-b409-7134ff3c332f}" ma:taxonomyMulti="true" ma:sspId="12976cec-d0ce-485f-bc4a-34973482e79f" ma:termSetId="09814cd3-568e-fe90-9814-8d621ff8fb84" ma:anchorId="fba54fb3-c3e1-fe81-a776-ca4b69148c4d" ma:open="true" ma:isKeyword="false">
      <xsd:complexType>
        <xsd:sequence>
          <xsd:element ref="pc:Terms" minOccurs="0" maxOccurs="1"/>
        </xsd:sequence>
      </xsd:complexType>
    </xsd:element>
    <xsd:element name="MediaLengthInSeconds" ma:index="34" nillable="true" ma:displayName="MediaLengthInSeconds" ma:hidden="true" ma:internalName="MediaLengthInSeconds" ma:readOnly="true">
      <xsd:simpleType>
        <xsd:restriction base="dms:Unknown"/>
      </xsd:simpleType>
    </xsd:element>
    <xsd:element name="MediaServiceObjectDetectorVersions" ma:index="3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6"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customXsn xmlns="http://schemas.microsoft.com/office/2006/metadata/customXsn">
  <xsnLocation/>
  <cached>True</cached>
  <openByDefault>True</openByDefault>
  <xsnScope/>
</customXsn>
</file>

<file path=customXml/item6.xml><?xml version="1.0" encoding="utf-8"?>
<?mso-contentType ?>
<spe:Receivers xmlns:spe="http://schemas.microsoft.com/sharepoint/events">
  <Receiver xmlns="">
    <Name>ItemUpdatedEventHandlerForConceptSearch</Name>
    <Synchronization>Asynchronous</Synchronization>
    <Type>10002</Type>
    <SequenceNumber>10001</SequenceNumber>
    <Url/>
    <Assembly>conceptSearching.Sharepoint.ContentTypes2010, Version=1.0.0.0, Culture=neutral, PublicKeyToken=858f8f13980e4745</Assembly>
    <Class>conceptSearching.Sharepoint.ContentTypes2010.CSHandleEvent</Class>
    <Data/>
    <Filter/>
  </Receiver>
  <Receiver xmlns="">
    <Name>ItemUpdatingEventHandlerForConceptSearch</Name>
    <Synchronization>Synchronous</Synchronization>
    <Type>2</Type>
    <SequenceNumber>10001</SequenceNumber>
    <Url/>
    <Assembly>conceptSearching.Sharepoint.ContentTypes2010, Version=1.0.0.0, Culture=neutral, PublicKeyToken=858f8f13980e4745</Assembly>
    <Class>conceptSearching.Sharepoint.ContentTypes2010.CSHandleEvent</Class>
    <Data/>
    <Filter/>
  </Receiver>
  <Receiver xmlns="">
    <Name>ItemCheckedInEventHandlerForConceptSearch</Name>
    <Synchronization>Asynchronous</Synchronization>
    <Type>10004</Type>
    <SequenceNumber>10002</SequenceNumber>
    <Url/>
    <Assembly>conceptSearching.Sharepoint.ContentTypes2010, Version=1.0.0.0, Culture=neutral, PublicKeyToken=858f8f13980e4745</Assembly>
    <Class>conceptSearching.Sharepoint.ContentTypes2010.CSHandleEvent</Class>
    <Data/>
    <Filter/>
  </Receiver>
  <Receiver xmlns="">
    <Name>ItemUncheckedOutEventHandlerForConceptSearch</Name>
    <Synchronization>Asynchronous</Synchronization>
    <Type>10006</Type>
    <SequenceNumber>10003</SequenceNumber>
    <Url/>
    <Assembly>conceptSearching.Sharepoint.ContentTypes2010, Version=1.0.0.0, Culture=neutral, PublicKeyToken=858f8f13980e4745</Assembly>
    <Class>conceptSearching.Sharepoint.ContentTypes2010.CSHandleEvent</Class>
    <Data/>
    <Filter/>
  </Receiver>
  <Receiver xmlns="">
    <Name>ItemAddedEventHandlerForConceptSearch</Name>
    <Synchronization>Asynchronous</Synchronization>
    <Type>10001</Type>
    <SequenceNumber>10004</SequenceNumber>
    <Url/>
    <Assembly>conceptSearching.Sharepoint.ContentTypes2010, Version=1.0.0.0, Culture=neutral, PublicKeyToken=858f8f13980e4745</Assembly>
    <Class>conceptSearching.Sharepoint.ContentTypes2010.CSHandleEvent</Class>
    <Data/>
    <Filter/>
  </Receiver>
  <Receiver xmlns="">
    <Name>ItemFileMovedEventHandlerForConceptSearch</Name>
    <Synchronization>Asynchronous</Synchronization>
    <Type>10009</Type>
    <SequenceNumber>10005</SequenceNumber>
    <Url/>
    <Assembly>conceptSearching.Sharepoint.ContentTypes2010, Version=1.0.0.0, Culture=neutral, PublicKeyToken=858f8f13980e4745</Assembly>
    <Class>conceptSearching.Sharepoint.ContentTypes2010.CSHandleEvent</Class>
    <Data/>
    <Filter/>
  </Receiver>
  <Receiver xmlns="">
    <Name>ItemDeletedEventHandlerForConceptSearch</Name>
    <Synchronization>Asynchronous</Synchronization>
    <Type>10003</Type>
    <SequenceNumber>10006</SequenceNumber>
    <Url/>
    <Assembly>conceptSearching.Sharepoint.ContentTypes2010, Version=1.0.0.0, Culture=neutral, PublicKeyToken=858f8f13980e4745</Assembly>
    <Class>conceptSearching.Sharepoint.ContentTypes2010.CSHandleEvent</Class>
    <Data/>
    <Filter/>
  </Receiver>
</spe:Receiver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AAB3F2C1-FB74-4958-910D-4FE39C9A47F0}">
  <ds:schemaRefs>
    <ds:schemaRef ds:uri="Microsoft.SharePoint.Taxonomy.ContentTypeSync"/>
  </ds:schemaRefs>
</ds:datastoreItem>
</file>

<file path=customXml/itemProps2.xml><?xml version="1.0" encoding="utf-8"?>
<ds:datastoreItem xmlns:ds="http://schemas.openxmlformats.org/officeDocument/2006/customXml" ds:itemID="{18CE4E58-7070-4C7C-AC97-0BD694F5E367}">
  <ds:schemaRefs>
    <ds:schemaRef ds:uri="http://schemas.microsoft.com/office/2006/metadata/properties"/>
    <ds:schemaRef ds:uri="http://schemas.microsoft.com/office/infopath/2007/PartnerControls"/>
    <ds:schemaRef ds:uri="0e583997-b476-4bb1-8076-4eca08b5d6ca"/>
    <ds:schemaRef ds:uri="88cc1ac3-d661-4513-9676-173c55b04fe2"/>
    <ds:schemaRef ds:uri="7d1cd733-cea0-45d5-9d4a-a165c5586349"/>
  </ds:schemaRefs>
</ds:datastoreItem>
</file>

<file path=customXml/itemProps3.xml><?xml version="1.0" encoding="utf-8"?>
<ds:datastoreItem xmlns:ds="http://schemas.openxmlformats.org/officeDocument/2006/customXml" ds:itemID="{8B3ABD9F-2765-4C66-9488-758C3B595A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8cc1ac3-d661-4513-9676-173c55b04fe2"/>
    <ds:schemaRef ds:uri="0e583997-b476-4bb1-8076-4eca08b5d6ca"/>
    <ds:schemaRef ds:uri="7d1cd733-cea0-45d5-9d4a-a165c55863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2994B4F-444A-466C-821A-A133C7BBA893}">
  <ds:schemaRefs>
    <ds:schemaRef ds:uri="http://schemas.microsoft.com/sharepoint/v3/contenttype/forms"/>
  </ds:schemaRefs>
</ds:datastoreItem>
</file>

<file path=customXml/itemProps5.xml><?xml version="1.0" encoding="utf-8"?>
<ds:datastoreItem xmlns:ds="http://schemas.openxmlformats.org/officeDocument/2006/customXml" ds:itemID="{3F1B85BB-436A-4902-A283-785EAE365129}">
  <ds:schemaRefs>
    <ds:schemaRef ds:uri="http://schemas.microsoft.com/office/2006/metadata/customXsn"/>
  </ds:schemaRefs>
</ds:datastoreItem>
</file>

<file path=customXml/itemProps6.xml><?xml version="1.0" encoding="utf-8"?>
<ds:datastoreItem xmlns:ds="http://schemas.openxmlformats.org/officeDocument/2006/customXml" ds:itemID="{C5E4FBE8-B35B-48C7-A4AC-581E3DBC74F7}">
  <ds:schemaRefs>
    <ds:schemaRef ds:uri="http://schemas.microsoft.com/sharepoint/events"/>
    <ds:schemaRef ds:uri=""/>
  </ds:schemaRefs>
</ds:datastoreItem>
</file>

<file path=customXml/itemProps7.xml><?xml version="1.0" encoding="utf-8"?>
<ds:datastoreItem xmlns:ds="http://schemas.openxmlformats.org/officeDocument/2006/customXml" ds:itemID="{D9EC871A-B1C5-4D01-A923-217DD57618E3}">
  <ds:schemaRefs>
    <ds:schemaRef ds:uri="http://schemas.openxmlformats.org/officeDocument/2006/bibliography"/>
  </ds:schemaRefs>
</ds:datastoreItem>
</file>

<file path=docMetadata/LabelInfo.xml><?xml version="1.0" encoding="utf-8"?>
<clbl:labelList xmlns:clbl="http://schemas.microsoft.com/office/2020/mipLabelMetadata">
  <clbl:label id="{8fd7c08e-9c24-436d-a6ad-a8ecb8394d49}" enabled="1" method="Standard" siteId="{6e5a37bb-a961-4e4f-baae-2798a2245f3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37</Pages>
  <Words>10803</Words>
  <Characters>61581</Characters>
  <Application>Microsoft Office Word</Application>
  <DocSecurity>0</DocSecurity>
  <Lines>513</Lines>
  <Paragraphs>144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72240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Julie Gray</dc:creator>
  <cp:keywords/>
  <dc:description/>
  <cp:lastModifiedBy>Rachael Homewood</cp:lastModifiedBy>
  <cp:revision>2</cp:revision>
  <dcterms:created xsi:type="dcterms:W3CDTF">2026-10-01T16:55:00Z</dcterms:created>
  <dcterms:modified xsi:type="dcterms:W3CDTF">2026-10-01T16:55:00Z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0x010100326FE12A0B67A9409A6BFB81D3B139C000E0764A72367E734ABD49091EB5AFDFD8</vt:lpwstr>
  </property>
  <property fmtid="{D5CDD505-2E9C-101B-9397-08002B2CF9AE}" pid="3" name="Authoring_Team">
    <vt:lpwstr/>
  </property>
  <property fmtid="{D5CDD505-2E9C-101B-9397-08002B2CF9AE}" pid="4" name="Financial_Year">
    <vt:lpwstr/>
  </property>
  <property fmtid="{D5CDD505-2E9C-101B-9397-08002B2CF9AE}" pid="5" name="Document_Type">
    <vt:lpwstr/>
  </property>
  <property fmtid="{D5CDD505-2E9C-101B-9397-08002B2CF9AE}" pid="6" name="File_Plan">
    <vt:lpwstr/>
  </property>
  <property fmtid="{D5CDD505-2E9C-101B-9397-08002B2CF9AE}" pid="7" name="NCC_Audience">
    <vt:lpwstr/>
  </property>
  <property fmtid="{D5CDD505-2E9C-101B-9397-08002B2CF9AE}" pid="8" name="Security_Classification">
    <vt:lpwstr>2;#OFFICIAL|18b99fa1-bc8d-4007-81c1-75dac247c978</vt:lpwstr>
  </property>
  <property fmtid="{D5CDD505-2E9C-101B-9397-08002B2CF9AE}" pid="9" name="NCC_Status">
    <vt:lpwstr>1;#Draft|fbfd3d3b-379a-4ef9-a760-718cd7103326</vt:lpwstr>
  </property>
  <property fmtid="{D5CDD505-2E9C-101B-9397-08002B2CF9AE}" pid="10" name="Target">
    <vt:lpwstr/>
  </property>
  <property fmtid="{D5CDD505-2E9C-101B-9397-08002B2CF9AE}" pid="11" name="o881893be42b40f2a174cac7d4e8c6ff">
    <vt:lpwstr/>
  </property>
  <property fmtid="{D5CDD505-2E9C-101B-9397-08002B2CF9AE}" pid="12" name="MediaServiceImageTags">
    <vt:lpwstr/>
  </property>
  <property fmtid="{D5CDD505-2E9C-101B-9397-08002B2CF9AE}" pid="13" name="docLang">
    <vt:lpwstr>en</vt:lpwstr>
  </property>
</Properties>
</file>