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00A90"/>
    <a:srgbClr val="1D1A39"/>
    <a:srgbClr val="66FFCC"/>
    <a:srgbClr val="00B0F0"/>
    <a:srgbClr val="4200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86141-13E4-49A6-918C-623D4F1F615D}" v="154" dt="2023-09-14T22:05:01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222A-EBDD-4BE3-91FD-6204E6A4BD68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0A135-15FF-43B2-8ADF-E537424E5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768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78179-50E1-0A83-5571-90937E287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D33DB-C251-915F-2717-FF61BCC86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0060F-4904-9B4C-5ACB-5B54DE37D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5DCB2-1281-A78F-7BDB-87A13F6C4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56321-B995-CAB8-85B7-1C7D3906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34D7-3502-3593-EFF9-C88C88F6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117A9-5F0B-A475-D174-1D36348AD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10180-3C1D-3D12-F379-DB689E52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B83-AAC4-8573-3ADF-FA4459AC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AC30A-9214-ADDB-301C-50C48701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0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F9A97-B0C8-54B6-0416-5477300AAE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88E0B-8132-CE04-AB4B-C46B8DC85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52310-E784-BF45-1066-E92D9140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B6714-AC6C-165D-F230-AFAC7818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5B62B-12C6-B829-CC35-44E6E1ED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71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4A29-71D9-770E-E1DD-925FBDC35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6C339-8FCF-C743-1301-B8C8F118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B2024-FA9C-4C85-0B0A-BABF84DE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76395-3005-F564-7610-C3E2D639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F72AF-EED0-BA7F-A023-58322543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9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5F19-A8E0-FB2C-7CA6-51D662C9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87487-AE35-4339-7FCE-4CE7F5FC2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C38C-CBAD-AD53-E3AD-4D46EF6B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F0C1-ABA0-7BE2-E7BF-805528A4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7D85A-B6AE-2C71-5E9F-27B15D3C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78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4E634-D4E1-DC49-9E12-EE3A40EA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CDE5-DB66-ABF7-B517-5D7D4653E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FD9A8-3D76-77AF-093B-1C31B0CF6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CCFA3-E881-85AD-9791-5E558D917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03964-DCCF-185B-D73C-70482F1B7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84A3D-55C7-3291-6A1D-6BEB68B0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9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4208-21AE-4988-AA08-203C26B0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DD463-DF62-60E6-CDA4-44BC1E2F4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A9424-EB2C-7E63-20B3-14E6040D5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C04B37-ACD8-71C0-DDA2-A81F5F097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07306-A4CD-D675-353A-4FCF30C56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36490E-50DB-396B-8B0C-1DADDD304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863B1-259A-77D2-86EB-3C2743A7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50CFB5-4E44-73B5-A555-9A650AF6A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57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9447-F241-5594-367F-95560054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828793-65F0-F54C-5353-B4EC9987C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61C3AC-CC2E-D8BE-BC47-FCF38DA7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56F2D-1C78-3C65-2DA4-F3167E4A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03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5BAF4B-7506-E405-ED12-94C90330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29D50A-0774-D26D-E862-58BB773E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55AB3-32B5-FE9F-B9C7-688D09EB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2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48ABC-4CF5-6E77-E6E6-540D7BA8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CF299-C846-4C1B-5601-6003D2999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D964D-9FE4-6E18-6308-E4E626E4C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0A3F4-9F17-1BEC-5BF9-E87621F9D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94BED-5F74-174D-61CC-4B45F0E4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980D8-5FF4-F27F-9991-EFCF8480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0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30BF-DF3C-32A2-0FCA-CF385F34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C98B4-F1C6-595C-1F2F-C3F8D8DB89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63C30-8182-5946-49B8-351882B0B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12558-E852-C4CB-4D80-5620C677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AD5D6-03FB-832C-B9A4-1BDFD8B5B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F5EC5-3610-580E-E523-8A7AD3B1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6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609E5-5792-F5D2-02F5-391A29A4D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7D417-559E-C0B8-D849-C41B560D9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AA9AC-9ED0-0581-0E24-A633FDC21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F11D3-42CE-4729-B477-30B17AE20CBF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9D34C-3F46-1D12-0283-DBD84F51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65E64-EB4C-22F4-31CC-BBC1B9BF0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2DA7-6A15-4590-8737-926B70FB3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1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hyperlink" Target="https://cyberepq.org.u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9.png"/><Relationship Id="rId18" Type="http://schemas.openxmlformats.org/officeDocument/2006/relationships/slide" Target="slide7.xml"/><Relationship Id="rId3" Type="http://schemas.openxmlformats.org/officeDocument/2006/relationships/image" Target="../media/image1.PNG"/><Relationship Id="rId21" Type="http://schemas.openxmlformats.org/officeDocument/2006/relationships/slide" Target="slide8.xml"/><Relationship Id="rId7" Type="http://schemas.openxmlformats.org/officeDocument/2006/relationships/image" Target="../media/image5.png"/><Relationship Id="rId12" Type="http://schemas.openxmlformats.org/officeDocument/2006/relationships/slide" Target="slide4.xml"/><Relationship Id="rId17" Type="http://schemas.openxmlformats.org/officeDocument/2006/relationships/image" Target="../media/image12.svg"/><Relationship Id="rId2" Type="http://schemas.openxmlformats.org/officeDocument/2006/relationships/hyperlink" Target="https://cyberepq.org.uk/" TargetMode="External"/><Relationship Id="rId16" Type="http://schemas.openxmlformats.org/officeDocument/2006/relationships/image" Target="../media/image11.png"/><Relationship Id="rId20" Type="http://schemas.openxmlformats.org/officeDocument/2006/relationships/image" Target="../media/image14.sv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8.svg"/><Relationship Id="rId5" Type="http://schemas.openxmlformats.org/officeDocument/2006/relationships/slide" Target="slide9.xml"/><Relationship Id="rId15" Type="http://schemas.openxmlformats.org/officeDocument/2006/relationships/slide" Target="slide5.xml"/><Relationship Id="rId23" Type="http://schemas.openxmlformats.org/officeDocument/2006/relationships/image" Target="../media/image16.svg"/><Relationship Id="rId10" Type="http://schemas.openxmlformats.org/officeDocument/2006/relationships/image" Target="../media/image7.png"/><Relationship Id="rId19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slide" Target="slide3.xml"/><Relationship Id="rId14" Type="http://schemas.openxmlformats.org/officeDocument/2006/relationships/image" Target="../media/image10.svg"/><Relationship Id="rId22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i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3DAB1A6-7DD3-6A08-3D30-A95F3D1FC775}"/>
              </a:ext>
            </a:extLst>
          </p:cNvPr>
          <p:cNvSpPr/>
          <p:nvPr/>
        </p:nvSpPr>
        <p:spPr>
          <a:xfrm>
            <a:off x="4168707" y="161026"/>
            <a:ext cx="4078145" cy="6438182"/>
          </a:xfrm>
          <a:prstGeom prst="roundRect">
            <a:avLst/>
          </a:prstGeom>
          <a:solidFill>
            <a:srgbClr val="1D1A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AA59541-8226-74A0-20D1-460753D2728F}"/>
              </a:ext>
            </a:extLst>
          </p:cNvPr>
          <p:cNvSpPr/>
          <p:nvPr/>
        </p:nvSpPr>
        <p:spPr>
          <a:xfrm>
            <a:off x="4626077" y="623977"/>
            <a:ext cx="3111196" cy="551227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094E8BCB-9CD0-0914-F875-7B3B30CBBA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921" y="2440328"/>
            <a:ext cx="2620502" cy="138861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4D14311-72BF-E1CE-C98D-456910DD8DCE}"/>
              </a:ext>
            </a:extLst>
          </p:cNvPr>
          <p:cNvGrpSpPr/>
          <p:nvPr/>
        </p:nvGrpSpPr>
        <p:grpSpPr>
          <a:xfrm>
            <a:off x="4862847" y="4210441"/>
            <a:ext cx="2815021" cy="1348954"/>
            <a:chOff x="4850921" y="4164992"/>
            <a:chExt cx="2815021" cy="1348954"/>
          </a:xfrm>
        </p:grpSpPr>
        <p:sp>
          <p:nvSpPr>
            <p:cNvPr id="6" name="Rectangle: Rounded Corners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5F1D0108-6BBB-E2F3-AE5C-A3EC62357D6B}"/>
                </a:ext>
              </a:extLst>
            </p:cNvPr>
            <p:cNvSpPr/>
            <p:nvPr/>
          </p:nvSpPr>
          <p:spPr>
            <a:xfrm>
              <a:off x="4850921" y="4164992"/>
              <a:ext cx="2664560" cy="1348954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Oval 6">
              <a:hlinkClick r:id="rId4" action="ppaction://hlinksldjump"/>
              <a:extLst>
                <a:ext uri="{FF2B5EF4-FFF2-40B4-BE49-F238E27FC236}">
                  <a16:creationId xmlns:a16="http://schemas.microsoft.com/office/drawing/2014/main" id="{6B0BB1BE-6182-D833-E30C-FF6A7A6854C5}"/>
                </a:ext>
              </a:extLst>
            </p:cNvPr>
            <p:cNvSpPr/>
            <p:nvPr/>
          </p:nvSpPr>
          <p:spPr>
            <a:xfrm>
              <a:off x="5011348" y="4219913"/>
              <a:ext cx="621102" cy="62110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8" name="Picture 4" descr="Messages Logo, symbol, meaning, history, PNG, brand">
              <a:hlinkClick r:id="rId4" action="ppaction://hlinksldjump"/>
              <a:extLst>
                <a:ext uri="{FF2B5EF4-FFF2-40B4-BE49-F238E27FC236}">
                  <a16:creationId xmlns:a16="http://schemas.microsoft.com/office/drawing/2014/main" id="{FC25E924-9F3C-CD7F-176F-5C5A239A78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8054" y="4692660"/>
              <a:ext cx="564772" cy="317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BA2B6EC-F10B-7F13-C61C-E678BC64DC89}"/>
                </a:ext>
              </a:extLst>
            </p:cNvPr>
            <p:cNvSpPr txBox="1"/>
            <p:nvPr/>
          </p:nvSpPr>
          <p:spPr>
            <a:xfrm>
              <a:off x="4990449" y="4369442"/>
              <a:ext cx="715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  <a:hlinkClick r:id="rId4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CIISec</a:t>
              </a:r>
              <a:endParaRPr lang="en-GB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9" name="TextBox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917507F-471B-F106-0BF4-FAEF8926CEB6}"/>
                </a:ext>
              </a:extLst>
            </p:cNvPr>
            <p:cNvSpPr txBox="1"/>
            <p:nvPr/>
          </p:nvSpPr>
          <p:spPr>
            <a:xfrm>
              <a:off x="5867326" y="4257468"/>
              <a:ext cx="1798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CyberEPQ</a:t>
              </a:r>
              <a:endPara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" name="TextBox 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BB5459C-0D60-E035-2043-AAABA8FB256D}"/>
                </a:ext>
              </a:extLst>
            </p:cNvPr>
            <p:cNvSpPr txBox="1"/>
            <p:nvPr/>
          </p:nvSpPr>
          <p:spPr>
            <a:xfrm>
              <a:off x="5861618" y="4710768"/>
              <a:ext cx="16450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Check out our </a:t>
              </a:r>
              <a:r>
                <a:rPr lang="en-GB" sz="1200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CyberEPQ</a:t>
              </a:r>
              <a:r>
                <a:rPr lang="en-GB" sz="12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(Extended Project Qualification) 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02F1A66-154C-8EBC-CE8D-F7EB8ABB6BC3}"/>
              </a:ext>
            </a:extLst>
          </p:cNvPr>
          <p:cNvSpPr txBox="1"/>
          <p:nvPr/>
        </p:nvSpPr>
        <p:spPr>
          <a:xfrm>
            <a:off x="4990517" y="1347650"/>
            <a:ext cx="243452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Thursday 14</a:t>
            </a:r>
            <a:r>
              <a:rPr lang="en-GB" sz="1200" baseline="30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</a:t>
            </a:r>
            <a:r>
              <a:rPr lang="en-GB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September </a:t>
            </a:r>
          </a:p>
          <a:p>
            <a:pPr algn="ctr"/>
            <a:r>
              <a:rPr lang="en-GB" sz="5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12:00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78B2F44-68F9-AE46-D78A-A2D8E9E17820}"/>
              </a:ext>
            </a:extLst>
          </p:cNvPr>
          <p:cNvSpPr/>
          <p:nvPr/>
        </p:nvSpPr>
        <p:spPr>
          <a:xfrm>
            <a:off x="6050188" y="6267111"/>
            <a:ext cx="440340" cy="199679"/>
          </a:xfrm>
          <a:prstGeom prst="ellips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7D11BB92-BC3F-045D-BCD6-3755769BAA07}"/>
              </a:ext>
            </a:extLst>
          </p:cNvPr>
          <p:cNvSpPr/>
          <p:nvPr/>
        </p:nvSpPr>
        <p:spPr>
          <a:xfrm>
            <a:off x="6096000" y="337022"/>
            <a:ext cx="174359" cy="154537"/>
          </a:xfrm>
          <a:prstGeom prst="flowChartConnector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Graphic 19" descr="Unlock outline">
            <a:extLst>
              <a:ext uri="{FF2B5EF4-FFF2-40B4-BE49-F238E27FC236}">
                <a16:creationId xmlns:a16="http://schemas.microsoft.com/office/drawing/2014/main" id="{CCE20AA2-E14A-E657-1548-37E0CB5FF3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36528" y="746484"/>
            <a:ext cx="517198" cy="51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90BCD7E-B8F6-D24C-2C12-659D1F9E1F79}"/>
              </a:ext>
            </a:extLst>
          </p:cNvPr>
          <p:cNvSpPr/>
          <p:nvPr/>
        </p:nvSpPr>
        <p:spPr>
          <a:xfrm>
            <a:off x="4168707" y="161026"/>
            <a:ext cx="4078145" cy="6438182"/>
          </a:xfrm>
          <a:prstGeom prst="roundRect">
            <a:avLst/>
          </a:prstGeom>
          <a:solidFill>
            <a:srgbClr val="1D1A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F336041-7151-6E17-301C-488157F53B61}"/>
              </a:ext>
            </a:extLst>
          </p:cNvPr>
          <p:cNvSpPr/>
          <p:nvPr/>
        </p:nvSpPr>
        <p:spPr>
          <a:xfrm>
            <a:off x="4627581" y="667555"/>
            <a:ext cx="3111196" cy="551227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C89810A-9C18-FD2A-F0A3-8CDB5C8B8066}"/>
              </a:ext>
            </a:extLst>
          </p:cNvPr>
          <p:cNvSpPr/>
          <p:nvPr/>
        </p:nvSpPr>
        <p:spPr>
          <a:xfrm>
            <a:off x="5936039" y="4365997"/>
            <a:ext cx="646981" cy="6901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9A5ED25-0F92-4870-5D88-F6726800E76A}"/>
              </a:ext>
            </a:extLst>
          </p:cNvPr>
          <p:cNvSpPr/>
          <p:nvPr/>
        </p:nvSpPr>
        <p:spPr>
          <a:xfrm>
            <a:off x="6868540" y="1483742"/>
            <a:ext cx="646981" cy="6901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E3DE0BDD-11F0-46AE-01C6-1C824D8E5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019" y="2587355"/>
            <a:ext cx="2620502" cy="1388611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7B58C566-EE16-47B7-9451-91991F7E61C1}"/>
              </a:ext>
            </a:extLst>
          </p:cNvPr>
          <p:cNvSpPr/>
          <p:nvPr/>
        </p:nvSpPr>
        <p:spPr>
          <a:xfrm>
            <a:off x="6050188" y="6267111"/>
            <a:ext cx="440340" cy="199679"/>
          </a:xfrm>
          <a:prstGeom prst="ellips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FAD787CE-4115-37EF-A421-A54AD5BE62EA}"/>
              </a:ext>
            </a:extLst>
          </p:cNvPr>
          <p:cNvSpPr/>
          <p:nvPr/>
        </p:nvSpPr>
        <p:spPr>
          <a:xfrm>
            <a:off x="6096000" y="337022"/>
            <a:ext cx="174359" cy="154537"/>
          </a:xfrm>
          <a:prstGeom prst="flowChartConnector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136EB0-35D2-E1A3-C0A4-16B82BC836DD}"/>
              </a:ext>
            </a:extLst>
          </p:cNvPr>
          <p:cNvSpPr txBox="1"/>
          <p:nvPr/>
        </p:nvSpPr>
        <p:spPr>
          <a:xfrm>
            <a:off x="5059957" y="2187962"/>
            <a:ext cx="673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About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866915-36AF-F514-0E87-37EFB43DD2CB}"/>
              </a:ext>
            </a:extLst>
          </p:cNvPr>
          <p:cNvSpPr txBox="1"/>
          <p:nvPr/>
        </p:nvSpPr>
        <p:spPr>
          <a:xfrm>
            <a:off x="6020915" y="2194890"/>
            <a:ext cx="673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7A3E50-D91B-9243-46D4-1EC096C2BC5A}"/>
              </a:ext>
            </a:extLst>
          </p:cNvPr>
          <p:cNvSpPr txBox="1"/>
          <p:nvPr/>
        </p:nvSpPr>
        <p:spPr>
          <a:xfrm>
            <a:off x="6981873" y="2194890"/>
            <a:ext cx="673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18EA01-D2E7-DE02-1C06-2E9F503B7FD8}"/>
              </a:ext>
            </a:extLst>
          </p:cNvPr>
          <p:cNvSpPr txBox="1"/>
          <p:nvPr/>
        </p:nvSpPr>
        <p:spPr>
          <a:xfrm>
            <a:off x="4986067" y="5133199"/>
            <a:ext cx="7497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Rewards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03488C-39FE-9876-664F-E33D384944AA}"/>
              </a:ext>
            </a:extLst>
          </p:cNvPr>
          <p:cNvSpPr txBox="1"/>
          <p:nvPr/>
        </p:nvSpPr>
        <p:spPr>
          <a:xfrm>
            <a:off x="6020914" y="5117616"/>
            <a:ext cx="673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DSIT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47DCD2-5563-593C-A6FC-A5B9D80C4B51}"/>
              </a:ext>
            </a:extLst>
          </p:cNvPr>
          <p:cNvSpPr txBox="1"/>
          <p:nvPr/>
        </p:nvSpPr>
        <p:spPr>
          <a:xfrm>
            <a:off x="6765851" y="5133199"/>
            <a:ext cx="9729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Supervisors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E30C833-3ECE-ACF9-CF61-C2270830C937}"/>
              </a:ext>
            </a:extLst>
          </p:cNvPr>
          <p:cNvGrpSpPr/>
          <p:nvPr/>
        </p:nvGrpSpPr>
        <p:grpSpPr>
          <a:xfrm>
            <a:off x="4940543" y="794459"/>
            <a:ext cx="2722839" cy="523923"/>
            <a:chOff x="4940543" y="794459"/>
            <a:chExt cx="2722839" cy="523923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37516575-F946-1E0D-A0D0-A8D8FC4B5223}"/>
                </a:ext>
              </a:extLst>
            </p:cNvPr>
            <p:cNvSpPr/>
            <p:nvPr/>
          </p:nvSpPr>
          <p:spPr>
            <a:xfrm>
              <a:off x="4940543" y="794459"/>
              <a:ext cx="2529454" cy="52392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61C3A62-3E1C-D771-4818-29AAAA1DD31A}"/>
                </a:ext>
              </a:extLst>
            </p:cNvPr>
            <p:cNvSpPr/>
            <p:nvPr/>
          </p:nvSpPr>
          <p:spPr>
            <a:xfrm>
              <a:off x="5020269" y="830107"/>
              <a:ext cx="487878" cy="464063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E42BE37-044B-AE03-77FC-30526717EF09}"/>
                </a:ext>
              </a:extLst>
            </p:cNvPr>
            <p:cNvSpPr txBox="1"/>
            <p:nvPr/>
          </p:nvSpPr>
          <p:spPr>
            <a:xfrm>
              <a:off x="4961298" y="917920"/>
              <a:ext cx="6771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CIISec</a:t>
              </a:r>
              <a:endParaRPr lang="en-GB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30" name="Picture 4" descr="Messages Logo, symbol, meaning, history, PNG, brand">
              <a:extLst>
                <a:ext uri="{FF2B5EF4-FFF2-40B4-BE49-F238E27FC236}">
                  <a16:creationId xmlns:a16="http://schemas.microsoft.com/office/drawing/2014/main" id="{613972AB-66CB-EA73-9A17-3B59C835D9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5270" y="1106879"/>
              <a:ext cx="375303" cy="211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>
              <a:hlinkClick r:id="rId5" action="ppaction://hlinksldjump"/>
              <a:extLst>
                <a:ext uri="{FF2B5EF4-FFF2-40B4-BE49-F238E27FC236}">
                  <a16:creationId xmlns:a16="http://schemas.microsoft.com/office/drawing/2014/main" id="{9C48A02B-66CC-2C8B-9659-AC0709D18072}"/>
                </a:ext>
              </a:extLst>
            </p:cNvPr>
            <p:cNvSpPr txBox="1"/>
            <p:nvPr/>
          </p:nvSpPr>
          <p:spPr>
            <a:xfrm>
              <a:off x="5733918" y="848055"/>
              <a:ext cx="16292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err="1">
                  <a:solidFill>
                    <a:schemeClr val="bg1"/>
                  </a:solidFill>
                </a:rPr>
                <a:t>CyberEPQ</a:t>
              </a:r>
              <a:endParaRPr lang="en-GB" sz="1200" b="1" dirty="0">
                <a:solidFill>
                  <a:schemeClr val="bg1"/>
                </a:solidFill>
              </a:endParaRPr>
            </a:p>
            <a:p>
              <a:r>
                <a:rPr lang="en-GB" sz="1000" dirty="0">
                  <a:solidFill>
                    <a:schemeClr val="bg1"/>
                  </a:solidFill>
                </a:rPr>
                <a:t>How do I enrol?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B926212-9955-D318-F635-AA181C020CD5}"/>
                </a:ext>
              </a:extLst>
            </p:cNvPr>
            <p:cNvSpPr txBox="1"/>
            <p:nvPr/>
          </p:nvSpPr>
          <p:spPr>
            <a:xfrm>
              <a:off x="7063018" y="799510"/>
              <a:ext cx="6003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</a:rPr>
                <a:t>now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28CE7F-7042-ECDB-9141-0D0A82D37719}"/>
              </a:ext>
            </a:extLst>
          </p:cNvPr>
          <p:cNvGrpSpPr/>
          <p:nvPr/>
        </p:nvGrpSpPr>
        <p:grpSpPr>
          <a:xfrm>
            <a:off x="4986067" y="4373369"/>
            <a:ext cx="646981" cy="690113"/>
            <a:chOff x="4986067" y="4373369"/>
            <a:chExt cx="646981" cy="690113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543623F8-3A36-32D0-275D-00D2D7D59E50}"/>
                </a:ext>
              </a:extLst>
            </p:cNvPr>
            <p:cNvSpPr/>
            <p:nvPr/>
          </p:nvSpPr>
          <p:spPr>
            <a:xfrm>
              <a:off x="4986067" y="4373369"/>
              <a:ext cx="646981" cy="690113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5" name="Graphic 34" descr="Present with solid fill">
              <a:hlinkClick r:id="rId6" action="ppaction://hlinksldjump"/>
              <a:extLst>
                <a:ext uri="{FF2B5EF4-FFF2-40B4-BE49-F238E27FC236}">
                  <a16:creationId xmlns:a16="http://schemas.microsoft.com/office/drawing/2014/main" id="{88DA9EE1-3B98-1243-B64E-3861166C5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030980" y="4430066"/>
              <a:ext cx="556593" cy="556593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AAC722B-06EF-B714-8F76-C844CAF5E0FF}"/>
              </a:ext>
            </a:extLst>
          </p:cNvPr>
          <p:cNvGrpSpPr/>
          <p:nvPr/>
        </p:nvGrpSpPr>
        <p:grpSpPr>
          <a:xfrm>
            <a:off x="4986067" y="1483743"/>
            <a:ext cx="646981" cy="690113"/>
            <a:chOff x="4986067" y="1483743"/>
            <a:chExt cx="646981" cy="690113"/>
          </a:xfrm>
        </p:grpSpPr>
        <p:sp>
          <p:nvSpPr>
            <p:cNvPr id="5" name="Rectangle: Rounded Corners 4">
              <a:hlinkClick r:id="rId9" action="ppaction://hlinksldjump"/>
              <a:extLst>
                <a:ext uri="{FF2B5EF4-FFF2-40B4-BE49-F238E27FC236}">
                  <a16:creationId xmlns:a16="http://schemas.microsoft.com/office/drawing/2014/main" id="{8989052F-DBCB-E7C2-0CA3-B7A9BFCCDA6A}"/>
                </a:ext>
              </a:extLst>
            </p:cNvPr>
            <p:cNvSpPr/>
            <p:nvPr/>
          </p:nvSpPr>
          <p:spPr>
            <a:xfrm>
              <a:off x="4986067" y="1483743"/>
              <a:ext cx="646981" cy="690113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7" name="Graphic 36" descr="Information with solid fill">
              <a:hlinkClick r:id="rId9" action="ppaction://hlinksldjump"/>
              <a:extLst>
                <a:ext uri="{FF2B5EF4-FFF2-40B4-BE49-F238E27FC236}">
                  <a16:creationId xmlns:a16="http://schemas.microsoft.com/office/drawing/2014/main" id="{F53EC92F-3EFB-92B2-2C0E-CB8390550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059957" y="1566836"/>
              <a:ext cx="523923" cy="523923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261025C-40F9-1546-4535-2FE4966A6966}"/>
              </a:ext>
            </a:extLst>
          </p:cNvPr>
          <p:cNvGrpSpPr/>
          <p:nvPr/>
        </p:nvGrpSpPr>
        <p:grpSpPr>
          <a:xfrm>
            <a:off x="5927303" y="1497849"/>
            <a:ext cx="646981" cy="690113"/>
            <a:chOff x="5927303" y="1497849"/>
            <a:chExt cx="646981" cy="690113"/>
          </a:xfrm>
        </p:grpSpPr>
        <p:sp>
          <p:nvSpPr>
            <p:cNvPr id="6" name="Rectangle: Rounded Corners 5">
              <a:hlinkClick r:id="rId12" action="ppaction://hlinksldjump"/>
              <a:extLst>
                <a:ext uri="{FF2B5EF4-FFF2-40B4-BE49-F238E27FC236}">
                  <a16:creationId xmlns:a16="http://schemas.microsoft.com/office/drawing/2014/main" id="{C7CF1C2E-03C8-F335-905B-7AE3304BB314}"/>
                </a:ext>
              </a:extLst>
            </p:cNvPr>
            <p:cNvSpPr/>
            <p:nvPr/>
          </p:nvSpPr>
          <p:spPr>
            <a:xfrm>
              <a:off x="5927303" y="1497849"/>
              <a:ext cx="646981" cy="690113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2" name="Graphic 41" descr="Computer with solid fill">
              <a:hlinkClick r:id="rId12" action="ppaction://hlinksldjump"/>
              <a:extLst>
                <a:ext uri="{FF2B5EF4-FFF2-40B4-BE49-F238E27FC236}">
                  <a16:creationId xmlns:a16="http://schemas.microsoft.com/office/drawing/2014/main" id="{50EA1102-7D19-8BDF-7B72-1C0121560B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998675" y="1588913"/>
              <a:ext cx="521707" cy="521707"/>
            </a:xfrm>
            <a:prstGeom prst="rect">
              <a:avLst/>
            </a:prstGeom>
          </p:spPr>
        </p:pic>
      </p:grpSp>
      <p:pic>
        <p:nvPicPr>
          <p:cNvPr id="45" name="Graphic 44" descr="Question mark with solid fill">
            <a:hlinkClick r:id="rId15" action="ppaction://hlinksldjump"/>
            <a:extLst>
              <a:ext uri="{FF2B5EF4-FFF2-40B4-BE49-F238E27FC236}">
                <a16:creationId xmlns:a16="http://schemas.microsoft.com/office/drawing/2014/main" id="{F03E8021-D55C-D4CA-F978-C6EFEE1BEF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856550" y="1497849"/>
            <a:ext cx="670960" cy="670960"/>
          </a:xfrm>
          <a:prstGeom prst="rect">
            <a:avLst/>
          </a:prstGeom>
        </p:spPr>
      </p:pic>
      <p:pic>
        <p:nvPicPr>
          <p:cNvPr id="48" name="Graphic 47" descr="Remote learning science outline">
            <a:hlinkClick r:id="rId18" action="ppaction://hlinksldjump"/>
            <a:extLst>
              <a:ext uri="{FF2B5EF4-FFF2-40B4-BE49-F238E27FC236}">
                <a16:creationId xmlns:a16="http://schemas.microsoft.com/office/drawing/2014/main" id="{0542AD7A-A3D5-DBC6-1D28-A644323E4D2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921891" y="4360586"/>
            <a:ext cx="696934" cy="696934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1E6A9AAB-2D4C-C818-D9C9-3C71642FB159}"/>
              </a:ext>
            </a:extLst>
          </p:cNvPr>
          <p:cNvGrpSpPr/>
          <p:nvPr/>
        </p:nvGrpSpPr>
        <p:grpSpPr>
          <a:xfrm>
            <a:off x="6868540" y="4373368"/>
            <a:ext cx="646981" cy="690113"/>
            <a:chOff x="6868540" y="4373368"/>
            <a:chExt cx="646981" cy="69011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1945B39-61E2-02C7-5023-4CB539A4C78A}"/>
                </a:ext>
              </a:extLst>
            </p:cNvPr>
            <p:cNvSpPr/>
            <p:nvPr/>
          </p:nvSpPr>
          <p:spPr>
            <a:xfrm>
              <a:off x="6868540" y="4373368"/>
              <a:ext cx="646981" cy="690113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0" name="Graphic 49" descr="Hierarchy with solid fill">
              <a:hlinkClick r:id="rId21" action="ppaction://hlinksldjump"/>
              <a:extLst>
                <a:ext uri="{FF2B5EF4-FFF2-40B4-BE49-F238E27FC236}">
                  <a16:creationId xmlns:a16="http://schemas.microsoft.com/office/drawing/2014/main" id="{9AD81888-38B9-E1E4-67CE-37E1F97D60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6917428" y="4424318"/>
              <a:ext cx="568087" cy="568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236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5" y="22124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About The Qualification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92" y="158192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AD9E7F-48F8-2D77-54C2-0E6B3D41FE22}"/>
              </a:ext>
            </a:extLst>
          </p:cNvPr>
          <p:cNvGrpSpPr/>
          <p:nvPr/>
        </p:nvGrpSpPr>
        <p:grpSpPr>
          <a:xfrm>
            <a:off x="3117277" y="1778670"/>
            <a:ext cx="2484582" cy="932873"/>
            <a:chOff x="3205018" y="1143414"/>
            <a:chExt cx="2484582" cy="932873"/>
          </a:xfrm>
        </p:grpSpPr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59C0943C-D129-B3C8-8A6B-37594A39AFA0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56DC3E-D4C7-32CD-1A63-540DBC99A113}"/>
                </a:ext>
              </a:extLst>
            </p:cNvPr>
            <p:cNvSpPr txBox="1"/>
            <p:nvPr/>
          </p:nvSpPr>
          <p:spPr>
            <a:xfrm>
              <a:off x="3334327" y="1236587"/>
              <a:ext cx="23552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It is worth half an A-Level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9C4BF3-29C6-1B86-E634-FA2BB2B49220}"/>
              </a:ext>
            </a:extLst>
          </p:cNvPr>
          <p:cNvGrpSpPr/>
          <p:nvPr/>
        </p:nvGrpSpPr>
        <p:grpSpPr>
          <a:xfrm>
            <a:off x="6590140" y="2558470"/>
            <a:ext cx="2355273" cy="932873"/>
            <a:chOff x="5966691" y="2581274"/>
            <a:chExt cx="2355273" cy="932873"/>
          </a:xfrm>
        </p:grpSpPr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DB8A5411-ED27-1F6F-4B17-8954E4198150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BAE6F5-EFC1-938D-58A7-28595D043FD7}"/>
                </a:ext>
              </a:extLst>
            </p:cNvPr>
            <p:cNvSpPr txBox="1"/>
            <p:nvPr/>
          </p:nvSpPr>
          <p:spPr>
            <a:xfrm>
              <a:off x="6096000" y="2590817"/>
              <a:ext cx="21151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That means you could earn up to 28 UCAS points!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5AA550-6703-B13C-2F87-077F258D2723}"/>
              </a:ext>
            </a:extLst>
          </p:cNvPr>
          <p:cNvGrpSpPr/>
          <p:nvPr/>
        </p:nvGrpSpPr>
        <p:grpSpPr>
          <a:xfrm>
            <a:off x="3170865" y="3536749"/>
            <a:ext cx="2430994" cy="932873"/>
            <a:chOff x="3205018" y="1143414"/>
            <a:chExt cx="2430994" cy="932873"/>
          </a:xfrm>
        </p:grpSpPr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A6F613A2-C037-DC2C-29FF-45099715A825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020899-F821-077B-AB7A-DC14041DCC87}"/>
                </a:ext>
              </a:extLst>
            </p:cNvPr>
            <p:cNvSpPr txBox="1"/>
            <p:nvPr/>
          </p:nvSpPr>
          <p:spPr>
            <a:xfrm>
              <a:off x="3280739" y="1152957"/>
              <a:ext cx="23552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Universities might even lower their offer if you have an EPQ!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C5100E-8A9D-A412-56E0-D3DD6B557FDF}"/>
              </a:ext>
            </a:extLst>
          </p:cNvPr>
          <p:cNvGrpSpPr/>
          <p:nvPr/>
        </p:nvGrpSpPr>
        <p:grpSpPr>
          <a:xfrm>
            <a:off x="6628004" y="4036574"/>
            <a:ext cx="2355273" cy="932873"/>
            <a:chOff x="5966691" y="2581274"/>
            <a:chExt cx="2355273" cy="932873"/>
          </a:xfrm>
        </p:grpSpPr>
        <p:sp>
          <p:nvSpPr>
            <p:cNvPr id="16" name="Speech Bubble: Rectangle with Corners Rounded 15">
              <a:extLst>
                <a:ext uri="{FF2B5EF4-FFF2-40B4-BE49-F238E27FC236}">
                  <a16:creationId xmlns:a16="http://schemas.microsoft.com/office/drawing/2014/main" id="{D4A0AF2F-73C3-0687-CECC-65D2B1C98BA7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B59191-8FEC-2A97-F1EB-9F1714294374}"/>
                </a:ext>
              </a:extLst>
            </p:cNvPr>
            <p:cNvSpPr txBox="1"/>
            <p:nvPr/>
          </p:nvSpPr>
          <p:spPr>
            <a:xfrm>
              <a:off x="6206837" y="2724544"/>
              <a:ext cx="21151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It is accredited by City and Guilds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78F9E4-15E9-73B6-199F-8E11ADAAE005}"/>
              </a:ext>
            </a:extLst>
          </p:cNvPr>
          <p:cNvGrpSpPr/>
          <p:nvPr/>
        </p:nvGrpSpPr>
        <p:grpSpPr>
          <a:xfrm>
            <a:off x="6590142" y="1080366"/>
            <a:ext cx="2355273" cy="983672"/>
            <a:chOff x="8271164" y="2710363"/>
            <a:chExt cx="2355273" cy="983672"/>
          </a:xfrm>
        </p:grpSpPr>
        <p:sp>
          <p:nvSpPr>
            <p:cNvPr id="22" name="Speech Bubble: Rectangle with Corners Rounded 21">
              <a:extLst>
                <a:ext uri="{FF2B5EF4-FFF2-40B4-BE49-F238E27FC236}">
                  <a16:creationId xmlns:a16="http://schemas.microsoft.com/office/drawing/2014/main" id="{BBD4F6B2-814D-A66A-8A55-A7D9C18F337C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7C1571C-85DA-1834-EC65-E062BA8BB77B}"/>
                </a:ext>
              </a:extLst>
            </p:cNvPr>
            <p:cNvSpPr txBox="1"/>
            <p:nvPr/>
          </p:nvSpPr>
          <p:spPr>
            <a:xfrm>
              <a:off x="8391236" y="2770705"/>
              <a:ext cx="21151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It is the only Level 3 CyberEPQ available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4CC8DFE-2C7C-77E0-D356-182890D3ED8F}"/>
              </a:ext>
            </a:extLst>
          </p:cNvPr>
          <p:cNvGrpSpPr/>
          <p:nvPr/>
        </p:nvGrpSpPr>
        <p:grpSpPr>
          <a:xfrm>
            <a:off x="3041456" y="5167926"/>
            <a:ext cx="3496890" cy="1156991"/>
            <a:chOff x="3205018" y="1143414"/>
            <a:chExt cx="2735833" cy="975205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8AADD3AD-DE9F-169D-7284-7349DED33D26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DA7FFAD-0891-84BC-67C4-D062AB11A6E0}"/>
                </a:ext>
              </a:extLst>
            </p:cNvPr>
            <p:cNvSpPr txBox="1"/>
            <p:nvPr/>
          </p:nvSpPr>
          <p:spPr>
            <a:xfrm>
              <a:off x="3205018" y="1210653"/>
              <a:ext cx="2735833" cy="907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It is delivered online where you complete modules made up of videos, quizzes and games via </a:t>
              </a:r>
            </a:p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the Moodle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E955B44-34CF-4756-E682-550E210813A4}"/>
              </a:ext>
            </a:extLst>
          </p:cNvPr>
          <p:cNvGrpSpPr/>
          <p:nvPr/>
        </p:nvGrpSpPr>
        <p:grpSpPr>
          <a:xfrm>
            <a:off x="6672355" y="5731743"/>
            <a:ext cx="2355273" cy="935142"/>
            <a:chOff x="5966691" y="2581274"/>
            <a:chExt cx="2355273" cy="935142"/>
          </a:xfrm>
        </p:grpSpPr>
        <p:sp>
          <p:nvSpPr>
            <p:cNvPr id="28" name="Speech Bubble: Rectangle with Corners Rounded 27">
              <a:extLst>
                <a:ext uri="{FF2B5EF4-FFF2-40B4-BE49-F238E27FC236}">
                  <a16:creationId xmlns:a16="http://schemas.microsoft.com/office/drawing/2014/main" id="{D0BDB45F-87FC-440E-F246-8E4493845632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FDD2358-009C-3FDF-A13C-18D364E510E6}"/>
                </a:ext>
              </a:extLst>
            </p:cNvPr>
            <p:cNvSpPr txBox="1"/>
            <p:nvPr/>
          </p:nvSpPr>
          <p:spPr>
            <a:xfrm>
              <a:off x="6086763" y="2593086"/>
              <a:ext cx="21151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You then complete a written project and presentation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821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5" y="22124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Topics You Will Study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92" y="158192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78F9E4-15E9-73B6-199F-8E11ADAAE005}"/>
              </a:ext>
            </a:extLst>
          </p:cNvPr>
          <p:cNvGrpSpPr/>
          <p:nvPr/>
        </p:nvGrpSpPr>
        <p:grpSpPr>
          <a:xfrm>
            <a:off x="3381664" y="1343412"/>
            <a:ext cx="2018149" cy="748434"/>
            <a:chOff x="8271164" y="2710363"/>
            <a:chExt cx="2355273" cy="932873"/>
          </a:xfrm>
        </p:grpSpPr>
        <p:sp>
          <p:nvSpPr>
            <p:cNvPr id="22" name="Speech Bubble: Rectangle with Corners Rounded 21">
              <a:extLst>
                <a:ext uri="{FF2B5EF4-FFF2-40B4-BE49-F238E27FC236}">
                  <a16:creationId xmlns:a16="http://schemas.microsoft.com/office/drawing/2014/main" id="{BBD4F6B2-814D-A66A-8A55-A7D9C18F337C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7C1571C-85DA-1834-EC65-E062BA8BB77B}"/>
                </a:ext>
              </a:extLst>
            </p:cNvPr>
            <p:cNvSpPr txBox="1"/>
            <p:nvPr/>
          </p:nvSpPr>
          <p:spPr>
            <a:xfrm>
              <a:off x="8361221" y="2806629"/>
              <a:ext cx="2115128" cy="80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Introduction to Cyber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3520145-B8EB-4E72-661F-09F1F3F95D03}"/>
              </a:ext>
            </a:extLst>
          </p:cNvPr>
          <p:cNvGrpSpPr/>
          <p:nvPr/>
        </p:nvGrpSpPr>
        <p:grpSpPr>
          <a:xfrm>
            <a:off x="6151531" y="1513956"/>
            <a:ext cx="2172132" cy="748434"/>
            <a:chOff x="445490" y="2806629"/>
            <a:chExt cx="2534979" cy="932873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D231C97E-83AF-7D86-C233-DB22E813EB42}"/>
                </a:ext>
              </a:extLst>
            </p:cNvPr>
            <p:cNvSpPr/>
            <p:nvPr/>
          </p:nvSpPr>
          <p:spPr>
            <a:xfrm>
              <a:off x="502644" y="2806629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96643D3-13E1-B087-2494-5B168DCE4B6D}"/>
                </a:ext>
              </a:extLst>
            </p:cNvPr>
            <p:cNvSpPr txBox="1"/>
            <p:nvPr/>
          </p:nvSpPr>
          <p:spPr>
            <a:xfrm>
              <a:off x="445490" y="2886839"/>
              <a:ext cx="2534979" cy="728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History of Computing &amp; Cryptography 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AAC1F16-1D0C-F78D-B3FB-0C717B9DDDF2}"/>
              </a:ext>
            </a:extLst>
          </p:cNvPr>
          <p:cNvGrpSpPr/>
          <p:nvPr/>
        </p:nvGrpSpPr>
        <p:grpSpPr>
          <a:xfrm>
            <a:off x="779703" y="3149732"/>
            <a:ext cx="2127362" cy="1286683"/>
            <a:chOff x="502644" y="2806628"/>
            <a:chExt cx="2556748" cy="1652226"/>
          </a:xfrm>
        </p:grpSpPr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7299B5CE-64DF-EE23-8AE8-424465CB59DB}"/>
                </a:ext>
              </a:extLst>
            </p:cNvPr>
            <p:cNvSpPr/>
            <p:nvPr/>
          </p:nvSpPr>
          <p:spPr>
            <a:xfrm>
              <a:off x="502644" y="2806628"/>
              <a:ext cx="2556748" cy="1652226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FD118A0-1617-2FB9-1435-F4C9774F1A3C}"/>
                </a:ext>
              </a:extLst>
            </p:cNvPr>
            <p:cNvSpPr txBox="1"/>
            <p:nvPr/>
          </p:nvSpPr>
          <p:spPr>
            <a:xfrm>
              <a:off x="613049" y="2949183"/>
              <a:ext cx="2335939" cy="1225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Identity &amp; Access Management </a:t>
              </a:r>
              <a:r>
                <a:rPr lang="en-GB" sz="10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(Authentication, Authorisation &amp; Accountability)</a:t>
              </a:r>
              <a:endParaRPr lang="en-GB" dirty="0">
                <a:solidFill>
                  <a:srgbClr val="1D1A39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13BAF42-1D8A-5344-56C0-4DF6E394103E}"/>
              </a:ext>
            </a:extLst>
          </p:cNvPr>
          <p:cNvGrpSpPr/>
          <p:nvPr/>
        </p:nvGrpSpPr>
        <p:grpSpPr>
          <a:xfrm>
            <a:off x="9447044" y="3845662"/>
            <a:ext cx="2192430" cy="880472"/>
            <a:chOff x="502644" y="2806629"/>
            <a:chExt cx="2498476" cy="933395"/>
          </a:xfrm>
        </p:grpSpPr>
        <p:sp>
          <p:nvSpPr>
            <p:cNvPr id="27" name="Speech Bubble: Rectangle with Corners Rounded 26">
              <a:extLst>
                <a:ext uri="{FF2B5EF4-FFF2-40B4-BE49-F238E27FC236}">
                  <a16:creationId xmlns:a16="http://schemas.microsoft.com/office/drawing/2014/main" id="{6B1576F2-BEC1-14B0-660D-AA3C3179041E}"/>
                </a:ext>
              </a:extLst>
            </p:cNvPr>
            <p:cNvSpPr/>
            <p:nvPr/>
          </p:nvSpPr>
          <p:spPr>
            <a:xfrm>
              <a:off x="502644" y="2806629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D89E3E4-5F7C-353C-3FAE-7B7FA0CA55C5}"/>
                </a:ext>
              </a:extLst>
            </p:cNvPr>
            <p:cNvSpPr txBox="1"/>
            <p:nvPr/>
          </p:nvSpPr>
          <p:spPr>
            <a:xfrm>
              <a:off x="645847" y="2859078"/>
              <a:ext cx="2355273" cy="880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Risk Assessment, Management &amp; Governance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BFA68E4-132E-26F3-D1BC-A916B70ED026}"/>
              </a:ext>
            </a:extLst>
          </p:cNvPr>
          <p:cNvGrpSpPr/>
          <p:nvPr/>
        </p:nvGrpSpPr>
        <p:grpSpPr>
          <a:xfrm>
            <a:off x="4974499" y="5796774"/>
            <a:ext cx="2018149" cy="748434"/>
            <a:chOff x="502644" y="2806629"/>
            <a:chExt cx="2355273" cy="932873"/>
          </a:xfrm>
          <a:solidFill>
            <a:srgbClr val="66FFCC"/>
          </a:solidFill>
        </p:grpSpPr>
        <p:sp>
          <p:nvSpPr>
            <p:cNvPr id="30" name="Speech Bubble: Rectangle with Corners Rounded 29">
              <a:extLst>
                <a:ext uri="{FF2B5EF4-FFF2-40B4-BE49-F238E27FC236}">
                  <a16:creationId xmlns:a16="http://schemas.microsoft.com/office/drawing/2014/main" id="{6FCF80FC-CF7D-952E-51A3-936DA84DA72E}"/>
                </a:ext>
              </a:extLst>
            </p:cNvPr>
            <p:cNvSpPr/>
            <p:nvPr/>
          </p:nvSpPr>
          <p:spPr>
            <a:xfrm>
              <a:off x="502644" y="2806629"/>
              <a:ext cx="2355273" cy="932873"/>
            </a:xfrm>
            <a:prstGeom prst="wedgeRoundRectCallo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7064F86-F1DC-0DC5-8DEA-5D9DE68F4575}"/>
                </a:ext>
              </a:extLst>
            </p:cNvPr>
            <p:cNvSpPr txBox="1"/>
            <p:nvPr/>
          </p:nvSpPr>
          <p:spPr>
            <a:xfrm>
              <a:off x="875884" y="3042892"/>
              <a:ext cx="1784623" cy="4603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Pen Testing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E68CC06-8017-B56A-739C-72D11DF6B139}"/>
              </a:ext>
            </a:extLst>
          </p:cNvPr>
          <p:cNvGrpSpPr/>
          <p:nvPr/>
        </p:nvGrpSpPr>
        <p:grpSpPr>
          <a:xfrm>
            <a:off x="4493981" y="4618359"/>
            <a:ext cx="2018149" cy="748434"/>
            <a:chOff x="502644" y="2806629"/>
            <a:chExt cx="2355273" cy="932873"/>
          </a:xfrm>
        </p:grpSpPr>
        <p:sp>
          <p:nvSpPr>
            <p:cNvPr id="33" name="Speech Bubble: Rectangle with Corners Rounded 32">
              <a:extLst>
                <a:ext uri="{FF2B5EF4-FFF2-40B4-BE49-F238E27FC236}">
                  <a16:creationId xmlns:a16="http://schemas.microsoft.com/office/drawing/2014/main" id="{7F356625-39CF-39D7-31EC-93F40B369912}"/>
                </a:ext>
              </a:extLst>
            </p:cNvPr>
            <p:cNvSpPr/>
            <p:nvPr/>
          </p:nvSpPr>
          <p:spPr>
            <a:xfrm>
              <a:off x="502644" y="2806629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C69EE42-7596-413C-2992-2792E5A35929}"/>
                </a:ext>
              </a:extLst>
            </p:cNvPr>
            <p:cNvSpPr txBox="1"/>
            <p:nvPr/>
          </p:nvSpPr>
          <p:spPr>
            <a:xfrm>
              <a:off x="644587" y="3023424"/>
              <a:ext cx="2115128" cy="460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</a:rPr>
                <a:t>Digital </a:t>
              </a:r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Forensics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5E70FA-BFE7-097D-814F-8A3EAE77EA71}"/>
              </a:ext>
            </a:extLst>
          </p:cNvPr>
          <p:cNvGrpSpPr/>
          <p:nvPr/>
        </p:nvGrpSpPr>
        <p:grpSpPr>
          <a:xfrm>
            <a:off x="8954052" y="1835531"/>
            <a:ext cx="2094012" cy="748434"/>
            <a:chOff x="8271164" y="2710363"/>
            <a:chExt cx="2443809" cy="932873"/>
          </a:xfrm>
        </p:grpSpPr>
        <p:sp>
          <p:nvSpPr>
            <p:cNvPr id="36" name="Speech Bubble: Rectangle with Corners Rounded 35">
              <a:extLst>
                <a:ext uri="{FF2B5EF4-FFF2-40B4-BE49-F238E27FC236}">
                  <a16:creationId xmlns:a16="http://schemas.microsoft.com/office/drawing/2014/main" id="{DA7DAE4F-C0DE-19F9-C75A-081B60997562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8519B95-7A7C-F8E9-EF3C-00E1BF930C7F}"/>
                </a:ext>
              </a:extLst>
            </p:cNvPr>
            <p:cNvSpPr txBox="1"/>
            <p:nvPr/>
          </p:nvSpPr>
          <p:spPr>
            <a:xfrm>
              <a:off x="8599845" y="2911571"/>
              <a:ext cx="2115128" cy="460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Cybercrime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8BD3FA5-2619-3E18-1E35-0516AC415F8D}"/>
              </a:ext>
            </a:extLst>
          </p:cNvPr>
          <p:cNvGrpSpPr/>
          <p:nvPr/>
        </p:nvGrpSpPr>
        <p:grpSpPr>
          <a:xfrm>
            <a:off x="1820444" y="4660175"/>
            <a:ext cx="2079899" cy="748434"/>
            <a:chOff x="8271164" y="2710363"/>
            <a:chExt cx="2427338" cy="932873"/>
          </a:xfrm>
        </p:grpSpPr>
        <p:sp>
          <p:nvSpPr>
            <p:cNvPr id="39" name="Speech Bubble: Rectangle with Corners Rounded 38">
              <a:extLst>
                <a:ext uri="{FF2B5EF4-FFF2-40B4-BE49-F238E27FC236}">
                  <a16:creationId xmlns:a16="http://schemas.microsoft.com/office/drawing/2014/main" id="{F6B0FC20-C156-6DD2-4FC0-6414143B293E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8FEC984-09DC-C977-DC66-5FF875558734}"/>
                </a:ext>
              </a:extLst>
            </p:cNvPr>
            <p:cNvSpPr txBox="1"/>
            <p:nvPr/>
          </p:nvSpPr>
          <p:spPr>
            <a:xfrm>
              <a:off x="8344194" y="2760274"/>
              <a:ext cx="2354308" cy="805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Incident Response Management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83039A5-C203-089A-6785-B689E31166E4}"/>
              </a:ext>
            </a:extLst>
          </p:cNvPr>
          <p:cNvGrpSpPr/>
          <p:nvPr/>
        </p:nvGrpSpPr>
        <p:grpSpPr>
          <a:xfrm>
            <a:off x="691108" y="1744987"/>
            <a:ext cx="2507338" cy="991538"/>
            <a:chOff x="8271164" y="2710363"/>
            <a:chExt cx="2575621" cy="932873"/>
          </a:xfrm>
        </p:grpSpPr>
        <p:sp>
          <p:nvSpPr>
            <p:cNvPr id="42" name="Speech Bubble: Rectangle with Corners Rounded 41">
              <a:extLst>
                <a:ext uri="{FF2B5EF4-FFF2-40B4-BE49-F238E27FC236}">
                  <a16:creationId xmlns:a16="http://schemas.microsoft.com/office/drawing/2014/main" id="{62EEA117-0108-8A4E-D901-6533EF3EA182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D240A10-1879-96AB-7D27-920D09A4BABE}"/>
                </a:ext>
              </a:extLst>
            </p:cNvPr>
            <p:cNvSpPr txBox="1"/>
            <p:nvPr/>
          </p:nvSpPr>
          <p:spPr>
            <a:xfrm>
              <a:off x="8536541" y="2762803"/>
              <a:ext cx="2310244" cy="868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Security Audit, Compliance &amp; Assurance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C1C18A3-2EAF-FD18-C561-4A30E5D681D1}"/>
              </a:ext>
            </a:extLst>
          </p:cNvPr>
          <p:cNvGrpSpPr/>
          <p:nvPr/>
        </p:nvGrpSpPr>
        <p:grpSpPr>
          <a:xfrm>
            <a:off x="7167518" y="4769335"/>
            <a:ext cx="2018149" cy="830997"/>
            <a:chOff x="8271164" y="2678821"/>
            <a:chExt cx="2355273" cy="1035782"/>
          </a:xfrm>
        </p:grpSpPr>
        <p:sp>
          <p:nvSpPr>
            <p:cNvPr id="45" name="Speech Bubble: Rectangle with Corners Rounded 44">
              <a:extLst>
                <a:ext uri="{FF2B5EF4-FFF2-40B4-BE49-F238E27FC236}">
                  <a16:creationId xmlns:a16="http://schemas.microsoft.com/office/drawing/2014/main" id="{260C90C0-AB93-3909-DA19-F17795B3C1CD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66F8D6E-D896-91D5-F1E8-DFEF8AF88B5A}"/>
                </a:ext>
              </a:extLst>
            </p:cNvPr>
            <p:cNvSpPr txBox="1"/>
            <p:nvPr/>
          </p:nvSpPr>
          <p:spPr>
            <a:xfrm>
              <a:off x="8391234" y="2678821"/>
              <a:ext cx="2115128" cy="10357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Security Testing &amp; Vulnerability Assessment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4FAFE87-1BEF-1B44-03E3-1236B63E3C53}"/>
              </a:ext>
            </a:extLst>
          </p:cNvPr>
          <p:cNvGrpSpPr/>
          <p:nvPr/>
        </p:nvGrpSpPr>
        <p:grpSpPr>
          <a:xfrm>
            <a:off x="2575397" y="5796774"/>
            <a:ext cx="2018149" cy="748434"/>
            <a:chOff x="8271164" y="2710363"/>
            <a:chExt cx="2355273" cy="932873"/>
          </a:xfrm>
          <a:solidFill>
            <a:srgbClr val="66FFCC"/>
          </a:solidFill>
        </p:grpSpPr>
        <p:sp>
          <p:nvSpPr>
            <p:cNvPr id="48" name="Speech Bubble: Rectangle with Corners Rounded 47">
              <a:extLst>
                <a:ext uri="{FF2B5EF4-FFF2-40B4-BE49-F238E27FC236}">
                  <a16:creationId xmlns:a16="http://schemas.microsoft.com/office/drawing/2014/main" id="{2AE0BE37-E10D-28AE-08CD-606AA15A32F6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7B7D846-9F96-8169-043E-028E0478123F}"/>
                </a:ext>
              </a:extLst>
            </p:cNvPr>
            <p:cNvSpPr txBox="1"/>
            <p:nvPr/>
          </p:nvSpPr>
          <p:spPr>
            <a:xfrm>
              <a:off x="8391236" y="2831242"/>
              <a:ext cx="2115128" cy="72888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 Human Aspect of Cyber Security</a:t>
              </a:r>
            </a:p>
          </p:txBody>
        </p:sp>
      </p:grp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5B3231BE-FC26-A722-A75E-8CB89538CA8D}"/>
              </a:ext>
            </a:extLst>
          </p:cNvPr>
          <p:cNvSpPr/>
          <p:nvPr/>
        </p:nvSpPr>
        <p:spPr>
          <a:xfrm>
            <a:off x="7428895" y="5815462"/>
            <a:ext cx="2018149" cy="748434"/>
          </a:xfrm>
          <a:prstGeom prst="wedgeRoundRectCallou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1D1A3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Software Security &amp; Architecture</a:t>
            </a:r>
          </a:p>
        </p:txBody>
      </p:sp>
      <p:sp>
        <p:nvSpPr>
          <p:cNvPr id="51" name="Arrow: Curved Up 50">
            <a:extLst>
              <a:ext uri="{FF2B5EF4-FFF2-40B4-BE49-F238E27FC236}">
                <a16:creationId xmlns:a16="http://schemas.microsoft.com/office/drawing/2014/main" id="{62A315AC-63B6-80F2-BBA9-68AE776E82D3}"/>
              </a:ext>
            </a:extLst>
          </p:cNvPr>
          <p:cNvSpPr/>
          <p:nvPr/>
        </p:nvSpPr>
        <p:spPr>
          <a:xfrm>
            <a:off x="5142456" y="2427073"/>
            <a:ext cx="1189333" cy="41244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Up 51">
            <a:extLst>
              <a:ext uri="{FF2B5EF4-FFF2-40B4-BE49-F238E27FC236}">
                <a16:creationId xmlns:a16="http://schemas.microsoft.com/office/drawing/2014/main" id="{CD58021D-2602-420B-6466-55E2C45823A8}"/>
              </a:ext>
            </a:extLst>
          </p:cNvPr>
          <p:cNvSpPr/>
          <p:nvPr/>
        </p:nvSpPr>
        <p:spPr>
          <a:xfrm rot="1788113">
            <a:off x="7869599" y="2582527"/>
            <a:ext cx="1189333" cy="41244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Arrow: Curved Up 52">
            <a:extLst>
              <a:ext uri="{FF2B5EF4-FFF2-40B4-BE49-F238E27FC236}">
                <a16:creationId xmlns:a16="http://schemas.microsoft.com/office/drawing/2014/main" id="{9D9093A0-FD56-AE0F-4F4F-A45810530F68}"/>
              </a:ext>
            </a:extLst>
          </p:cNvPr>
          <p:cNvSpPr/>
          <p:nvPr/>
        </p:nvSpPr>
        <p:spPr>
          <a:xfrm rot="9731187">
            <a:off x="8122879" y="4125278"/>
            <a:ext cx="1189333" cy="41244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Up 54">
            <a:extLst>
              <a:ext uri="{FF2B5EF4-FFF2-40B4-BE49-F238E27FC236}">
                <a16:creationId xmlns:a16="http://schemas.microsoft.com/office/drawing/2014/main" id="{30A28426-483E-D26E-68DB-EE2B384A0327}"/>
              </a:ext>
            </a:extLst>
          </p:cNvPr>
          <p:cNvSpPr/>
          <p:nvPr/>
        </p:nvSpPr>
        <p:spPr>
          <a:xfrm rot="10994627">
            <a:off x="6403126" y="4149847"/>
            <a:ext cx="1189333" cy="41244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Up 55">
            <a:extLst>
              <a:ext uri="{FF2B5EF4-FFF2-40B4-BE49-F238E27FC236}">
                <a16:creationId xmlns:a16="http://schemas.microsoft.com/office/drawing/2014/main" id="{8D3F56F1-E84A-2585-2039-347CAE88C622}"/>
              </a:ext>
            </a:extLst>
          </p:cNvPr>
          <p:cNvSpPr/>
          <p:nvPr/>
        </p:nvSpPr>
        <p:spPr>
          <a:xfrm rot="10800000">
            <a:off x="3592408" y="4149847"/>
            <a:ext cx="1189333" cy="41244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Up 56">
            <a:extLst>
              <a:ext uri="{FF2B5EF4-FFF2-40B4-BE49-F238E27FC236}">
                <a16:creationId xmlns:a16="http://schemas.microsoft.com/office/drawing/2014/main" id="{9A3DC47A-8DB6-9AE7-F075-B67DAFE89A0D}"/>
              </a:ext>
            </a:extLst>
          </p:cNvPr>
          <p:cNvSpPr/>
          <p:nvPr/>
        </p:nvSpPr>
        <p:spPr>
          <a:xfrm rot="16200000">
            <a:off x="2670909" y="2682033"/>
            <a:ext cx="1189333" cy="41244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Curved Left 60">
            <a:extLst>
              <a:ext uri="{FF2B5EF4-FFF2-40B4-BE49-F238E27FC236}">
                <a16:creationId xmlns:a16="http://schemas.microsoft.com/office/drawing/2014/main" id="{763C2DE9-905E-8F6D-F14C-7DAB860656B0}"/>
              </a:ext>
            </a:extLst>
          </p:cNvPr>
          <p:cNvSpPr/>
          <p:nvPr/>
        </p:nvSpPr>
        <p:spPr>
          <a:xfrm>
            <a:off x="11075867" y="2774824"/>
            <a:ext cx="377110" cy="879980"/>
          </a:xfrm>
          <a:prstGeom prst="curvedLeft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Arrow: Curved Up 61">
            <a:extLst>
              <a:ext uri="{FF2B5EF4-FFF2-40B4-BE49-F238E27FC236}">
                <a16:creationId xmlns:a16="http://schemas.microsoft.com/office/drawing/2014/main" id="{5FA81DD1-FC9D-D938-0150-0657458B11B4}"/>
              </a:ext>
            </a:extLst>
          </p:cNvPr>
          <p:cNvSpPr/>
          <p:nvPr/>
        </p:nvSpPr>
        <p:spPr>
          <a:xfrm rot="15102725">
            <a:off x="2810114" y="3900315"/>
            <a:ext cx="972615" cy="395036"/>
          </a:xfrm>
          <a:prstGeom prst="curvedUpArrow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72C8091-022E-5B0A-B39A-1AA44251B5FC}"/>
              </a:ext>
            </a:extLst>
          </p:cNvPr>
          <p:cNvSpPr txBox="1"/>
          <p:nvPr/>
        </p:nvSpPr>
        <p:spPr>
          <a:xfrm>
            <a:off x="428643" y="5823507"/>
            <a:ext cx="2018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module chosen by you:</a:t>
            </a:r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968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981" y="230783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Why?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04" y="167735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AD9E7F-48F8-2D77-54C2-0E6B3D41FE22}"/>
              </a:ext>
            </a:extLst>
          </p:cNvPr>
          <p:cNvGrpSpPr/>
          <p:nvPr/>
        </p:nvGrpSpPr>
        <p:grpSpPr>
          <a:xfrm>
            <a:off x="3221016" y="2026234"/>
            <a:ext cx="2588108" cy="1402766"/>
            <a:chOff x="3205018" y="1143414"/>
            <a:chExt cx="2397729" cy="1221045"/>
          </a:xfrm>
        </p:grpSpPr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59C0943C-D129-B3C8-8A6B-37594A39AFA0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56DC3E-D4C7-32CD-1A63-540DBC99A113}"/>
                </a:ext>
              </a:extLst>
            </p:cNvPr>
            <p:cNvSpPr txBox="1"/>
            <p:nvPr/>
          </p:nvSpPr>
          <p:spPr>
            <a:xfrm>
              <a:off x="3247474" y="1164130"/>
              <a:ext cx="23552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Yes, and they are looking to diversify the cyber community too!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9C4BF3-29C6-1B86-E634-FA2BB2B49220}"/>
              </a:ext>
            </a:extLst>
          </p:cNvPr>
          <p:cNvGrpSpPr/>
          <p:nvPr/>
        </p:nvGrpSpPr>
        <p:grpSpPr>
          <a:xfrm>
            <a:off x="6514911" y="3026689"/>
            <a:ext cx="3030929" cy="1212703"/>
            <a:chOff x="5966691" y="2581274"/>
            <a:chExt cx="2355273" cy="935322"/>
          </a:xfrm>
        </p:grpSpPr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DB8A5411-ED27-1F6F-4B17-8954E4198150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BAE6F5-EFC1-938D-58A7-28595D043FD7}"/>
                </a:ext>
              </a:extLst>
            </p:cNvPr>
            <p:cNvSpPr txBox="1"/>
            <p:nvPr/>
          </p:nvSpPr>
          <p:spPr>
            <a:xfrm>
              <a:off x="6096000" y="2590817"/>
              <a:ext cx="2115127" cy="925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That means they are encouraging all genders and backgrounds to start their cyber career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5AA550-6703-B13C-2F87-077F258D2723}"/>
              </a:ext>
            </a:extLst>
          </p:cNvPr>
          <p:cNvGrpSpPr/>
          <p:nvPr/>
        </p:nvGrpSpPr>
        <p:grpSpPr>
          <a:xfrm>
            <a:off x="3241319" y="4131937"/>
            <a:ext cx="2521978" cy="1200329"/>
            <a:chOff x="3205018" y="1143414"/>
            <a:chExt cx="2355273" cy="1200329"/>
          </a:xfrm>
        </p:grpSpPr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A6F613A2-C037-DC2C-29FF-45099715A825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020899-F821-077B-AB7A-DC14041DCC87}"/>
                </a:ext>
              </a:extLst>
            </p:cNvPr>
            <p:cNvSpPr txBox="1"/>
            <p:nvPr/>
          </p:nvSpPr>
          <p:spPr>
            <a:xfrm>
              <a:off x="3205018" y="1143414"/>
              <a:ext cx="23552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Also, more than 15% of the cyber industry earn over £100K a year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C5100E-8A9D-A412-56E0-D3DD6B557FDF}"/>
              </a:ext>
            </a:extLst>
          </p:cNvPr>
          <p:cNvGrpSpPr/>
          <p:nvPr/>
        </p:nvGrpSpPr>
        <p:grpSpPr>
          <a:xfrm>
            <a:off x="6762915" y="4888136"/>
            <a:ext cx="2558692" cy="1236525"/>
            <a:chOff x="5966691" y="2571731"/>
            <a:chExt cx="2355273" cy="942416"/>
          </a:xfrm>
        </p:grpSpPr>
        <p:sp>
          <p:nvSpPr>
            <p:cNvPr id="16" name="Speech Bubble: Rectangle with Corners Rounded 15">
              <a:extLst>
                <a:ext uri="{FF2B5EF4-FFF2-40B4-BE49-F238E27FC236}">
                  <a16:creationId xmlns:a16="http://schemas.microsoft.com/office/drawing/2014/main" id="{D4A0AF2F-73C3-0687-CECC-65D2B1C98BA7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B59191-8FEC-2A97-F1EB-9F1714294374}"/>
                </a:ext>
              </a:extLst>
            </p:cNvPr>
            <p:cNvSpPr txBox="1"/>
            <p:nvPr/>
          </p:nvSpPr>
          <p:spPr>
            <a:xfrm>
              <a:off x="6086763" y="2571731"/>
              <a:ext cx="2115127" cy="914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While also having the opportunity to help keep the nation safe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78F9E4-15E9-73B6-199F-8E11ADAAE005}"/>
              </a:ext>
            </a:extLst>
          </p:cNvPr>
          <p:cNvGrpSpPr/>
          <p:nvPr/>
        </p:nvGrpSpPr>
        <p:grpSpPr>
          <a:xfrm>
            <a:off x="6462443" y="1049995"/>
            <a:ext cx="2807551" cy="1324774"/>
            <a:chOff x="8271164" y="2710363"/>
            <a:chExt cx="2355273" cy="932873"/>
          </a:xfrm>
        </p:grpSpPr>
        <p:sp>
          <p:nvSpPr>
            <p:cNvPr id="22" name="Speech Bubble: Rectangle with Corners Rounded 21">
              <a:extLst>
                <a:ext uri="{FF2B5EF4-FFF2-40B4-BE49-F238E27FC236}">
                  <a16:creationId xmlns:a16="http://schemas.microsoft.com/office/drawing/2014/main" id="{BBD4F6B2-814D-A66A-8A55-A7D9C18F337C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7C1571C-85DA-1834-EC65-E062BA8BB77B}"/>
                </a:ext>
              </a:extLst>
            </p:cNvPr>
            <p:cNvSpPr txBox="1"/>
            <p:nvPr/>
          </p:nvSpPr>
          <p:spPr>
            <a:xfrm>
              <a:off x="8434420" y="2779045"/>
              <a:ext cx="2115127" cy="8452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Did you know 3.5 million cyber workers are needed in the industry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DCB65F1-9C43-C4EA-0B8D-9433DF6C9C32}"/>
              </a:ext>
            </a:extLst>
          </p:cNvPr>
          <p:cNvGrpSpPr/>
          <p:nvPr/>
        </p:nvGrpSpPr>
        <p:grpSpPr>
          <a:xfrm>
            <a:off x="3283344" y="5694344"/>
            <a:ext cx="2355273" cy="932873"/>
            <a:chOff x="3205018" y="1143414"/>
            <a:chExt cx="2355273" cy="932873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8C8B9C90-3BAE-605A-E843-F10D533A9558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079F1E-9570-7037-9CAA-A423FC0E438D}"/>
                </a:ext>
              </a:extLst>
            </p:cNvPr>
            <p:cNvSpPr txBox="1"/>
            <p:nvPr/>
          </p:nvSpPr>
          <p:spPr>
            <a:xfrm>
              <a:off x="3205018" y="1143414"/>
              <a:ext cx="23552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The cyber industry isn’t going away! Only getting bigger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408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5" y="22124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Rewards &amp; Benefits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92" y="158192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AD9E7F-48F8-2D77-54C2-0E6B3D41FE22}"/>
              </a:ext>
            </a:extLst>
          </p:cNvPr>
          <p:cNvGrpSpPr/>
          <p:nvPr/>
        </p:nvGrpSpPr>
        <p:grpSpPr>
          <a:xfrm>
            <a:off x="3293867" y="1457379"/>
            <a:ext cx="2971322" cy="1409483"/>
            <a:chOff x="2989357" y="594944"/>
            <a:chExt cx="3045564" cy="1793358"/>
          </a:xfrm>
        </p:grpSpPr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59C0943C-D129-B3C8-8A6B-37594A39AFA0}"/>
                </a:ext>
              </a:extLst>
            </p:cNvPr>
            <p:cNvSpPr/>
            <p:nvPr/>
          </p:nvSpPr>
          <p:spPr>
            <a:xfrm>
              <a:off x="2989357" y="594944"/>
              <a:ext cx="3045564" cy="1793358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56DC3E-D4C7-32CD-1A63-540DBC99A113}"/>
                </a:ext>
              </a:extLst>
            </p:cNvPr>
            <p:cNvSpPr txBox="1"/>
            <p:nvPr/>
          </p:nvSpPr>
          <p:spPr>
            <a:xfrm>
              <a:off x="3101414" y="721854"/>
              <a:ext cx="279600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CIISec</a:t>
              </a:r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have links to academic partnerships like universities and apprenticeship schemes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9C4BF3-29C6-1B86-E634-FA2BB2B49220}"/>
              </a:ext>
            </a:extLst>
          </p:cNvPr>
          <p:cNvGrpSpPr/>
          <p:nvPr/>
        </p:nvGrpSpPr>
        <p:grpSpPr>
          <a:xfrm>
            <a:off x="6439817" y="2866862"/>
            <a:ext cx="3516807" cy="2199789"/>
            <a:chOff x="5966691" y="2581274"/>
            <a:chExt cx="2355273" cy="1763869"/>
          </a:xfrm>
        </p:grpSpPr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DB8A5411-ED27-1F6F-4B17-8954E4198150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BAE6F5-EFC1-938D-58A7-28595D043FD7}"/>
                </a:ext>
              </a:extLst>
            </p:cNvPr>
            <p:cNvSpPr txBox="1"/>
            <p:nvPr/>
          </p:nvSpPr>
          <p:spPr>
            <a:xfrm>
              <a:off x="6096000" y="2590817"/>
              <a:ext cx="211512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You can use it to strengthen your personal statement and give you a talking point in interviews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5AA550-6703-B13C-2F87-077F258D2723}"/>
              </a:ext>
            </a:extLst>
          </p:cNvPr>
          <p:cNvGrpSpPr/>
          <p:nvPr/>
        </p:nvGrpSpPr>
        <p:grpSpPr>
          <a:xfrm>
            <a:off x="3564031" y="3636564"/>
            <a:ext cx="2430994" cy="932873"/>
            <a:chOff x="3205018" y="1143414"/>
            <a:chExt cx="2430994" cy="932873"/>
          </a:xfrm>
        </p:grpSpPr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A6F613A2-C037-DC2C-29FF-45099715A825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020899-F821-077B-AB7A-DC14041DCC87}"/>
                </a:ext>
              </a:extLst>
            </p:cNvPr>
            <p:cNvSpPr txBox="1"/>
            <p:nvPr/>
          </p:nvSpPr>
          <p:spPr>
            <a:xfrm>
              <a:off x="3280739" y="1152957"/>
              <a:ext cx="23552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Develops your independent study skills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C5100E-8A9D-A412-56E0-D3DD6B557FDF}"/>
              </a:ext>
            </a:extLst>
          </p:cNvPr>
          <p:cNvGrpSpPr/>
          <p:nvPr/>
        </p:nvGrpSpPr>
        <p:grpSpPr>
          <a:xfrm>
            <a:off x="7242090" y="4473819"/>
            <a:ext cx="2355273" cy="932873"/>
            <a:chOff x="5966691" y="2581274"/>
            <a:chExt cx="2355273" cy="932873"/>
          </a:xfrm>
        </p:grpSpPr>
        <p:sp>
          <p:nvSpPr>
            <p:cNvPr id="16" name="Speech Bubble: Rectangle with Corners Rounded 15">
              <a:extLst>
                <a:ext uri="{FF2B5EF4-FFF2-40B4-BE49-F238E27FC236}">
                  <a16:creationId xmlns:a16="http://schemas.microsoft.com/office/drawing/2014/main" id="{D4A0AF2F-73C3-0687-CECC-65D2B1C98BA7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B59191-8FEC-2A97-F1EB-9F1714294374}"/>
                </a:ext>
              </a:extLst>
            </p:cNvPr>
            <p:cNvSpPr txBox="1"/>
            <p:nvPr/>
          </p:nvSpPr>
          <p:spPr>
            <a:xfrm>
              <a:off x="6086763" y="2691843"/>
              <a:ext cx="21151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You can join the </a:t>
              </a:r>
              <a:r>
                <a:rPr lang="en-GB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CyberEPQ</a:t>
              </a:r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Alumni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78F9E4-15E9-73B6-199F-8E11ADAAE005}"/>
              </a:ext>
            </a:extLst>
          </p:cNvPr>
          <p:cNvGrpSpPr/>
          <p:nvPr/>
        </p:nvGrpSpPr>
        <p:grpSpPr>
          <a:xfrm>
            <a:off x="6698885" y="988214"/>
            <a:ext cx="3045564" cy="1293152"/>
            <a:chOff x="8149739" y="2736052"/>
            <a:chExt cx="2355273" cy="932873"/>
          </a:xfrm>
        </p:grpSpPr>
        <p:sp>
          <p:nvSpPr>
            <p:cNvPr id="22" name="Speech Bubble: Rectangle with Corners Rounded 21">
              <a:extLst>
                <a:ext uri="{FF2B5EF4-FFF2-40B4-BE49-F238E27FC236}">
                  <a16:creationId xmlns:a16="http://schemas.microsoft.com/office/drawing/2014/main" id="{BBD4F6B2-814D-A66A-8A55-A7D9C18F337C}"/>
                </a:ext>
              </a:extLst>
            </p:cNvPr>
            <p:cNvSpPr/>
            <p:nvPr/>
          </p:nvSpPr>
          <p:spPr>
            <a:xfrm>
              <a:off x="8149739" y="2736052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7C1571C-85DA-1834-EC65-E062BA8BB77B}"/>
                </a:ext>
              </a:extLst>
            </p:cNvPr>
            <p:cNvSpPr txBox="1"/>
            <p:nvPr/>
          </p:nvSpPr>
          <p:spPr>
            <a:xfrm>
              <a:off x="8276137" y="2760046"/>
              <a:ext cx="2115127" cy="8659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After completion, students are offered one year membership to CIISec for free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AB484DC-8B91-65C7-83DA-301690122709}"/>
              </a:ext>
            </a:extLst>
          </p:cNvPr>
          <p:cNvGrpSpPr/>
          <p:nvPr/>
        </p:nvGrpSpPr>
        <p:grpSpPr>
          <a:xfrm>
            <a:off x="3348142" y="5065168"/>
            <a:ext cx="2951219" cy="1375192"/>
            <a:chOff x="3033975" y="992214"/>
            <a:chExt cx="2442862" cy="1245269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177845BD-D4D5-A070-DEBD-0CB84A2EFBC9}"/>
                </a:ext>
              </a:extLst>
            </p:cNvPr>
            <p:cNvSpPr/>
            <p:nvPr/>
          </p:nvSpPr>
          <p:spPr>
            <a:xfrm>
              <a:off x="3033975" y="9922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9D1B7F2-A54E-E4A8-9579-BC9856621742}"/>
                </a:ext>
              </a:extLst>
            </p:cNvPr>
            <p:cNvSpPr txBox="1"/>
            <p:nvPr/>
          </p:nvSpPr>
          <p:spPr>
            <a:xfrm>
              <a:off x="3121564" y="1037154"/>
              <a:ext cx="23552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Gives you an opportunity to network with cyber professionals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80C289D-CD6C-C6B2-747B-D325EDF80160}"/>
              </a:ext>
            </a:extLst>
          </p:cNvPr>
          <p:cNvGrpSpPr/>
          <p:nvPr/>
        </p:nvGrpSpPr>
        <p:grpSpPr>
          <a:xfrm>
            <a:off x="7242090" y="5703887"/>
            <a:ext cx="2355273" cy="932873"/>
            <a:chOff x="5966691" y="2581274"/>
            <a:chExt cx="2355273" cy="932873"/>
          </a:xfrm>
        </p:grpSpPr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2B44B461-740F-EB1A-A156-65969E3B1BFD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C48D9DA-21F0-976F-739F-912F8C3F83AC}"/>
                </a:ext>
              </a:extLst>
            </p:cNvPr>
            <p:cNvSpPr txBox="1"/>
            <p:nvPr/>
          </p:nvSpPr>
          <p:spPr>
            <a:xfrm>
              <a:off x="6074435" y="2586045"/>
              <a:ext cx="22235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CIISec</a:t>
              </a:r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supports you through your whole cyber career!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7168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5" y="22124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DSIT Funding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92" y="158192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56DC3E-D4C7-32CD-1A63-540DBC99A113}"/>
              </a:ext>
            </a:extLst>
          </p:cNvPr>
          <p:cNvSpPr txBox="1"/>
          <p:nvPr/>
        </p:nvSpPr>
        <p:spPr>
          <a:xfrm>
            <a:off x="3246586" y="1871843"/>
            <a:ext cx="235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1D1A3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 is worth half an A-Level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95BA476-A990-F4B7-514E-744DC6A4F3FC}"/>
              </a:ext>
            </a:extLst>
          </p:cNvPr>
          <p:cNvGrpSpPr/>
          <p:nvPr/>
        </p:nvGrpSpPr>
        <p:grpSpPr>
          <a:xfrm>
            <a:off x="1433863" y="2518174"/>
            <a:ext cx="3272023" cy="1216414"/>
            <a:chOff x="1356225" y="1909967"/>
            <a:chExt cx="3272023" cy="1216414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680F182E-BEA8-0650-86AD-021BD2C89283}"/>
                </a:ext>
              </a:extLst>
            </p:cNvPr>
            <p:cNvSpPr/>
            <p:nvPr/>
          </p:nvSpPr>
          <p:spPr>
            <a:xfrm>
              <a:off x="1356225" y="1909967"/>
              <a:ext cx="3272023" cy="1216414"/>
            </a:xfrm>
            <a:prstGeom prst="roundRect">
              <a:avLst/>
            </a:prstGeom>
            <a:solidFill>
              <a:srgbClr val="F00A9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EB0988-9F6C-AA98-4647-451731B00BD3}"/>
                </a:ext>
              </a:extLst>
            </p:cNvPr>
            <p:cNvSpPr txBox="1"/>
            <p:nvPr/>
          </p:nvSpPr>
          <p:spPr>
            <a:xfrm>
              <a:off x="1560252" y="2018386"/>
              <a:ext cx="286397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Supporting students to develop an active interest in cyber</a:t>
              </a:r>
            </a:p>
          </p:txBody>
        </p: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F8B9F40-8C5F-068A-D991-4BD080B65495}"/>
              </a:ext>
            </a:extLst>
          </p:cNvPr>
          <p:cNvSpPr/>
          <p:nvPr/>
        </p:nvSpPr>
        <p:spPr>
          <a:xfrm>
            <a:off x="5297368" y="1215661"/>
            <a:ext cx="3479057" cy="1388611"/>
          </a:xfrm>
          <a:prstGeom prst="roundRect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Providing FULL FUNDING for sixth form students of state schools in the listed Mayoral Combined </a:t>
            </a:r>
            <a:r>
              <a:rPr lang="en-GB" b="1" dirty="0" err="1">
                <a:latin typeface="Segoe UI" panose="020B0502040204020203" pitchFamily="34" charset="0"/>
                <a:cs typeface="Segoe UI" panose="020B0502040204020203" pitchFamily="34" charset="0"/>
              </a:rPr>
              <a:t>Authorites</a:t>
            </a:r>
            <a:endParaRPr lang="en-GB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9AB9F29-557E-5808-86B9-D9DB53E7B5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6419" y="2730806"/>
            <a:ext cx="5312542" cy="2603201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2841530B-F1EF-D055-5D9E-95BDD736DB37}"/>
              </a:ext>
            </a:extLst>
          </p:cNvPr>
          <p:cNvGrpSpPr/>
          <p:nvPr/>
        </p:nvGrpSpPr>
        <p:grpSpPr>
          <a:xfrm>
            <a:off x="287289" y="4152534"/>
            <a:ext cx="3272023" cy="1216414"/>
            <a:chOff x="1356225" y="1909967"/>
            <a:chExt cx="3272023" cy="1216414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650D8F76-52EC-CA01-2AD2-574ACAA8352D}"/>
                </a:ext>
              </a:extLst>
            </p:cNvPr>
            <p:cNvSpPr/>
            <p:nvPr/>
          </p:nvSpPr>
          <p:spPr>
            <a:xfrm>
              <a:off x="1356225" y="1909967"/>
              <a:ext cx="3272023" cy="1216414"/>
            </a:xfrm>
            <a:prstGeom prst="roundRect">
              <a:avLst/>
            </a:prstGeom>
            <a:solidFill>
              <a:srgbClr val="F00A9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8E1C42F-5036-C391-CA2E-776BFEBE17B3}"/>
                </a:ext>
              </a:extLst>
            </p:cNvPr>
            <p:cNvSpPr txBox="1"/>
            <p:nvPr/>
          </p:nvSpPr>
          <p:spPr>
            <a:xfrm>
              <a:off x="1560251" y="1926052"/>
              <a:ext cx="28639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Encouraging the diversity of students going into the cyber industry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285822C-CCB1-6AEE-9A96-6087137E6184}"/>
              </a:ext>
            </a:extLst>
          </p:cNvPr>
          <p:cNvGrpSpPr/>
          <p:nvPr/>
        </p:nvGrpSpPr>
        <p:grpSpPr>
          <a:xfrm>
            <a:off x="2101711" y="5535014"/>
            <a:ext cx="4166817" cy="1770411"/>
            <a:chOff x="1356225" y="1909967"/>
            <a:chExt cx="3272023" cy="1770411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294D45F2-D0BA-23EB-5BDE-A438FC04BECF}"/>
                </a:ext>
              </a:extLst>
            </p:cNvPr>
            <p:cNvSpPr/>
            <p:nvPr/>
          </p:nvSpPr>
          <p:spPr>
            <a:xfrm>
              <a:off x="1356225" y="1909967"/>
              <a:ext cx="3272023" cy="1216414"/>
            </a:xfrm>
            <a:prstGeom prst="roundRect">
              <a:avLst/>
            </a:prstGeom>
            <a:solidFill>
              <a:srgbClr val="F00A9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FBBD0BC-345B-4674-7B14-F9F9C3359C26}"/>
                </a:ext>
              </a:extLst>
            </p:cNvPr>
            <p:cNvSpPr txBox="1"/>
            <p:nvPr/>
          </p:nvSpPr>
          <p:spPr>
            <a:xfrm>
              <a:off x="1560251" y="1926052"/>
              <a:ext cx="286397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Making cyber accessible to everyone. Giving students who didn’t think they would have an opportunity an equal chance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AF474C2-9879-D4D2-44C8-D033F067404E}"/>
              </a:ext>
            </a:extLst>
          </p:cNvPr>
          <p:cNvGrpSpPr/>
          <p:nvPr/>
        </p:nvGrpSpPr>
        <p:grpSpPr>
          <a:xfrm>
            <a:off x="7501914" y="5464919"/>
            <a:ext cx="3272023" cy="1216414"/>
            <a:chOff x="1356225" y="1909967"/>
            <a:chExt cx="3272023" cy="1216414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8FB250EC-CEFA-2D25-4589-FEB130DCEA09}"/>
                </a:ext>
              </a:extLst>
            </p:cNvPr>
            <p:cNvSpPr/>
            <p:nvPr/>
          </p:nvSpPr>
          <p:spPr>
            <a:xfrm>
              <a:off x="1356225" y="1909967"/>
              <a:ext cx="3272023" cy="1216414"/>
            </a:xfrm>
            <a:prstGeom prst="roundRect">
              <a:avLst/>
            </a:prstGeom>
            <a:solidFill>
              <a:srgbClr val="F00A9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13E0682-B8FA-94CD-C255-FFF5F2AE0CC9}"/>
                </a:ext>
              </a:extLst>
            </p:cNvPr>
            <p:cNvSpPr txBox="1"/>
            <p:nvPr/>
          </p:nvSpPr>
          <p:spPr>
            <a:xfrm>
              <a:off x="1560251" y="1926052"/>
              <a:ext cx="28639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Changing and educating the misconceptions of the cyber industry and professionals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623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5" y="22124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Supervisors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92" y="158192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AD9E7F-48F8-2D77-54C2-0E6B3D41FE22}"/>
              </a:ext>
            </a:extLst>
          </p:cNvPr>
          <p:cNvGrpSpPr/>
          <p:nvPr/>
        </p:nvGrpSpPr>
        <p:grpSpPr>
          <a:xfrm>
            <a:off x="2390973" y="1663829"/>
            <a:ext cx="3325081" cy="1651074"/>
            <a:chOff x="3204918" y="1143414"/>
            <a:chExt cx="2355373" cy="1022067"/>
          </a:xfrm>
        </p:grpSpPr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59C0943C-D129-B3C8-8A6B-37594A39AFA0}"/>
                </a:ext>
              </a:extLst>
            </p:cNvPr>
            <p:cNvSpPr/>
            <p:nvPr/>
          </p:nvSpPr>
          <p:spPr>
            <a:xfrm>
              <a:off x="3205018" y="1143414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056DC3E-D4C7-32CD-1A63-540DBC99A113}"/>
                </a:ext>
              </a:extLst>
            </p:cNvPr>
            <p:cNvSpPr txBox="1"/>
            <p:nvPr/>
          </p:nvSpPr>
          <p:spPr>
            <a:xfrm>
              <a:off x="3204918" y="1148185"/>
              <a:ext cx="2188147" cy="1017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Supervisors will need to meet with their students regularly and provide feedback, as well as marking the final project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9C4BF3-29C6-1B86-E634-FA2BB2B49220}"/>
              </a:ext>
            </a:extLst>
          </p:cNvPr>
          <p:cNvGrpSpPr/>
          <p:nvPr/>
        </p:nvGrpSpPr>
        <p:grpSpPr>
          <a:xfrm>
            <a:off x="6316851" y="2739137"/>
            <a:ext cx="3741549" cy="1404655"/>
            <a:chOff x="3429279" y="1980412"/>
            <a:chExt cx="2994709" cy="1003813"/>
          </a:xfrm>
        </p:grpSpPr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DB8A5411-ED27-1F6F-4B17-8954E4198150}"/>
                </a:ext>
              </a:extLst>
            </p:cNvPr>
            <p:cNvSpPr/>
            <p:nvPr/>
          </p:nvSpPr>
          <p:spPr>
            <a:xfrm>
              <a:off x="3429279" y="1980412"/>
              <a:ext cx="2994709" cy="100381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BAE6F5-EFC1-938D-58A7-28595D043FD7}"/>
                </a:ext>
              </a:extLst>
            </p:cNvPr>
            <p:cNvSpPr txBox="1"/>
            <p:nvPr/>
          </p:nvSpPr>
          <p:spPr>
            <a:xfrm>
              <a:off x="3573358" y="2068943"/>
              <a:ext cx="2814835" cy="682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CIISec</a:t>
              </a:r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will provide support for supervisors through providing independent cyber experts if needed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5AA550-6703-B13C-2F87-077F258D2723}"/>
              </a:ext>
            </a:extLst>
          </p:cNvPr>
          <p:cNvGrpSpPr/>
          <p:nvPr/>
        </p:nvGrpSpPr>
        <p:grpSpPr>
          <a:xfrm>
            <a:off x="2550210" y="3624329"/>
            <a:ext cx="3324940" cy="1106768"/>
            <a:chOff x="2517696" y="1165117"/>
            <a:chExt cx="3324940" cy="1106768"/>
          </a:xfrm>
        </p:grpSpPr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A6F613A2-C037-DC2C-29FF-45099715A825}"/>
                </a:ext>
              </a:extLst>
            </p:cNvPr>
            <p:cNvSpPr/>
            <p:nvPr/>
          </p:nvSpPr>
          <p:spPr>
            <a:xfrm>
              <a:off x="2517696" y="1165117"/>
              <a:ext cx="3324940" cy="1106768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020899-F821-077B-AB7A-DC14041DCC87}"/>
                </a:ext>
              </a:extLst>
            </p:cNvPr>
            <p:cNvSpPr txBox="1"/>
            <p:nvPr/>
          </p:nvSpPr>
          <p:spPr>
            <a:xfrm>
              <a:off x="2706788" y="1222915"/>
              <a:ext cx="29767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Bi weekly support calls will be set up for students and supervisors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78F9E4-15E9-73B6-199F-8E11ADAAE005}"/>
              </a:ext>
            </a:extLst>
          </p:cNvPr>
          <p:cNvGrpSpPr/>
          <p:nvPr/>
        </p:nvGrpSpPr>
        <p:grpSpPr>
          <a:xfrm>
            <a:off x="6175318" y="1104970"/>
            <a:ext cx="4348190" cy="3056158"/>
            <a:chOff x="8271164" y="2710363"/>
            <a:chExt cx="2355273" cy="2312630"/>
          </a:xfrm>
        </p:grpSpPr>
        <p:sp>
          <p:nvSpPr>
            <p:cNvPr id="22" name="Speech Bubble: Rectangle with Corners Rounded 21">
              <a:extLst>
                <a:ext uri="{FF2B5EF4-FFF2-40B4-BE49-F238E27FC236}">
                  <a16:creationId xmlns:a16="http://schemas.microsoft.com/office/drawing/2014/main" id="{BBD4F6B2-814D-A66A-8A55-A7D9C18F337C}"/>
                </a:ext>
              </a:extLst>
            </p:cNvPr>
            <p:cNvSpPr/>
            <p:nvPr/>
          </p:nvSpPr>
          <p:spPr>
            <a:xfrm>
              <a:off x="8271164" y="2710363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7C1571C-85DA-1834-EC65-E062BA8BB77B}"/>
                </a:ext>
              </a:extLst>
            </p:cNvPr>
            <p:cNvSpPr txBox="1"/>
            <p:nvPr/>
          </p:nvSpPr>
          <p:spPr>
            <a:xfrm>
              <a:off x="8430543" y="2714669"/>
              <a:ext cx="211512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Supervisors </a:t>
              </a:r>
              <a:r>
                <a:rPr lang="en-GB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DO NOT </a:t>
              </a:r>
              <a:r>
                <a:rPr lang="en-GB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need to be Cyber experts. They just need to complete a marking &amp; standardisation framework</a:t>
              </a:r>
              <a:endPara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4CC8DFE-2C7C-77E0-D356-182890D3ED8F}"/>
              </a:ext>
            </a:extLst>
          </p:cNvPr>
          <p:cNvGrpSpPr/>
          <p:nvPr/>
        </p:nvGrpSpPr>
        <p:grpSpPr>
          <a:xfrm>
            <a:off x="2580246" y="5334883"/>
            <a:ext cx="3515753" cy="1106768"/>
            <a:chOff x="3170767" y="1185746"/>
            <a:chExt cx="2750591" cy="93287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8AADD3AD-DE9F-169D-7284-7349DED33D26}"/>
                </a:ext>
              </a:extLst>
            </p:cNvPr>
            <p:cNvSpPr/>
            <p:nvPr/>
          </p:nvSpPr>
          <p:spPr>
            <a:xfrm>
              <a:off x="3170767" y="1185746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DA7FFAD-0891-84BC-67C4-D062AB11A6E0}"/>
                </a:ext>
              </a:extLst>
            </p:cNvPr>
            <p:cNvSpPr txBox="1"/>
            <p:nvPr/>
          </p:nvSpPr>
          <p:spPr>
            <a:xfrm>
              <a:off x="3185525" y="1301967"/>
              <a:ext cx="2735833" cy="70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Free access to the online study </a:t>
              </a:r>
            </a:p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forum Moodle to help keep </a:t>
              </a:r>
            </a:p>
            <a:p>
              <a:r>
                <a:rPr lang="en-GB" sz="1600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track of students progress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E955B44-34CF-4756-E682-550E210813A4}"/>
              </a:ext>
            </a:extLst>
          </p:cNvPr>
          <p:cNvGrpSpPr/>
          <p:nvPr/>
        </p:nvGrpSpPr>
        <p:grpSpPr>
          <a:xfrm>
            <a:off x="6341029" y="4581993"/>
            <a:ext cx="3717371" cy="1334576"/>
            <a:chOff x="5966691" y="2403718"/>
            <a:chExt cx="2572833" cy="1110429"/>
          </a:xfrm>
        </p:grpSpPr>
        <p:sp>
          <p:nvSpPr>
            <p:cNvPr id="28" name="Speech Bubble: Rectangle with Corners Rounded 27">
              <a:extLst>
                <a:ext uri="{FF2B5EF4-FFF2-40B4-BE49-F238E27FC236}">
                  <a16:creationId xmlns:a16="http://schemas.microsoft.com/office/drawing/2014/main" id="{D0BDB45F-87FC-440E-F246-8E4493845632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FDD2358-009C-3FDF-A13C-18D364E510E6}"/>
                </a:ext>
              </a:extLst>
            </p:cNvPr>
            <p:cNvSpPr txBox="1"/>
            <p:nvPr/>
          </p:nvSpPr>
          <p:spPr>
            <a:xfrm>
              <a:off x="6424397" y="2403718"/>
              <a:ext cx="2115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06E425A-FD33-4D68-3F32-2143353D42EE}"/>
              </a:ext>
            </a:extLst>
          </p:cNvPr>
          <p:cNvSpPr txBox="1"/>
          <p:nvPr/>
        </p:nvSpPr>
        <p:spPr>
          <a:xfrm>
            <a:off x="6341029" y="4873218"/>
            <a:ext cx="34167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Regular email updates and guidance for upcoming milestones and deadlines</a:t>
            </a:r>
          </a:p>
        </p:txBody>
      </p:sp>
    </p:spTree>
    <p:extLst>
      <p:ext uri="{BB962C8B-B14F-4D97-AF65-F5344CB8AC3E}">
        <p14:creationId xmlns:p14="http://schemas.microsoft.com/office/powerpoint/2010/main" val="2612355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1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C5D-1A2B-D647-9261-526164D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55" y="221240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How Do I Enrol?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logo for a company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B7FCC07B-F40E-1D79-160A-44A045921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92" y="158192"/>
            <a:ext cx="2620502" cy="1388611"/>
          </a:xfrm>
          <a:prstGeom prst="rect">
            <a:avLst/>
          </a:prstGeom>
        </p:spPr>
      </p:pic>
      <p:sp>
        <p:nvSpPr>
          <p:cNvPr id="5" name="Action Button: Go Home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AF121C5-68DD-1F52-0F55-74C5BE5E480F}"/>
              </a:ext>
            </a:extLst>
          </p:cNvPr>
          <p:cNvSpPr/>
          <p:nvPr/>
        </p:nvSpPr>
        <p:spPr>
          <a:xfrm>
            <a:off x="10295082" y="221240"/>
            <a:ext cx="1016000" cy="794327"/>
          </a:xfrm>
          <a:prstGeom prst="actionButtonHome">
            <a:avLst/>
          </a:prstGeom>
          <a:solidFill>
            <a:srgbClr val="F00A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9C4BF3-29C6-1B86-E634-FA2BB2B49220}"/>
              </a:ext>
            </a:extLst>
          </p:cNvPr>
          <p:cNvGrpSpPr/>
          <p:nvPr/>
        </p:nvGrpSpPr>
        <p:grpSpPr>
          <a:xfrm>
            <a:off x="4085478" y="1164717"/>
            <a:ext cx="6466822" cy="1795786"/>
            <a:chOff x="3252511" y="834543"/>
            <a:chExt cx="2994709" cy="1003813"/>
          </a:xfrm>
        </p:grpSpPr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DB8A5411-ED27-1F6F-4B17-8954E4198150}"/>
                </a:ext>
              </a:extLst>
            </p:cNvPr>
            <p:cNvSpPr/>
            <p:nvPr/>
          </p:nvSpPr>
          <p:spPr>
            <a:xfrm>
              <a:off x="3252511" y="834543"/>
              <a:ext cx="2994709" cy="100381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BAE6F5-EFC1-938D-58A7-28595D043FD7}"/>
                </a:ext>
              </a:extLst>
            </p:cNvPr>
            <p:cNvSpPr txBox="1"/>
            <p:nvPr/>
          </p:nvSpPr>
          <p:spPr>
            <a:xfrm>
              <a:off x="3408571" y="896256"/>
              <a:ext cx="2814835" cy="263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5AA550-6703-B13C-2F87-077F258D2723}"/>
              </a:ext>
            </a:extLst>
          </p:cNvPr>
          <p:cNvGrpSpPr/>
          <p:nvPr/>
        </p:nvGrpSpPr>
        <p:grpSpPr>
          <a:xfrm>
            <a:off x="1973942" y="3429000"/>
            <a:ext cx="3324940" cy="1106768"/>
            <a:chOff x="870224" y="600588"/>
            <a:chExt cx="3324940" cy="1106768"/>
          </a:xfrm>
        </p:grpSpPr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A6F613A2-C037-DC2C-29FF-45099715A825}"/>
                </a:ext>
              </a:extLst>
            </p:cNvPr>
            <p:cNvSpPr/>
            <p:nvPr/>
          </p:nvSpPr>
          <p:spPr>
            <a:xfrm>
              <a:off x="870224" y="600588"/>
              <a:ext cx="3324940" cy="1106768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020899-F821-077B-AB7A-DC14041DCC87}"/>
                </a:ext>
              </a:extLst>
            </p:cNvPr>
            <p:cNvSpPr txBox="1"/>
            <p:nvPr/>
          </p:nvSpPr>
          <p:spPr>
            <a:xfrm>
              <a:off x="938373" y="676527"/>
              <a:ext cx="29767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1D1A3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Visit our website by clicking on any of the logo links in the left hand corner!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4CC8DFE-2C7C-77E0-D356-182890D3ED8F}"/>
              </a:ext>
            </a:extLst>
          </p:cNvPr>
          <p:cNvGrpSpPr/>
          <p:nvPr/>
        </p:nvGrpSpPr>
        <p:grpSpPr>
          <a:xfrm>
            <a:off x="3095929" y="4954867"/>
            <a:ext cx="3969105" cy="1526726"/>
            <a:chOff x="3170767" y="1185746"/>
            <a:chExt cx="2750591" cy="93287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8AADD3AD-DE9F-169D-7284-7349DED33D26}"/>
                </a:ext>
              </a:extLst>
            </p:cNvPr>
            <p:cNvSpPr/>
            <p:nvPr/>
          </p:nvSpPr>
          <p:spPr>
            <a:xfrm>
              <a:off x="3170767" y="1185746"/>
              <a:ext cx="2355273" cy="932873"/>
            </a:xfrm>
            <a:prstGeom prst="wedgeRoundRectCallou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DA7FFAD-0891-84BC-67C4-D062AB11A6E0}"/>
                </a:ext>
              </a:extLst>
            </p:cNvPr>
            <p:cNvSpPr txBox="1"/>
            <p:nvPr/>
          </p:nvSpPr>
          <p:spPr>
            <a:xfrm>
              <a:off x="3185525" y="1301967"/>
              <a:ext cx="2735833" cy="285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600" dirty="0">
                <a:solidFill>
                  <a:srgbClr val="1D1A39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E955B44-34CF-4756-E682-550E210813A4}"/>
              </a:ext>
            </a:extLst>
          </p:cNvPr>
          <p:cNvGrpSpPr/>
          <p:nvPr/>
        </p:nvGrpSpPr>
        <p:grpSpPr>
          <a:xfrm>
            <a:off x="6914142" y="3097690"/>
            <a:ext cx="4144219" cy="1737827"/>
            <a:chOff x="5966691" y="2403718"/>
            <a:chExt cx="2572833" cy="1110429"/>
          </a:xfrm>
        </p:grpSpPr>
        <p:sp>
          <p:nvSpPr>
            <p:cNvPr id="28" name="Speech Bubble: Rectangle with Corners Rounded 27">
              <a:extLst>
                <a:ext uri="{FF2B5EF4-FFF2-40B4-BE49-F238E27FC236}">
                  <a16:creationId xmlns:a16="http://schemas.microsoft.com/office/drawing/2014/main" id="{D0BDB45F-87FC-440E-F246-8E4493845632}"/>
                </a:ext>
              </a:extLst>
            </p:cNvPr>
            <p:cNvSpPr/>
            <p:nvPr/>
          </p:nvSpPr>
          <p:spPr>
            <a:xfrm>
              <a:off x="5966691" y="2581274"/>
              <a:ext cx="2355273" cy="932873"/>
            </a:xfrm>
            <a:prstGeom prst="wedgeRoundRectCallout">
              <a:avLst/>
            </a:prstGeom>
            <a:solidFill>
              <a:srgbClr val="4200B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FDD2358-009C-3FDF-A13C-18D364E510E6}"/>
                </a:ext>
              </a:extLst>
            </p:cNvPr>
            <p:cNvSpPr txBox="1"/>
            <p:nvPr/>
          </p:nvSpPr>
          <p:spPr>
            <a:xfrm>
              <a:off x="6424397" y="2403718"/>
              <a:ext cx="2115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06E425A-FD33-4D68-3F32-2143353D42EE}"/>
              </a:ext>
            </a:extLst>
          </p:cNvPr>
          <p:cNvSpPr txBox="1"/>
          <p:nvPr/>
        </p:nvSpPr>
        <p:spPr>
          <a:xfrm>
            <a:off x="7249012" y="3386693"/>
            <a:ext cx="32518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Course also available without funding for students aged 14+ or those not in a specified Combined Mayoral Authorities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8666B5-F62A-5D13-EC9A-38F63C37B673}"/>
              </a:ext>
            </a:extLst>
          </p:cNvPr>
          <p:cNvSpPr txBox="1"/>
          <p:nvPr/>
        </p:nvSpPr>
        <p:spPr>
          <a:xfrm>
            <a:off x="4347554" y="1236635"/>
            <a:ext cx="609456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arrange a Teams call or ask any questions about the course, funding, timetable or enrolment, email: </a:t>
            </a:r>
          </a:p>
          <a:p>
            <a:r>
              <a: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cyberepq@ciisec.org </a:t>
            </a:r>
          </a:p>
          <a:p>
            <a:r>
              <a: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nicky.bodily@ciisec.org (CyberEPQ Lead)</a:t>
            </a:r>
          </a:p>
          <a:p>
            <a:r>
              <a:rPr lang="en-GB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emily.harfield@ciisec.org (School Liaison Officer)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7425AF-AF93-57D4-885D-675744DE1C27}"/>
              </a:ext>
            </a:extLst>
          </p:cNvPr>
          <p:cNvSpPr txBox="1"/>
          <p:nvPr/>
        </p:nvSpPr>
        <p:spPr>
          <a:xfrm>
            <a:off x="3310174" y="5004265"/>
            <a:ext cx="30472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Information about the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CyberEPQ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can be found on the website. Just click on either two of our logos on our </a:t>
            </a:r>
            <a:r>
              <a:rPr lang="en-GB" dirty="0" err="1">
                <a:latin typeface="Segoe UI" panose="020B0502040204020203" pitchFamily="34" charset="0"/>
                <a:cs typeface="Segoe UI" panose="020B0502040204020203" pitchFamily="34" charset="0"/>
              </a:rPr>
              <a:t>CIISec</a:t>
            </a: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 phone!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D9A0D1C-1F65-9144-4B17-C90CC44CEAAD}"/>
              </a:ext>
            </a:extLst>
          </p:cNvPr>
          <p:cNvGrpSpPr/>
          <p:nvPr/>
        </p:nvGrpSpPr>
        <p:grpSpPr>
          <a:xfrm>
            <a:off x="8031192" y="5294482"/>
            <a:ext cx="4018581" cy="1325563"/>
            <a:chOff x="870222" y="732546"/>
            <a:chExt cx="3324940" cy="1106768"/>
          </a:xfrm>
          <a:solidFill>
            <a:srgbClr val="F00A90"/>
          </a:solidFill>
        </p:grpSpPr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82DAFD5F-5539-AA9A-6A99-60A5DB89B091}"/>
                </a:ext>
              </a:extLst>
            </p:cNvPr>
            <p:cNvSpPr/>
            <p:nvPr/>
          </p:nvSpPr>
          <p:spPr>
            <a:xfrm>
              <a:off x="870222" y="732546"/>
              <a:ext cx="3324940" cy="1106768"/>
            </a:xfrm>
            <a:prstGeom prst="wedgeRoundRectCallo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2686223-CB8C-2628-FA07-15E056E50AC3}"/>
                </a:ext>
              </a:extLst>
            </p:cNvPr>
            <p:cNvSpPr txBox="1"/>
            <p:nvPr/>
          </p:nvSpPr>
          <p:spPr>
            <a:xfrm>
              <a:off x="1315771" y="809930"/>
              <a:ext cx="2488143" cy="10022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We hope to hear from you soon to begin this amazing and exciting opportunity into your cyber career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6550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620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About The Qualification </vt:lpstr>
      <vt:lpstr>Topics You Will Study </vt:lpstr>
      <vt:lpstr>Why? </vt:lpstr>
      <vt:lpstr>Rewards &amp; Benefits </vt:lpstr>
      <vt:lpstr>DSIT Funding </vt:lpstr>
      <vt:lpstr>Supervisors </vt:lpstr>
      <vt:lpstr>How Do I Enrol?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Harfield</dc:creator>
  <cp:lastModifiedBy>Nicky Bodily</cp:lastModifiedBy>
  <cp:revision>2</cp:revision>
  <dcterms:created xsi:type="dcterms:W3CDTF">2023-09-14T18:55:34Z</dcterms:created>
  <dcterms:modified xsi:type="dcterms:W3CDTF">2023-09-15T08:38:43Z</dcterms:modified>
</cp:coreProperties>
</file>