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8DFF480-91C2-4D2B-BAA8-68ABA85E26B0}" type="datetimeFigureOut">
              <a:rPr lang="en-GB" smtClean="0"/>
              <a:t>16/07/2020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0AE3B3C-B71C-4B75-BC78-B4C7849AEC1A}"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FF480-91C2-4D2B-BAA8-68ABA85E26B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FF480-91C2-4D2B-BAA8-68ABA85E26B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FF480-91C2-4D2B-BAA8-68ABA85E26B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FF480-91C2-4D2B-BAA8-68ABA85E26B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8DFF480-91C2-4D2B-BAA8-68ABA85E26B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AE3B3C-B71C-4B75-BC78-B4C7849AEC1A}"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DFF480-91C2-4D2B-BAA8-68ABA85E26B0}"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FF480-91C2-4D2B-BAA8-68ABA85E26B0}" type="datetimeFigureOut">
              <a:rPr lang="en-GB" smtClean="0"/>
              <a:t>16/07/2020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FF480-91C2-4D2B-BAA8-68ABA85E26B0}" type="datetimeFigureOut">
              <a:rPr lang="en-GB" smtClean="0"/>
              <a:t>16/07/2020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DFF480-91C2-4D2B-BAA8-68ABA85E26B0}" type="datetimeFigureOut">
              <a:rPr lang="en-GB" smtClean="0"/>
              <a:t>16/07/2020</a:t>
            </a:fld>
            <a:endParaRPr lang="en-GB"/>
          </a:p>
        </p:txBody>
      </p:sp>
      <p:sp>
        <p:nvSpPr>
          <p:cNvPr id="7" name="Slide Number Placeholder 6"/>
          <p:cNvSpPr>
            <a:spLocks noGrp="1"/>
          </p:cNvSpPr>
          <p:nvPr>
            <p:ph type="sldNum" sz="quarter" idx="12"/>
          </p:nvPr>
        </p:nvSpPr>
        <p:spPr/>
        <p:txBody>
          <a:bodyPr/>
          <a:lstStyle/>
          <a:p>
            <a:fld id="{10AE3B3C-B71C-4B75-BC78-B4C7849AEC1A}"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FF480-91C2-4D2B-BAA8-68ABA85E26B0}" type="datetimeFigureOut">
              <a:rPr lang="en-GB" smtClean="0"/>
              <a:t>16/07/2020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10AE3B3C-B71C-4B75-BC78-B4C7849AEC1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8DFF480-91C2-4D2B-BAA8-68ABA85E26B0}" type="datetimeFigureOut">
              <a:rPr lang="en-GB" smtClean="0"/>
              <a:t>16/07/2020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0AE3B3C-B71C-4B75-BC78-B4C7849AEC1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T9j42-V5cr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Sustainable Travel</a:t>
            </a:r>
          </a:p>
        </p:txBody>
      </p:sp>
      <p:sp>
        <p:nvSpPr>
          <p:cNvPr id="3" name="Subtitle 2"/>
          <p:cNvSpPr>
            <a:spLocks noGrp="1"/>
          </p:cNvSpPr>
          <p:nvPr>
            <p:ph type="subTitle" idx="1"/>
          </p:nvPr>
        </p:nvSpPr>
        <p:spPr/>
        <p:txBody>
          <a:bodyPr/>
          <a:lstStyle/>
          <a:p>
            <a:r>
              <a:rPr lang="en-GB" dirty="0"/>
              <a:t>School Assembly</a:t>
            </a:r>
          </a:p>
        </p:txBody>
      </p:sp>
      <p:sp>
        <p:nvSpPr>
          <p:cNvPr id="4" name="TextBox 3">
            <a:extLst>
              <a:ext uri="{FF2B5EF4-FFF2-40B4-BE49-F238E27FC236}">
                <a16:creationId xmlns:a16="http://schemas.microsoft.com/office/drawing/2014/main" id="{2D170E8C-5379-454F-830D-D7660A003B51}"/>
              </a:ext>
            </a:extLst>
          </p:cNvPr>
          <p:cNvSpPr txBox="1"/>
          <p:nvPr/>
        </p:nvSpPr>
        <p:spPr>
          <a:xfrm>
            <a:off x="755576" y="2708476"/>
            <a:ext cx="2779928" cy="369332"/>
          </a:xfrm>
          <a:prstGeom prst="rect">
            <a:avLst/>
          </a:prstGeom>
          <a:noFill/>
        </p:spPr>
        <p:txBody>
          <a:bodyPr wrap="none" rtlCol="0">
            <a:spAutoFit/>
          </a:bodyPr>
          <a:lstStyle/>
          <a:p>
            <a:r>
              <a:rPr lang="en-GB" b="1" dirty="0">
                <a:solidFill>
                  <a:srgbClr val="FF0000"/>
                </a:solidFill>
              </a:rPr>
              <a:t>EDIT TO FIT YOUR NEEDS</a:t>
            </a:r>
          </a:p>
        </p:txBody>
      </p:sp>
    </p:spTree>
    <p:extLst>
      <p:ext uri="{BB962C8B-B14F-4D97-AF65-F5344CB8AC3E}">
        <p14:creationId xmlns:p14="http://schemas.microsoft.com/office/powerpoint/2010/main" val="116518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85800"/>
            <a:ext cx="7024744" cy="1143000"/>
          </a:xfrm>
        </p:spPr>
        <p:txBody>
          <a:bodyPr>
            <a:normAutofit/>
          </a:bodyPr>
          <a:lstStyle/>
          <a:p>
            <a:r>
              <a:rPr lang="en-GB" dirty="0"/>
              <a:t>Driving to school</a:t>
            </a:r>
          </a:p>
        </p:txBody>
      </p:sp>
      <p:sp>
        <p:nvSpPr>
          <p:cNvPr id="3" name="Content Placeholder 2"/>
          <p:cNvSpPr>
            <a:spLocks noGrp="1"/>
          </p:cNvSpPr>
          <p:nvPr>
            <p:ph idx="1"/>
          </p:nvPr>
        </p:nvSpPr>
        <p:spPr>
          <a:xfrm>
            <a:off x="1043492" y="1844824"/>
            <a:ext cx="6777317" cy="4248472"/>
          </a:xfrm>
        </p:spPr>
        <p:txBody>
          <a:bodyPr>
            <a:normAutofit/>
          </a:bodyPr>
          <a:lstStyle/>
          <a:p>
            <a:pPr marL="68580" indent="0">
              <a:spcAft>
                <a:spcPts val="1200"/>
              </a:spcAft>
              <a:buNone/>
            </a:pPr>
            <a:r>
              <a:rPr lang="en-GB" sz="2000" dirty="0"/>
              <a:t>Some people have no choice but to drive, but there are still ways you can make driving more sustainable:</a:t>
            </a:r>
          </a:p>
          <a:p>
            <a:pPr>
              <a:spcAft>
                <a:spcPts val="1200"/>
              </a:spcAft>
            </a:pPr>
            <a:r>
              <a:rPr lang="en-GB" sz="2000" dirty="0"/>
              <a:t>Try </a:t>
            </a:r>
            <a:r>
              <a:rPr lang="en-GB" sz="2000" b="1" dirty="0"/>
              <a:t>car sharing </a:t>
            </a:r>
            <a:r>
              <a:rPr lang="en-GB" sz="2000" dirty="0"/>
              <a:t>– this is where you share the journey to/from school with another child / family. </a:t>
            </a:r>
          </a:p>
          <a:p>
            <a:pPr>
              <a:spcAft>
                <a:spcPts val="1200"/>
              </a:spcAft>
            </a:pPr>
            <a:r>
              <a:rPr lang="en-GB" sz="2000" dirty="0"/>
              <a:t>Try </a:t>
            </a:r>
            <a:r>
              <a:rPr lang="en-GB" sz="2000" b="1" dirty="0"/>
              <a:t>Park &amp; Stride </a:t>
            </a:r>
            <a:r>
              <a:rPr lang="en-GB" sz="2000" dirty="0"/>
              <a:t>– this is where you park slightly further away and walk the remaining distance to school. It’s a great way to get some exercise!</a:t>
            </a:r>
            <a:endParaRPr lang="en-GB" dirty="0"/>
          </a:p>
        </p:txBody>
      </p:sp>
      <p:sp>
        <p:nvSpPr>
          <p:cNvPr id="6" name="Rectangle 5"/>
          <p:cNvSpPr/>
          <p:nvPr/>
        </p:nvSpPr>
        <p:spPr>
          <a:xfrm>
            <a:off x="1043608" y="4509120"/>
            <a:ext cx="4572000" cy="1631216"/>
          </a:xfrm>
          <a:prstGeom prst="rect">
            <a:avLst/>
          </a:prstGeom>
        </p:spPr>
        <p:txBody>
          <a:bodyPr>
            <a:spAutoFit/>
          </a:bodyPr>
          <a:lstStyle/>
          <a:p>
            <a:pPr marL="342900" indent="-274320">
              <a:spcBef>
                <a:spcPct val="20000"/>
              </a:spcBef>
              <a:spcAft>
                <a:spcPts val="1200"/>
              </a:spcAft>
              <a:buClr>
                <a:schemeClr val="accent1"/>
              </a:buClr>
              <a:buSzPct val="76000"/>
              <a:buFont typeface="Wingdings 2" pitchFamily="18" charset="2"/>
              <a:buChar char=""/>
            </a:pPr>
            <a:r>
              <a:rPr lang="en-GB" sz="2000" dirty="0">
                <a:solidFill>
                  <a:schemeClr val="tx2"/>
                </a:solidFill>
              </a:rPr>
              <a:t>Avoid </a:t>
            </a:r>
            <a:r>
              <a:rPr lang="en-GB" sz="2000" b="1" dirty="0">
                <a:solidFill>
                  <a:schemeClr val="tx2"/>
                </a:solidFill>
              </a:rPr>
              <a:t>Idling </a:t>
            </a:r>
            <a:r>
              <a:rPr lang="en-GB" sz="2000" dirty="0">
                <a:solidFill>
                  <a:schemeClr val="tx2"/>
                </a:solidFill>
              </a:rPr>
              <a:t>- This is where a car engine is left on when parked / stationary, and means toxic pollutants are released into the environment. </a:t>
            </a:r>
          </a:p>
        </p:txBody>
      </p:sp>
      <p:pic>
        <p:nvPicPr>
          <p:cNvPr id="7" name="Picture 6">
            <a:extLst>
              <a:ext uri="{FF2B5EF4-FFF2-40B4-BE49-F238E27FC236}">
                <a16:creationId xmlns:a16="http://schemas.microsoft.com/office/drawing/2014/main" id="{180B517F-5C38-40B5-AF21-A1DB04570A10}"/>
              </a:ext>
            </a:extLst>
          </p:cNvPr>
          <p:cNvPicPr>
            <a:picLocks noChangeAspect="1"/>
          </p:cNvPicPr>
          <p:nvPr/>
        </p:nvPicPr>
        <p:blipFill rotWithShape="1">
          <a:blip r:embed="rId2"/>
          <a:srcRect r="5020"/>
          <a:stretch/>
        </p:blipFill>
        <p:spPr>
          <a:xfrm>
            <a:off x="5868144" y="4759211"/>
            <a:ext cx="2524066" cy="1381125"/>
          </a:xfrm>
          <a:prstGeom prst="rect">
            <a:avLst/>
          </a:prstGeom>
        </p:spPr>
      </p:pic>
    </p:spTree>
    <p:extLst>
      <p:ext uri="{BB962C8B-B14F-4D97-AF65-F5344CB8AC3E}">
        <p14:creationId xmlns:p14="http://schemas.microsoft.com/office/powerpoint/2010/main" val="348634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792088"/>
          </a:xfrm>
        </p:spPr>
        <p:txBody>
          <a:bodyPr>
            <a:normAutofit fontScale="90000"/>
          </a:bodyPr>
          <a:lstStyle/>
          <a:p>
            <a:r>
              <a:rPr lang="en-GB" dirty="0"/>
              <a:t>What is Sustainable Transport?</a:t>
            </a:r>
          </a:p>
        </p:txBody>
      </p:sp>
      <p:sp>
        <p:nvSpPr>
          <p:cNvPr id="3" name="Content Placeholder 2"/>
          <p:cNvSpPr>
            <a:spLocks noGrp="1"/>
          </p:cNvSpPr>
          <p:nvPr>
            <p:ph idx="1"/>
          </p:nvPr>
        </p:nvSpPr>
        <p:spPr>
          <a:xfrm>
            <a:off x="1035043" y="2276872"/>
            <a:ext cx="6777317" cy="2664296"/>
          </a:xfrm>
        </p:spPr>
        <p:txBody>
          <a:bodyPr>
            <a:normAutofit/>
          </a:bodyPr>
          <a:lstStyle/>
          <a:p>
            <a:pPr>
              <a:spcAft>
                <a:spcPts val="1200"/>
              </a:spcAft>
            </a:pPr>
            <a:r>
              <a:rPr lang="en-GB" sz="1900" b="1" dirty="0"/>
              <a:t>Planet:</a:t>
            </a:r>
            <a:r>
              <a:rPr lang="en-GB" sz="1900" dirty="0"/>
              <a:t> Transportation that doesn’t rely upon fossil fuels (or other finite resources) – therefore doesn’t harm the planet. </a:t>
            </a:r>
          </a:p>
          <a:p>
            <a:pPr>
              <a:spcAft>
                <a:spcPts val="1200"/>
              </a:spcAft>
            </a:pPr>
            <a:r>
              <a:rPr lang="en-GB" sz="1900" b="1" dirty="0"/>
              <a:t>People:</a:t>
            </a:r>
            <a:r>
              <a:rPr lang="en-GB" sz="1900" dirty="0"/>
              <a:t> Transportation that meets social needs (i.e. ensuring that people get to where they need to get to – enhancing mobility).</a:t>
            </a:r>
          </a:p>
        </p:txBody>
      </p:sp>
      <p:pic>
        <p:nvPicPr>
          <p:cNvPr id="1026" name="Picture 2" descr="Image result for sustainabi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1" y="4077072"/>
            <a:ext cx="2482256" cy="24276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76987" y="1628800"/>
            <a:ext cx="6777317" cy="64807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GB" sz="1500" i="1" dirty="0"/>
              <a:t>“Meeting the needs of today without compromising the ability of future generations to meet their needs” – UN, 1987</a:t>
            </a:r>
          </a:p>
        </p:txBody>
      </p:sp>
      <p:sp>
        <p:nvSpPr>
          <p:cNvPr id="4" name="Rectangle 3"/>
          <p:cNvSpPr/>
          <p:nvPr/>
        </p:nvSpPr>
        <p:spPr>
          <a:xfrm>
            <a:off x="1043608" y="4552092"/>
            <a:ext cx="4824536" cy="677108"/>
          </a:xfrm>
          <a:prstGeom prst="rect">
            <a:avLst/>
          </a:prstGeom>
        </p:spPr>
        <p:txBody>
          <a:bodyPr wrap="square">
            <a:spAutoFit/>
          </a:bodyPr>
          <a:lstStyle/>
          <a:p>
            <a:pPr marL="342900" indent="-274320">
              <a:spcBef>
                <a:spcPct val="20000"/>
              </a:spcBef>
              <a:spcAft>
                <a:spcPts val="1200"/>
              </a:spcAft>
              <a:buClr>
                <a:schemeClr val="accent1"/>
              </a:buClr>
              <a:buSzPct val="76000"/>
              <a:buFont typeface="Wingdings 2" pitchFamily="18" charset="2"/>
              <a:buChar char=""/>
            </a:pPr>
            <a:r>
              <a:rPr lang="en-GB" sz="1900" b="1" dirty="0">
                <a:solidFill>
                  <a:schemeClr val="tx2"/>
                </a:solidFill>
              </a:rPr>
              <a:t>Profit: </a:t>
            </a:r>
            <a:r>
              <a:rPr lang="en-GB" sz="1900" dirty="0">
                <a:solidFill>
                  <a:schemeClr val="tx2"/>
                </a:solidFill>
              </a:rPr>
              <a:t>Transportation that supports the economy and helps growth.  </a:t>
            </a:r>
          </a:p>
        </p:txBody>
      </p:sp>
    </p:spTree>
    <p:extLst>
      <p:ext uri="{BB962C8B-B14F-4D97-AF65-F5344CB8AC3E}">
        <p14:creationId xmlns:p14="http://schemas.microsoft.com/office/powerpoint/2010/main" val="236326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01824"/>
            <a:ext cx="7024744" cy="1143000"/>
          </a:xfrm>
        </p:spPr>
        <p:txBody>
          <a:bodyPr/>
          <a:lstStyle/>
          <a:p>
            <a:r>
              <a:rPr lang="en-GB" dirty="0"/>
              <a:t>Examples</a:t>
            </a:r>
          </a:p>
        </p:txBody>
      </p:sp>
      <p:sp>
        <p:nvSpPr>
          <p:cNvPr id="3" name="Content Placeholder 2"/>
          <p:cNvSpPr>
            <a:spLocks noGrp="1"/>
          </p:cNvSpPr>
          <p:nvPr>
            <p:ph idx="1"/>
          </p:nvPr>
        </p:nvSpPr>
        <p:spPr>
          <a:xfrm>
            <a:off x="1043492" y="2152271"/>
            <a:ext cx="6777317" cy="3508977"/>
          </a:xfrm>
        </p:spPr>
        <p:txBody>
          <a:bodyPr/>
          <a:lstStyle/>
          <a:p>
            <a:pPr>
              <a:spcAft>
                <a:spcPts val="1200"/>
              </a:spcAft>
            </a:pPr>
            <a:r>
              <a:rPr lang="en-GB" dirty="0"/>
              <a:t>Walking</a:t>
            </a:r>
          </a:p>
          <a:p>
            <a:pPr>
              <a:spcAft>
                <a:spcPts val="1200"/>
              </a:spcAft>
            </a:pPr>
            <a:r>
              <a:rPr lang="en-GB" dirty="0"/>
              <a:t>Cycling</a:t>
            </a:r>
          </a:p>
          <a:p>
            <a:pPr>
              <a:spcAft>
                <a:spcPts val="1200"/>
              </a:spcAft>
            </a:pPr>
            <a:r>
              <a:rPr lang="en-GB" dirty="0"/>
              <a:t>Mass transit systems (Bus / Tram / Train)</a:t>
            </a:r>
          </a:p>
          <a:p>
            <a:pPr>
              <a:spcAft>
                <a:spcPts val="1200"/>
              </a:spcAft>
            </a:pPr>
            <a:r>
              <a:rPr lang="en-GB" dirty="0"/>
              <a:t>Electric vehicles</a:t>
            </a:r>
          </a:p>
        </p:txBody>
      </p:sp>
      <p:pic>
        <p:nvPicPr>
          <p:cNvPr id="4" name="Picture 2" descr="Image result for child cycl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0000" r="90000">
                        <a14:foregroundMark x1="43667" y1="37703" x2="43667" y2="37703"/>
                        <a14:foregroundMark x1="43889" y1="39189" x2="43889" y2="39189"/>
                        <a14:foregroundMark x1="45667" y1="39865" x2="45667" y2="39865"/>
                        <a14:foregroundMark x1="44667" y1="40000" x2="44667" y2="40000"/>
                        <a14:foregroundMark x1="48402" y1="49444" x2="48402" y2="49444"/>
                        <a14:backgroundMark x1="51222" y1="40811" x2="51222" y2="40811"/>
                        <a14:backgroundMark x1="52000" y1="40676" x2="52000" y2="40676"/>
                        <a14:backgroundMark x1="22444" y1="90405" x2="22444" y2="90405"/>
                        <a14:backgroundMark x1="21000" y1="87838" x2="21000" y2="87838"/>
                        <a14:backgroundMark x1="24889" y1="91081" x2="24889" y2="91081"/>
                        <a14:backgroundMark x1="26444" y1="91892" x2="26444" y2="91892"/>
                        <a14:backgroundMark x1="29111" y1="90946" x2="29111" y2="90946"/>
                        <a14:backgroundMark x1="32222" y1="85541" x2="32222" y2="85541"/>
                        <a14:backgroundMark x1="31667" y1="82973" x2="31667" y2="82973"/>
                        <a14:backgroundMark x1="30000" y1="80000" x2="30000" y2="80000"/>
                        <a14:backgroundMark x1="29444" y1="77973" x2="29444" y2="77973"/>
                        <a14:backgroundMark x1="24222" y1="77568" x2="24222" y2="77568"/>
                        <a14:backgroundMark x1="22667" y1="78649" x2="22667" y2="78649"/>
                        <a14:backgroundMark x1="19778" y1="83243" x2="19778" y2="83243"/>
                        <a14:backgroundMark x1="74444" y1="77568" x2="74444" y2="77568"/>
                        <a14:backgroundMark x1="72000" y1="77973" x2="72000" y2="77973"/>
                        <a14:backgroundMark x1="70222" y1="78649" x2="70222" y2="78649"/>
                        <a14:backgroundMark x1="78556" y1="80000" x2="78556" y2="80000"/>
                        <a14:backgroundMark x1="79111" y1="83378" x2="79111" y2="83378"/>
                        <a14:backgroundMark x1="79111" y1="84730" x2="79111" y2="84730"/>
                        <a14:backgroundMark x1="76667" y1="90811" x2="76667" y2="90811"/>
                        <a14:backgroundMark x1="74333" y1="92027" x2="74333" y2="92027"/>
                        <a14:backgroundMark x1="72222" y1="91486" x2="72222" y2="91486"/>
                        <a14:backgroundMark x1="69889" y1="90811" x2="69889" y2="90811"/>
                        <a14:backgroundMark x1="60444" y1="76757" x2="60444" y2="76757"/>
                        <a14:backgroundMark x1="63111" y1="72432" x2="63111" y2="72432"/>
                        <a14:backgroundMark x1="38584" y1="59444" x2="38584" y2="59444"/>
                        <a14:backgroundMark x1="43379" y1="56667" x2="43379" y2="56667"/>
                        <a14:backgroundMark x1="37900" y1="54444" x2="37900" y2="54444"/>
                        <a14:backgroundMark x1="48630" y1="55000" x2="48630" y2="55000"/>
                        <a14:backgroundMark x1="50685" y1="54722" x2="50685" y2="54722"/>
                        <a14:backgroundMark x1="51370" y1="74444" x2="51370" y2="74444"/>
                        <a14:backgroundMark x1="40868" y1="42500" x2="40868"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1401496"/>
            <a:ext cx="2068656" cy="1700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600" b="98400" l="1980" r="99505"/>
                    </a14:imgEffect>
                  </a14:imgLayer>
                </a14:imgProps>
              </a:ext>
              <a:ext uri="{28A0092B-C50C-407E-A947-70E740481C1C}">
                <a14:useLocalDpi xmlns:a14="http://schemas.microsoft.com/office/drawing/2010/main" val="0"/>
              </a:ext>
            </a:extLst>
          </a:blip>
          <a:srcRect/>
          <a:stretch>
            <a:fillRect/>
          </a:stretch>
        </p:blipFill>
        <p:spPr bwMode="auto">
          <a:xfrm>
            <a:off x="6826970" y="1340768"/>
            <a:ext cx="1667963" cy="2064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hildren walking cartoo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394" l="0" r="100000">
                        <a14:foregroundMark x1="76000" y1="90540" x2="76000" y2="90540"/>
                        <a14:foregroundMark x1="29292" y1="87871" x2="29292" y2="87871"/>
                        <a14:foregroundMark x1="30375" y1="92480" x2="30375" y2="92480"/>
                        <a14:foregroundMark x1="31167" y1="95937" x2="31167" y2="95937"/>
                        <a14:foregroundMark x1="27458" y1="90540" x2="27458" y2="90540"/>
                        <a14:foregroundMark x1="54250" y1="97878" x2="54250" y2="97878"/>
                        <a14:foregroundMark x1="8333" y1="87083" x2="8333" y2="87083"/>
                        <a14:foregroundMark x1="6500" y1="90964" x2="6500" y2="90964"/>
                        <a14:foregroundMark x1="3833" y1="93269" x2="3833" y2="93269"/>
                        <a14:foregroundMark x1="5708" y1="88235" x2="5708" y2="88235"/>
                        <a14:foregroundMark x1="6208" y1="88235" x2="6208" y2="88235"/>
                        <a14:foregroundMark x1="20542" y1="38023" x2="20542" y2="38023"/>
                        <a14:foregroundMark x1="48125" y1="34930" x2="48125" y2="34930"/>
                        <a14:foregroundMark x1="74667" y1="38811" x2="74667" y2="38811"/>
                        <a14:foregroundMark x1="35566" y1="92282" x2="35566" y2="92282"/>
                        <a14:foregroundMark x1="73441" y1="91611" x2="73441" y2="91611"/>
                      </a14:backgroundRemoval>
                    </a14:imgEffect>
                  </a14:imgLayer>
                </a14:imgProps>
              </a:ext>
              <a:ext uri="{28A0092B-C50C-407E-A947-70E740481C1C}">
                <a14:useLocalDpi xmlns:a14="http://schemas.microsoft.com/office/drawing/2010/main" val="0"/>
              </a:ext>
            </a:extLst>
          </a:blip>
          <a:srcRect/>
          <a:stretch>
            <a:fillRect/>
          </a:stretch>
        </p:blipFill>
        <p:spPr bwMode="auto">
          <a:xfrm>
            <a:off x="1115616" y="4725144"/>
            <a:ext cx="2373650" cy="1630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cartoon Bus">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40" b="89458" l="2881" r="97119">
                        <a14:foregroundMark x1="93220" y1="63253" x2="93220" y2="63253"/>
                        <a14:foregroundMark x1="93051" y1="66265" x2="93051" y2="6626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148064" y="4750015"/>
            <a:ext cx="2809875"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5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7848"/>
            <a:ext cx="7024744" cy="1143000"/>
          </a:xfrm>
        </p:spPr>
        <p:txBody>
          <a:bodyPr>
            <a:normAutofit fontScale="90000"/>
          </a:bodyPr>
          <a:lstStyle/>
          <a:p>
            <a:r>
              <a:rPr lang="en-GB" dirty="0"/>
              <a:t>Why is Sustainable Travel important?</a:t>
            </a:r>
          </a:p>
        </p:txBody>
      </p:sp>
      <p:sp>
        <p:nvSpPr>
          <p:cNvPr id="3" name="Content Placeholder 2"/>
          <p:cNvSpPr>
            <a:spLocks noGrp="1"/>
          </p:cNvSpPr>
          <p:nvPr>
            <p:ph idx="1"/>
          </p:nvPr>
        </p:nvSpPr>
        <p:spPr>
          <a:xfrm>
            <a:off x="1043492" y="2296287"/>
            <a:ext cx="6777317" cy="3508977"/>
          </a:xfrm>
        </p:spPr>
        <p:txBody>
          <a:bodyPr>
            <a:normAutofit fontScale="92500" lnSpcReduction="10000"/>
          </a:bodyPr>
          <a:lstStyle/>
          <a:p>
            <a:pPr>
              <a:spcAft>
                <a:spcPts val="600"/>
              </a:spcAft>
            </a:pPr>
            <a:r>
              <a:rPr lang="en-GB" dirty="0"/>
              <a:t>Using unsustainable modes of travel (e.g. the car) releases </a:t>
            </a:r>
            <a:r>
              <a:rPr lang="en-GB" b="1" dirty="0"/>
              <a:t>air pollution</a:t>
            </a:r>
            <a:r>
              <a:rPr lang="en-GB" dirty="0"/>
              <a:t> – which harms the environment and may contribute to global warming.</a:t>
            </a:r>
          </a:p>
          <a:p>
            <a:pPr>
              <a:spcAft>
                <a:spcPts val="600"/>
              </a:spcAft>
            </a:pPr>
            <a:r>
              <a:rPr lang="en-GB" dirty="0"/>
              <a:t>We only have a </a:t>
            </a:r>
            <a:r>
              <a:rPr lang="en-GB" b="1" dirty="0"/>
              <a:t>limited amount </a:t>
            </a:r>
            <a:r>
              <a:rPr lang="en-GB" dirty="0"/>
              <a:t>of fossil fuels left!</a:t>
            </a:r>
          </a:p>
          <a:p>
            <a:pPr>
              <a:spcAft>
                <a:spcPts val="600"/>
              </a:spcAft>
            </a:pPr>
            <a:r>
              <a:rPr lang="en-GB" dirty="0"/>
              <a:t>Walking, cycling and walking to public transport stops is great for our </a:t>
            </a:r>
            <a:r>
              <a:rPr lang="en-GB" b="1" dirty="0"/>
              <a:t>health</a:t>
            </a:r>
            <a:r>
              <a:rPr lang="en-GB" dirty="0"/>
              <a:t>, and can help prevent long term illnesses and health problems. </a:t>
            </a:r>
          </a:p>
        </p:txBody>
      </p:sp>
      <p:pic>
        <p:nvPicPr>
          <p:cNvPr id="3074" name="Picture 2" descr="Image result for global warm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264" l="0" r="100000">
                        <a14:foregroundMark x1="23615" y1="16729" x2="23615" y2="16729"/>
                        <a14:foregroundMark x1="37154" y1="2045" x2="37154" y2="2045"/>
                        <a14:foregroundMark x1="87000" y1="10037" x2="87000" y2="10037"/>
                        <a14:foregroundMark x1="97923" y1="70818" x2="97923" y2="70818"/>
                        <a14:foregroundMark x1="8538" y1="40892" x2="8538" y2="40892"/>
                        <a14:foregroundMark x1="5923" y1="59851" x2="5923" y2="59851"/>
                        <a14:backgroundMark x1="13308" y1="73606" x2="13308" y2="73606"/>
                        <a14:backgroundMark x1="15923" y1="68773" x2="15923" y2="68773"/>
                        <a14:backgroundMark x1="22077" y1="83457" x2="22077" y2="83457"/>
                        <a14:backgroundMark x1="6077" y1="81599" x2="6077" y2="81599"/>
                        <a14:backgroundMark x1="5923" y1="69517" x2="5923" y2="69517"/>
                        <a14:backgroundMark x1="13462" y1="9480" x2="13462" y2="9480"/>
                        <a14:backgroundMark x1="82692" y1="5019" x2="82692" y2="5019"/>
                        <a14:backgroundMark x1="94538" y1="22305" x2="94538" y2="22305"/>
                        <a14:backgroundMark x1="94538" y1="41822" x2="94538" y2="41822"/>
                        <a14:backgroundMark x1="90231" y1="25836" x2="90231" y2="25836"/>
                        <a14:backgroundMark x1="92077" y1="15056" x2="92077" y2="15056"/>
                        <a14:backgroundMark x1="94846" y1="10223" x2="94692" y2="9108"/>
                        <a14:backgroundMark x1="91923" y1="4461" x2="91923" y2="4461"/>
                        <a14:backgroundMark x1="95923" y1="5204" x2="95923" y2="5204"/>
                        <a14:backgroundMark x1="96077" y1="11524" x2="96077" y2="11524"/>
                        <a14:backgroundMark x1="96846" y1="28810" x2="96846" y2="28810"/>
                        <a14:backgroundMark x1="97000" y1="40706" x2="97000" y2="40706"/>
                        <a14:backgroundMark x1="97154" y1="57063" x2="97154" y2="57063"/>
                        <a14:backgroundMark x1="96231" y1="62082" x2="96231" y2="62082"/>
                        <a14:backgroundMark x1="95154" y1="61896" x2="95154" y2="61896"/>
                        <a14:backgroundMark x1="98385" y1="63197" x2="98385" y2="63197"/>
                        <a14:backgroundMark x1="90231" y1="74349" x2="90231" y2="74349"/>
                        <a14:backgroundMark x1="95308" y1="77881" x2="95308" y2="77881"/>
                        <a14:backgroundMark x1="88846" y1="84944" x2="88846" y2="84944"/>
                        <a14:backgroundMark x1="82692" y1="86059" x2="82231" y2="86431"/>
                        <a14:backgroundMark x1="91769" y1="86803" x2="92385" y2="86617"/>
                        <a14:backgroundMark x1="92385" y1="86617" x2="91308" y2="86431"/>
                        <a14:backgroundMark x1="88231" y1="78810" x2="88231" y2="78810"/>
                        <a14:backgroundMark x1="91923" y1="80855" x2="93000" y2="81413"/>
                        <a14:backgroundMark x1="93769" y1="85316" x2="91615" y2="85130"/>
                        <a14:backgroundMark x1="86538" y1="86617" x2="86385" y2="86059"/>
                        <a14:backgroundMark x1="88538" y1="81041" x2="89462" y2="80297"/>
                        <a14:backgroundMark x1="91923" y1="79368" x2="91923" y2="79368"/>
                        <a14:backgroundMark x1="82077" y1="86617" x2="81462" y2="86617"/>
                        <a14:backgroundMark x1="96692" y1="53717" x2="96692" y2="53717"/>
                        <a14:backgroundMark x1="96077" y1="50186" x2="95769" y2="49257"/>
                        <a14:backgroundMark x1="95308" y1="46654" x2="95308" y2="46654"/>
                        <a14:backgroundMark x1="95000" y1="39405" x2="95000" y2="37918"/>
                        <a14:backgroundMark x1="95308" y1="31041" x2="95154" y2="30483"/>
                        <a14:backgroundMark x1="95154" y1="28810" x2="95154" y2="28810"/>
                        <a14:backgroundMark x1="87769" y1="16543" x2="87769" y2="16543"/>
                        <a14:backgroundMark x1="72077" y1="4461" x2="72077" y2="4461"/>
                        <a14:backgroundMark x1="67308" y1="4833" x2="67308" y2="4833"/>
                        <a14:backgroundMark x1="73000" y1="5019" x2="73000" y2="5019"/>
                        <a14:backgroundMark x1="77308" y1="9480" x2="77308" y2="9480"/>
                        <a14:backgroundMark x1="51000" y1="5019" x2="51000" y2="5019"/>
                        <a14:backgroundMark x1="45154" y1="3160" x2="45154" y2="3160"/>
                        <a14:backgroundMark x1="58077" y1="3532" x2="58077" y2="3532"/>
                        <a14:backgroundMark x1="52231" y1="1301" x2="52231" y2="1301"/>
                        <a14:backgroundMark x1="32692" y1="10781" x2="32692" y2="10781"/>
                        <a14:backgroundMark x1="19462" y1="6506" x2="19462" y2="6506"/>
                        <a14:backgroundMark x1="30077" y1="3532" x2="30077" y2="3532"/>
                        <a14:backgroundMark x1="25769" y1="7435" x2="25769" y2="7435"/>
                        <a14:backgroundMark x1="17615" y1="14684" x2="17615" y2="14684"/>
                        <a14:backgroundMark x1="20846" y1="26952" x2="20846" y2="26952"/>
                        <a14:backgroundMark x1="6231" y1="6134" x2="6231" y2="6134"/>
                        <a14:backgroundMark x1="6077" y1="10967" x2="6077" y2="10967"/>
                        <a14:backgroundMark x1="11154" y1="3160" x2="11154" y2="3160"/>
                        <a14:backgroundMark x1="11154" y1="13383" x2="11154" y2="13383"/>
                        <a14:backgroundMark x1="17000" y1="3903" x2="17000" y2="3903"/>
                        <a14:backgroundMark x1="23154" y1="11338" x2="23154" y2="11338"/>
                        <a14:backgroundMark x1="22077" y1="2416" x2="22077" y2="2416"/>
                        <a14:backgroundMark x1="34692" y1="8364" x2="34692" y2="8364"/>
                        <a14:backgroundMark x1="33000" y1="15428" x2="33000" y2="15428"/>
                        <a14:backgroundMark x1="4692" y1="34387" x2="4692" y2="34387"/>
                        <a14:backgroundMark x1="14538" y1="48699" x2="14538" y2="48699"/>
                        <a14:backgroundMark x1="3769" y1="53346" x2="3769" y2="53346"/>
                        <a14:backgroundMark x1="9923" y1="49628" x2="9923" y2="49628"/>
                        <a14:backgroundMark x1="15923" y1="56691" x2="15923" y2="56691"/>
                        <a14:backgroundMark x1="11615" y1="65613" x2="11615" y2="65613"/>
                        <a14:backgroundMark x1="17154" y1="81599" x2="17154" y2="81599"/>
                        <a14:backgroundMark x1="9154" y1="86431" x2="9615" y2="86431"/>
                        <a14:backgroundMark x1="20231" y1="73420" x2="20231" y2="73420"/>
                        <a14:backgroundMark x1="27462" y1="84387" x2="27462" y2="84387"/>
                        <a14:backgroundMark x1="3154" y1="70074" x2="3154" y2="70074"/>
                        <a14:backgroundMark x1="2692" y1="77509" x2="2692" y2="77509"/>
                        <a14:backgroundMark x1="10538" y1="76766" x2="10538" y2="76766"/>
                        <a14:backgroundMark x1="15154" y1="87175" x2="15154" y2="87175"/>
                        <a14:backgroundMark x1="36077" y1="87732" x2="36077" y2="87732"/>
                        <a14:backgroundMark x1="18846" y1="66729" x2="18846" y2="66729"/>
                        <a14:backgroundMark x1="16077" y1="60781" x2="16077" y2="60781"/>
                        <a14:backgroundMark x1="2077" y1="65056" x2="2077" y2="65056"/>
                        <a14:backgroundMark x1="3308" y1="45725" x2="3308" y2="45725"/>
                        <a14:backgroundMark x1="1615" y1="33086" x2="1615" y2="33086"/>
                        <a14:backgroundMark x1="2385" y1="27509" x2="2385" y2="27509"/>
                        <a14:backgroundMark x1="8538" y1="34944" x2="8538" y2="34944"/>
                        <a14:backgroundMark x1="16846" y1="42751" x2="16846" y2="42751"/>
                        <a14:backgroundMark x1="13154" y1="47398" x2="13154" y2="47398"/>
                        <a14:backgroundMark x1="5923" y1="47955" x2="5923" y2="47955"/>
                        <a14:backgroundMark x1="11615" y1="54461" x2="11615" y2="54461"/>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980728"/>
            <a:ext cx="1797323" cy="14876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octors carto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869160"/>
            <a:ext cx="1155206" cy="154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4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2060848"/>
            <a:ext cx="7378700" cy="37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043490" y="764704"/>
            <a:ext cx="7024744" cy="792088"/>
          </a:xfrm>
        </p:spPr>
        <p:txBody>
          <a:bodyPr>
            <a:normAutofit/>
          </a:bodyPr>
          <a:lstStyle/>
          <a:p>
            <a:pPr algn="ctr"/>
            <a:r>
              <a:rPr lang="en-GB" dirty="0">
                <a:hlinkClick r:id="rId2"/>
              </a:rPr>
              <a:t>Video</a:t>
            </a:r>
          </a:p>
        </p:txBody>
      </p:sp>
    </p:spTree>
    <p:extLst>
      <p:ext uri="{BB962C8B-B14F-4D97-AF65-F5344CB8AC3E}">
        <p14:creationId xmlns:p14="http://schemas.microsoft.com/office/powerpoint/2010/main" val="44078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8720"/>
            <a:ext cx="7024744" cy="1143000"/>
          </a:xfrm>
        </p:spPr>
        <p:txBody>
          <a:bodyPr>
            <a:normAutofit fontScale="90000"/>
          </a:bodyPr>
          <a:lstStyle/>
          <a:p>
            <a:r>
              <a:rPr lang="en-GB" dirty="0"/>
              <a:t>How can you travel more sustainably?</a:t>
            </a:r>
          </a:p>
        </p:txBody>
      </p:sp>
      <p:sp>
        <p:nvSpPr>
          <p:cNvPr id="3" name="Content Placeholder 2"/>
          <p:cNvSpPr>
            <a:spLocks noGrp="1"/>
          </p:cNvSpPr>
          <p:nvPr>
            <p:ph idx="1"/>
          </p:nvPr>
        </p:nvSpPr>
        <p:spPr/>
        <p:txBody>
          <a:bodyPr/>
          <a:lstStyle/>
          <a:p>
            <a:pPr>
              <a:spcAft>
                <a:spcPts val="1200"/>
              </a:spcAft>
            </a:pPr>
            <a:r>
              <a:rPr lang="en-GB" dirty="0"/>
              <a:t>There are a lot of people in the world (over 7.5 billion!) – if we all made a small change (such as walking to school one day per week) that would make a BIG difference!</a:t>
            </a:r>
          </a:p>
          <a:p>
            <a:pPr>
              <a:spcAft>
                <a:spcPts val="1200"/>
              </a:spcAft>
            </a:pPr>
            <a:r>
              <a:rPr lang="en-GB" dirty="0"/>
              <a:t>How many of you travel to school by car (hands up)?........</a:t>
            </a:r>
          </a:p>
        </p:txBody>
      </p:sp>
    </p:spTree>
    <p:extLst>
      <p:ext uri="{BB962C8B-B14F-4D97-AF65-F5344CB8AC3E}">
        <p14:creationId xmlns:p14="http://schemas.microsoft.com/office/powerpoint/2010/main" val="402044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5688750" cy="1143000"/>
          </a:xfrm>
        </p:spPr>
        <p:txBody>
          <a:bodyPr>
            <a:normAutofit fontScale="90000"/>
          </a:bodyPr>
          <a:lstStyle/>
          <a:p>
            <a:r>
              <a:rPr lang="en-GB" dirty="0"/>
              <a:t>How can you travel more sustainably?</a:t>
            </a:r>
          </a:p>
        </p:txBody>
      </p:sp>
      <p:sp>
        <p:nvSpPr>
          <p:cNvPr id="3" name="Content Placeholder 2"/>
          <p:cNvSpPr>
            <a:spLocks noGrp="1"/>
          </p:cNvSpPr>
          <p:nvPr>
            <p:ph idx="1"/>
          </p:nvPr>
        </p:nvSpPr>
        <p:spPr/>
        <p:txBody>
          <a:bodyPr/>
          <a:lstStyle/>
          <a:p>
            <a:pPr>
              <a:spcAft>
                <a:spcPts val="1800"/>
              </a:spcAft>
            </a:pPr>
            <a:r>
              <a:rPr lang="en-GB" dirty="0"/>
              <a:t>………Quite a lot of people travel by car!</a:t>
            </a:r>
          </a:p>
          <a:p>
            <a:pPr>
              <a:spcAft>
                <a:spcPts val="1800"/>
              </a:spcAft>
            </a:pPr>
            <a:r>
              <a:rPr lang="en-GB" dirty="0"/>
              <a:t>If 100 people walked or cycled instead, we could save enough fuel across the year to fill a swimming pool!</a:t>
            </a:r>
          </a:p>
        </p:txBody>
      </p:sp>
      <p:sp>
        <p:nvSpPr>
          <p:cNvPr id="4" name="AutoShape 2" descr="Image result for swimming p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wimming p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Image result for swimming p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764704"/>
            <a:ext cx="2696816" cy="1516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Image result for congestion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04" y="4481636"/>
            <a:ext cx="2838184" cy="16836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582144" y="4365104"/>
            <a:ext cx="4572000" cy="1569660"/>
          </a:xfrm>
          <a:prstGeom prst="rect">
            <a:avLst/>
          </a:prstGeom>
        </p:spPr>
        <p:txBody>
          <a:bodyPr>
            <a:spAutoFit/>
          </a:bodyPr>
          <a:lstStyle/>
          <a:p>
            <a:pPr marL="342900" indent="-274320">
              <a:spcBef>
                <a:spcPct val="20000"/>
              </a:spcBef>
              <a:spcAft>
                <a:spcPts val="1200"/>
              </a:spcAft>
              <a:buClr>
                <a:schemeClr val="accent1"/>
              </a:buClr>
              <a:buSzPct val="76000"/>
              <a:buFont typeface="Wingdings 2" pitchFamily="18" charset="2"/>
              <a:buChar char=""/>
            </a:pPr>
            <a:r>
              <a:rPr lang="en-GB" sz="2400" dirty="0">
                <a:solidFill>
                  <a:schemeClr val="tx2"/>
                </a:solidFill>
              </a:rPr>
              <a:t>Not to mention the amount of air pollution prevented, and the reduction in congestion!</a:t>
            </a:r>
          </a:p>
        </p:txBody>
      </p:sp>
    </p:spTree>
    <p:extLst>
      <p:ext uri="{BB962C8B-B14F-4D97-AF65-F5344CB8AC3E}">
        <p14:creationId xmlns:p14="http://schemas.microsoft.com/office/powerpoint/2010/main" val="425192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85800"/>
            <a:ext cx="7024744" cy="1143000"/>
          </a:xfrm>
        </p:spPr>
        <p:txBody>
          <a:bodyPr/>
          <a:lstStyle/>
          <a:p>
            <a:r>
              <a:rPr lang="en-GB" dirty="0"/>
              <a:t>Walking to school</a:t>
            </a:r>
          </a:p>
        </p:txBody>
      </p:sp>
      <p:sp>
        <p:nvSpPr>
          <p:cNvPr id="3" name="Content Placeholder 2"/>
          <p:cNvSpPr>
            <a:spLocks noGrp="1"/>
          </p:cNvSpPr>
          <p:nvPr>
            <p:ph idx="1"/>
          </p:nvPr>
        </p:nvSpPr>
        <p:spPr>
          <a:xfrm>
            <a:off x="1043492" y="1844824"/>
            <a:ext cx="6777317" cy="4248472"/>
          </a:xfrm>
        </p:spPr>
        <p:txBody>
          <a:bodyPr>
            <a:normAutofit/>
          </a:bodyPr>
          <a:lstStyle/>
          <a:p>
            <a:pPr>
              <a:spcAft>
                <a:spcPts val="600"/>
              </a:spcAft>
            </a:pPr>
            <a:r>
              <a:rPr lang="en-GB" sz="1800" dirty="0"/>
              <a:t>It is </a:t>
            </a:r>
            <a:r>
              <a:rPr lang="en-GB" sz="1800" b="1" u="sng" dirty="0"/>
              <a:t>sociable</a:t>
            </a:r>
            <a:r>
              <a:rPr lang="en-GB" sz="1800" dirty="0"/>
              <a:t>! Lots of your friends will be walking to school, so you can catch up with them on your way in.  </a:t>
            </a:r>
          </a:p>
          <a:p>
            <a:pPr>
              <a:spcAft>
                <a:spcPts val="600"/>
              </a:spcAft>
            </a:pPr>
            <a:r>
              <a:rPr lang="en-GB" sz="1800" dirty="0"/>
              <a:t>It’s good for the </a:t>
            </a:r>
            <a:r>
              <a:rPr lang="en-GB" sz="1800" b="1" u="sng" dirty="0"/>
              <a:t>environment</a:t>
            </a:r>
            <a:r>
              <a:rPr lang="en-GB" sz="1800" dirty="0"/>
              <a:t>! Walking to school reduces the number of cars on the road and helps reduce air pollution and global warming. </a:t>
            </a:r>
          </a:p>
          <a:p>
            <a:pPr>
              <a:spcAft>
                <a:spcPts val="600"/>
              </a:spcAft>
            </a:pPr>
            <a:r>
              <a:rPr lang="en-GB" sz="1800" dirty="0"/>
              <a:t>It’s a great way to </a:t>
            </a:r>
            <a:r>
              <a:rPr lang="en-GB" sz="1800" b="1" u="sng" dirty="0"/>
              <a:t>exercise</a:t>
            </a:r>
            <a:r>
              <a:rPr lang="en-GB" sz="1800" dirty="0"/>
              <a:t>!  The NHS recommends we get at least 60 minutes of exercise per day – walking contributes to this. </a:t>
            </a:r>
          </a:p>
          <a:p>
            <a:pPr>
              <a:spcAft>
                <a:spcPts val="600"/>
              </a:spcAft>
            </a:pPr>
            <a:r>
              <a:rPr lang="en-GB" sz="1800" dirty="0"/>
              <a:t>It’s not </a:t>
            </a:r>
            <a:r>
              <a:rPr lang="en-GB" sz="1800" b="1" u="sng" dirty="0"/>
              <a:t>that far</a:t>
            </a:r>
            <a:r>
              <a:rPr lang="en-GB" sz="1800" dirty="0"/>
              <a:t>! Most parents/guardians worry that school is too far away, but on average in the UK children in primary school walk 1.2 miles (20 minute walk). If they can do it, so can you! </a:t>
            </a:r>
          </a:p>
          <a:p>
            <a:endParaRPr lang="en-GB" dirty="0"/>
          </a:p>
        </p:txBody>
      </p:sp>
      <p:pic>
        <p:nvPicPr>
          <p:cNvPr id="4" name="Picture 2" descr="Image result for children walk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394" l="0" r="100000">
                        <a14:foregroundMark x1="76000" y1="90540" x2="76000" y2="90540"/>
                        <a14:foregroundMark x1="29292" y1="87871" x2="29292" y2="87871"/>
                        <a14:foregroundMark x1="30375" y1="92480" x2="30375" y2="92480"/>
                        <a14:foregroundMark x1="31167" y1="95937" x2="31167" y2="95937"/>
                        <a14:foregroundMark x1="27458" y1="90540" x2="27458" y2="90540"/>
                        <a14:foregroundMark x1="54250" y1="97878" x2="54250" y2="97878"/>
                        <a14:foregroundMark x1="8333" y1="87083" x2="8333" y2="87083"/>
                        <a14:foregroundMark x1="6500" y1="90964" x2="6500" y2="90964"/>
                        <a14:foregroundMark x1="3833" y1="93269" x2="3833" y2="93269"/>
                        <a14:foregroundMark x1="5708" y1="88235" x2="5708" y2="88235"/>
                        <a14:foregroundMark x1="6208" y1="88235" x2="6208" y2="88235"/>
                        <a14:foregroundMark x1="20542" y1="38023" x2="20542" y2="38023"/>
                        <a14:foregroundMark x1="48125" y1="34930" x2="48125" y2="34930"/>
                        <a14:foregroundMark x1="74667" y1="38811" x2="74667" y2="38811"/>
                        <a14:foregroundMark x1="35566" y1="92282" x2="35566" y2="92282"/>
                        <a14:foregroundMark x1="73441" y1="91611" x2="73441" y2="91611"/>
                      </a14:backgroundRemoval>
                    </a14:imgEffect>
                  </a14:imgLayer>
                </a14:imgProps>
              </a:ext>
              <a:ext uri="{28A0092B-C50C-407E-A947-70E740481C1C}">
                <a14:useLocalDpi xmlns:a14="http://schemas.microsoft.com/office/drawing/2010/main" val="0"/>
              </a:ext>
            </a:extLst>
          </a:blip>
          <a:srcRect/>
          <a:stretch>
            <a:fillRect/>
          </a:stretch>
        </p:blipFill>
        <p:spPr bwMode="auto">
          <a:xfrm>
            <a:off x="6804248" y="692696"/>
            <a:ext cx="188644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7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85800"/>
            <a:ext cx="7024744" cy="1143000"/>
          </a:xfrm>
        </p:spPr>
        <p:txBody>
          <a:bodyPr>
            <a:normAutofit fontScale="90000"/>
          </a:bodyPr>
          <a:lstStyle/>
          <a:p>
            <a:r>
              <a:rPr lang="en-GB" dirty="0"/>
              <a:t>Cycling / Scooting to school</a:t>
            </a:r>
          </a:p>
        </p:txBody>
      </p:sp>
      <p:sp>
        <p:nvSpPr>
          <p:cNvPr id="3" name="Content Placeholder 2"/>
          <p:cNvSpPr>
            <a:spLocks noGrp="1"/>
          </p:cNvSpPr>
          <p:nvPr>
            <p:ph idx="1"/>
          </p:nvPr>
        </p:nvSpPr>
        <p:spPr>
          <a:xfrm>
            <a:off x="1043492" y="1844824"/>
            <a:ext cx="6777317" cy="4248472"/>
          </a:xfrm>
        </p:spPr>
        <p:txBody>
          <a:bodyPr>
            <a:normAutofit/>
          </a:bodyPr>
          <a:lstStyle/>
          <a:p>
            <a:pPr>
              <a:spcAft>
                <a:spcPts val="1200"/>
              </a:spcAft>
            </a:pPr>
            <a:r>
              <a:rPr lang="en-GB" sz="2000" dirty="0"/>
              <a:t>It is </a:t>
            </a:r>
            <a:r>
              <a:rPr lang="en-GB" sz="2000" b="1" u="sng" dirty="0"/>
              <a:t>fun</a:t>
            </a:r>
            <a:r>
              <a:rPr lang="en-GB" sz="2000" dirty="0"/>
              <a:t>! Lots of children travel this way so it’s a good chance to catch up with your friends before school. </a:t>
            </a:r>
          </a:p>
          <a:p>
            <a:pPr>
              <a:spcAft>
                <a:spcPts val="1200"/>
              </a:spcAft>
            </a:pPr>
            <a:r>
              <a:rPr lang="en-GB" sz="2000" dirty="0"/>
              <a:t>It’s a great way to </a:t>
            </a:r>
            <a:r>
              <a:rPr lang="en-GB" sz="2000" b="1" u="sng" dirty="0"/>
              <a:t>exercise</a:t>
            </a:r>
            <a:r>
              <a:rPr lang="en-GB" sz="2000" dirty="0"/>
              <a:t>!  The NHS recommends we get at least 60 minutes of exercise per day - cycling and scooting contributes to this. </a:t>
            </a:r>
          </a:p>
          <a:p>
            <a:pPr marL="68580" indent="0">
              <a:buNone/>
            </a:pPr>
            <a:endParaRPr lang="en-GB" dirty="0"/>
          </a:p>
        </p:txBody>
      </p:sp>
      <p:pic>
        <p:nvPicPr>
          <p:cNvPr id="4" name="Picture 2" descr="Image result for child cycl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0000" r="90000">
                        <a14:foregroundMark x1="43667" y1="37703" x2="43667" y2="37703"/>
                        <a14:foregroundMark x1="43889" y1="39189" x2="43889" y2="39189"/>
                        <a14:foregroundMark x1="45667" y1="39865" x2="45667" y2="39865"/>
                        <a14:foregroundMark x1="44667" y1="40000" x2="44667" y2="40000"/>
                        <a14:foregroundMark x1="48402" y1="49444" x2="48402" y2="49444"/>
                        <a14:backgroundMark x1="51222" y1="40811" x2="51222" y2="40811"/>
                        <a14:backgroundMark x1="52000" y1="40676" x2="52000" y2="40676"/>
                        <a14:backgroundMark x1="22444" y1="90405" x2="22444" y2="90405"/>
                        <a14:backgroundMark x1="21000" y1="87838" x2="21000" y2="87838"/>
                        <a14:backgroundMark x1="24889" y1="91081" x2="24889" y2="91081"/>
                        <a14:backgroundMark x1="26444" y1="91892" x2="26444" y2="91892"/>
                        <a14:backgroundMark x1="29111" y1="90946" x2="29111" y2="90946"/>
                        <a14:backgroundMark x1="32222" y1="85541" x2="32222" y2="85541"/>
                        <a14:backgroundMark x1="31667" y1="82973" x2="31667" y2="82973"/>
                        <a14:backgroundMark x1="30000" y1="80000" x2="30000" y2="80000"/>
                        <a14:backgroundMark x1="29444" y1="77973" x2="29444" y2="77973"/>
                        <a14:backgroundMark x1="24222" y1="77568" x2="24222" y2="77568"/>
                        <a14:backgroundMark x1="22667" y1="78649" x2="22667" y2="78649"/>
                        <a14:backgroundMark x1="19778" y1="83243" x2="19778" y2="83243"/>
                        <a14:backgroundMark x1="74444" y1="77568" x2="74444" y2="77568"/>
                        <a14:backgroundMark x1="72000" y1="77973" x2="72000" y2="77973"/>
                        <a14:backgroundMark x1="70222" y1="78649" x2="70222" y2="78649"/>
                        <a14:backgroundMark x1="78556" y1="80000" x2="78556" y2="80000"/>
                        <a14:backgroundMark x1="79111" y1="83378" x2="79111" y2="83378"/>
                        <a14:backgroundMark x1="79111" y1="84730" x2="79111" y2="84730"/>
                        <a14:backgroundMark x1="76667" y1="90811" x2="76667" y2="90811"/>
                        <a14:backgroundMark x1="74333" y1="92027" x2="74333" y2="92027"/>
                        <a14:backgroundMark x1="72222" y1="91486" x2="72222" y2="91486"/>
                        <a14:backgroundMark x1="69889" y1="90811" x2="69889" y2="90811"/>
                        <a14:backgroundMark x1="60444" y1="76757" x2="60444" y2="76757"/>
                        <a14:backgroundMark x1="63111" y1="72432" x2="63111" y2="72432"/>
                        <a14:backgroundMark x1="38584" y1="59444" x2="38584" y2="59444"/>
                        <a14:backgroundMark x1="43379" y1="56667" x2="43379" y2="56667"/>
                        <a14:backgroundMark x1="37900" y1="54444" x2="37900" y2="54444"/>
                        <a14:backgroundMark x1="48630" y1="55000" x2="48630" y2="55000"/>
                        <a14:backgroundMark x1="50685" y1="54722" x2="50685" y2="54722"/>
                        <a14:backgroundMark x1="51370" y1="74444" x2="51370" y2="74444"/>
                        <a14:backgroundMark x1="40868" y1="42500" x2="40868"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5868144" y="4509120"/>
            <a:ext cx="2068656" cy="1700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600" b="98400" l="1980" r="99505"/>
                    </a14:imgEffect>
                  </a14:imgLayer>
                </a14:imgProps>
              </a:ext>
              <a:ext uri="{28A0092B-C50C-407E-A947-70E740481C1C}">
                <a14:useLocalDpi xmlns:a14="http://schemas.microsoft.com/office/drawing/2010/main" val="0"/>
              </a:ext>
            </a:extLst>
          </a:blip>
          <a:srcRect/>
          <a:stretch>
            <a:fillRect/>
          </a:stretch>
        </p:blipFill>
        <p:spPr bwMode="auto">
          <a:xfrm>
            <a:off x="7042994" y="4448392"/>
            <a:ext cx="1667963" cy="20643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43608" y="4509120"/>
            <a:ext cx="4572000" cy="1631216"/>
          </a:xfrm>
          <a:prstGeom prst="rect">
            <a:avLst/>
          </a:prstGeom>
        </p:spPr>
        <p:txBody>
          <a:bodyPr>
            <a:spAutoFit/>
          </a:bodyPr>
          <a:lstStyle/>
          <a:p>
            <a:pPr marL="342900" indent="-274320">
              <a:spcBef>
                <a:spcPct val="20000"/>
              </a:spcBef>
              <a:spcAft>
                <a:spcPts val="1200"/>
              </a:spcAft>
              <a:buClr>
                <a:schemeClr val="accent1"/>
              </a:buClr>
              <a:buSzPct val="76000"/>
              <a:buFont typeface="Wingdings 2" pitchFamily="18" charset="2"/>
              <a:buChar char=""/>
            </a:pPr>
            <a:r>
              <a:rPr lang="en-GB" sz="2000" dirty="0">
                <a:solidFill>
                  <a:schemeClr val="tx2"/>
                </a:solidFill>
              </a:rPr>
              <a:t>It’s good for the </a:t>
            </a:r>
            <a:r>
              <a:rPr lang="en-GB" sz="2000" b="1" u="sng" dirty="0">
                <a:solidFill>
                  <a:schemeClr val="tx2"/>
                </a:solidFill>
              </a:rPr>
              <a:t>environment</a:t>
            </a:r>
            <a:r>
              <a:rPr lang="en-GB" sz="2000" dirty="0">
                <a:solidFill>
                  <a:schemeClr val="tx2"/>
                </a:solidFill>
              </a:rPr>
              <a:t>! Cycling and scooting to school reduces the number of cars on the road and helps reduce air pollution and global warming. </a:t>
            </a:r>
          </a:p>
        </p:txBody>
      </p:sp>
    </p:spTree>
    <p:extLst>
      <p:ext uri="{BB962C8B-B14F-4D97-AF65-F5344CB8AC3E}">
        <p14:creationId xmlns:p14="http://schemas.microsoft.com/office/powerpoint/2010/main" val="3499752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233</TotalTime>
  <Words>611</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2</vt:lpstr>
      <vt:lpstr>Austin</vt:lpstr>
      <vt:lpstr>Sustainable Travel</vt:lpstr>
      <vt:lpstr>What is Sustainable Transport?</vt:lpstr>
      <vt:lpstr>Examples</vt:lpstr>
      <vt:lpstr>Why is Sustainable Travel important?</vt:lpstr>
      <vt:lpstr>Video</vt:lpstr>
      <vt:lpstr>How can you travel more sustainably?</vt:lpstr>
      <vt:lpstr>How can you travel more sustainably?</vt:lpstr>
      <vt:lpstr>Walking to school</vt:lpstr>
      <vt:lpstr>Cycling / Scooting to school</vt:lpstr>
      <vt:lpstr>Driving to school</vt:lpstr>
    </vt:vector>
  </TitlesOfParts>
  <Company>AECOM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Carpenter, Georgina</dc:creator>
  <cp:lastModifiedBy>Carpenter, Georgina</cp:lastModifiedBy>
  <cp:revision>11</cp:revision>
  <dcterms:created xsi:type="dcterms:W3CDTF">2019-08-05T07:51:32Z</dcterms:created>
  <dcterms:modified xsi:type="dcterms:W3CDTF">2020-07-16T10:47:51Z</dcterms:modified>
</cp:coreProperties>
</file>