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613" y="4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8DFF480-91C2-4D2B-BAA8-68ABA85E26B0}" type="datetimeFigureOut">
              <a:rPr lang="en-GB" smtClean="0"/>
              <a:t>06/08/2019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0AE3B3C-B71C-4B75-BC78-B4C7849AEC1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School Travel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School Assembly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C0C2D8-B2F7-4AD0-8462-C082E05E09C8}"/>
              </a:ext>
            </a:extLst>
          </p:cNvPr>
          <p:cNvSpPr txBox="1"/>
          <p:nvPr/>
        </p:nvSpPr>
        <p:spPr>
          <a:xfrm>
            <a:off x="827584" y="2636912"/>
            <a:ext cx="277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EDIT TO FIT YOUR NEEDS</a:t>
            </a:r>
          </a:p>
        </p:txBody>
      </p:sp>
    </p:spTree>
    <p:extLst>
      <p:ext uri="{BB962C8B-B14F-4D97-AF65-F5344CB8AC3E}">
        <p14:creationId xmlns:p14="http://schemas.microsoft.com/office/powerpoint/2010/main" val="116518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792088"/>
          </a:xfrm>
        </p:spPr>
        <p:txBody>
          <a:bodyPr>
            <a:normAutofit/>
          </a:bodyPr>
          <a:lstStyle/>
          <a:p>
            <a:r>
              <a:rPr lang="en-GB" dirty="0"/>
              <a:t>What is a School Travel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5043" y="1916832"/>
            <a:ext cx="6777317" cy="36004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endParaRPr lang="en-GB" sz="1900" dirty="0"/>
          </a:p>
          <a:p>
            <a:pPr>
              <a:spcAft>
                <a:spcPts val="1200"/>
              </a:spcAft>
            </a:pPr>
            <a:endParaRPr lang="en-GB" sz="1900" dirty="0"/>
          </a:p>
          <a:p>
            <a:pPr>
              <a:spcAft>
                <a:spcPts val="1200"/>
              </a:spcAft>
            </a:pPr>
            <a:r>
              <a:rPr lang="en-GB" sz="1900" dirty="0"/>
              <a:t>The key aim is to reduce the number of children and teachers who travel to school by </a:t>
            </a:r>
            <a:r>
              <a:rPr lang="en-GB" sz="1900" b="1" dirty="0"/>
              <a:t>car</a:t>
            </a:r>
            <a:r>
              <a:rPr lang="en-GB" sz="1900" dirty="0"/>
              <a:t>.</a:t>
            </a:r>
          </a:p>
          <a:p>
            <a:pPr>
              <a:spcAft>
                <a:spcPts val="1200"/>
              </a:spcAft>
            </a:pPr>
            <a:r>
              <a:rPr lang="en-GB" sz="1900" dirty="0"/>
              <a:t>This will lead to reduced congestion, improved air quality and healthier people!</a:t>
            </a:r>
          </a:p>
        </p:txBody>
      </p:sp>
      <p:pic>
        <p:nvPicPr>
          <p:cNvPr id="7" name="Picture 2" descr="Image result for child cycl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3667" y1="37703" x2="43667" y2="37703"/>
                        <a14:foregroundMark x1="43889" y1="39189" x2="43889" y2="39189"/>
                        <a14:foregroundMark x1="45667" y1="39865" x2="45667" y2="39865"/>
                        <a14:foregroundMark x1="44667" y1="40000" x2="44667" y2="40000"/>
                        <a14:foregroundMark x1="48402" y1="49444" x2="48402" y2="49444"/>
                        <a14:backgroundMark x1="51222" y1="40811" x2="51222" y2="40811"/>
                        <a14:backgroundMark x1="52000" y1="40676" x2="52000" y2="40676"/>
                        <a14:backgroundMark x1="22444" y1="90405" x2="22444" y2="90405"/>
                        <a14:backgroundMark x1="21000" y1="87838" x2="21000" y2="87838"/>
                        <a14:backgroundMark x1="24889" y1="91081" x2="24889" y2="91081"/>
                        <a14:backgroundMark x1="26444" y1="91892" x2="26444" y2="91892"/>
                        <a14:backgroundMark x1="29111" y1="90946" x2="29111" y2="90946"/>
                        <a14:backgroundMark x1="32222" y1="85541" x2="32222" y2="85541"/>
                        <a14:backgroundMark x1="31667" y1="82973" x2="31667" y2="82973"/>
                        <a14:backgroundMark x1="30000" y1="80000" x2="30000" y2="80000"/>
                        <a14:backgroundMark x1="29444" y1="77973" x2="29444" y2="77973"/>
                        <a14:backgroundMark x1="24222" y1="77568" x2="24222" y2="77568"/>
                        <a14:backgroundMark x1="22667" y1="78649" x2="22667" y2="78649"/>
                        <a14:backgroundMark x1="19778" y1="83243" x2="19778" y2="83243"/>
                        <a14:backgroundMark x1="74444" y1="77568" x2="74444" y2="77568"/>
                        <a14:backgroundMark x1="72000" y1="77973" x2="72000" y2="77973"/>
                        <a14:backgroundMark x1="70222" y1="78649" x2="70222" y2="78649"/>
                        <a14:backgroundMark x1="78556" y1="80000" x2="78556" y2="80000"/>
                        <a14:backgroundMark x1="79111" y1="83378" x2="79111" y2="83378"/>
                        <a14:backgroundMark x1="79111" y1="84730" x2="79111" y2="84730"/>
                        <a14:backgroundMark x1="76667" y1="90811" x2="76667" y2="90811"/>
                        <a14:backgroundMark x1="74333" y1="92027" x2="74333" y2="92027"/>
                        <a14:backgroundMark x1="72222" y1="91486" x2="72222" y2="91486"/>
                        <a14:backgroundMark x1="69889" y1="90811" x2="69889" y2="90811"/>
                        <a14:backgroundMark x1="60444" y1="76757" x2="60444" y2="76757"/>
                        <a14:backgroundMark x1="63111" y1="72432" x2="63111" y2="72432"/>
                        <a14:backgroundMark x1="38584" y1="59444" x2="38584" y2="59444"/>
                        <a14:backgroundMark x1="43379" y1="56667" x2="43379" y2="56667"/>
                        <a14:backgroundMark x1="37900" y1="54444" x2="37900" y2="54444"/>
                        <a14:backgroundMark x1="48630" y1="55000" x2="48630" y2="55000"/>
                        <a14:backgroundMark x1="50685" y1="54722" x2="50685" y2="54722"/>
                        <a14:backgroundMark x1="51370" y1="74444" x2="51370" y2="74444"/>
                        <a14:backgroundMark x1="40868" y1="42500" x2="40868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44" y="4352456"/>
            <a:ext cx="2068656" cy="170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8400" l="198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94" y="4291728"/>
            <a:ext cx="1667963" cy="206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children walking carto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394" l="0" r="100000">
                        <a14:foregroundMark x1="76000" y1="90540" x2="76000" y2="90540"/>
                        <a14:foregroundMark x1="29292" y1="87871" x2="29292" y2="87871"/>
                        <a14:foregroundMark x1="30375" y1="92480" x2="30375" y2="92480"/>
                        <a14:foregroundMark x1="31167" y1="95937" x2="31167" y2="95937"/>
                        <a14:foregroundMark x1="27458" y1="90540" x2="27458" y2="90540"/>
                        <a14:foregroundMark x1="54250" y1="97878" x2="54250" y2="97878"/>
                        <a14:foregroundMark x1="8333" y1="87083" x2="8333" y2="87083"/>
                        <a14:foregroundMark x1="6500" y1="90964" x2="6500" y2="90964"/>
                        <a14:foregroundMark x1="3833" y1="93269" x2="3833" y2="93269"/>
                        <a14:foregroundMark x1="5708" y1="88235" x2="5708" y2="88235"/>
                        <a14:foregroundMark x1="6208" y1="88235" x2="6208" y2="88235"/>
                        <a14:foregroundMark x1="20542" y1="38023" x2="20542" y2="38023"/>
                        <a14:foregroundMark x1="48125" y1="34930" x2="48125" y2="34930"/>
                        <a14:foregroundMark x1="74667" y1="38811" x2="74667" y2="38811"/>
                        <a14:foregroundMark x1="35566" y1="92282" x2="35566" y2="92282"/>
                        <a14:foregroundMark x1="73441" y1="91611" x2="73441" y2="91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25144"/>
            <a:ext cx="2373650" cy="163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Image result for cartoon Bus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40" b="89458" l="2881" r="97119">
                        <a14:foregroundMark x1="93220" y1="63253" x2="93220" y2="63253"/>
                        <a14:foregroundMark x1="93051" y1="66265" x2="93051" y2="66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0152" y="1340768"/>
            <a:ext cx="2809875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80120" y="1811432"/>
            <a:ext cx="486003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GB" sz="1900" dirty="0">
                <a:solidFill>
                  <a:schemeClr val="tx2"/>
                </a:solidFill>
              </a:rPr>
              <a:t>A set of actions that the school are adopting to promote safer, active and </a:t>
            </a:r>
            <a:r>
              <a:rPr lang="en-GB" sz="1900" b="1" dirty="0">
                <a:solidFill>
                  <a:schemeClr val="tx2"/>
                </a:solidFill>
              </a:rPr>
              <a:t>sustainable</a:t>
            </a:r>
            <a:r>
              <a:rPr lang="en-GB" sz="1900" dirty="0">
                <a:solidFill>
                  <a:schemeClr val="tx2"/>
                </a:solidFill>
              </a:rPr>
              <a:t> travel to school</a:t>
            </a:r>
          </a:p>
        </p:txBody>
      </p:sp>
    </p:spTree>
    <p:extLst>
      <p:ext uri="{BB962C8B-B14F-4D97-AF65-F5344CB8AC3E}">
        <p14:creationId xmlns:p14="http://schemas.microsoft.com/office/powerpoint/2010/main" val="236326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0182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Why do we need a School Travel Plan?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003" y="2152271"/>
            <a:ext cx="6777317" cy="350897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dirty="0"/>
              <a:t>Parking Problems – </a:t>
            </a:r>
            <a:r>
              <a:rPr lang="en-GB" sz="1500" dirty="0"/>
              <a:t>Excessive parking outside the school gates can be dangerous (especially for pedestrians / cyclists) and takes up valuable road space for people who may need it (e.g. those with a disability that prevents them from walking far). </a:t>
            </a:r>
          </a:p>
          <a:p>
            <a:pPr>
              <a:spcAft>
                <a:spcPts val="1200"/>
              </a:spcAft>
            </a:pPr>
            <a:r>
              <a:rPr lang="en-GB" dirty="0"/>
              <a:t>Pollution – </a:t>
            </a:r>
            <a:r>
              <a:rPr lang="en-GB" sz="1500" dirty="0"/>
              <a:t>Travelling by car releases dangerous air pollution, which damages our lungs and impacts our health and the health of the planet.</a:t>
            </a:r>
          </a:p>
        </p:txBody>
      </p:sp>
      <p:pic>
        <p:nvPicPr>
          <p:cNvPr id="5122" name="Picture 2" descr="Image result for Pollution from car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161487"/>
            <a:ext cx="3102530" cy="21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3568" y="4492277"/>
            <a:ext cx="4464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274320"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</a:pPr>
            <a:r>
              <a:rPr lang="en-GB" sz="2400" dirty="0">
                <a:solidFill>
                  <a:schemeClr val="tx2"/>
                </a:solidFill>
              </a:rPr>
              <a:t>Helping our community – </a:t>
            </a:r>
            <a:r>
              <a:rPr lang="en-GB" sz="1500" dirty="0">
                <a:solidFill>
                  <a:schemeClr val="tx2"/>
                </a:solidFill>
              </a:rPr>
              <a:t>living near a school can be frustrating, especially when people park on your drive, or if you’re delayed at school drop off / pick up times. </a:t>
            </a:r>
          </a:p>
        </p:txBody>
      </p:sp>
    </p:spTree>
    <p:extLst>
      <p:ext uri="{BB962C8B-B14F-4D97-AF65-F5344CB8AC3E}">
        <p14:creationId xmlns:p14="http://schemas.microsoft.com/office/powerpoint/2010/main" val="1493755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85800"/>
            <a:ext cx="7024744" cy="1143000"/>
          </a:xfrm>
        </p:spPr>
        <p:txBody>
          <a:bodyPr>
            <a:normAutofit/>
          </a:bodyPr>
          <a:lstStyle/>
          <a:p>
            <a:r>
              <a:rPr lang="en-GB" dirty="0"/>
              <a:t>What will happen?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E4ADED-E3D8-4CF0-9195-41AD98FBFEB9}"/>
              </a:ext>
            </a:extLst>
          </p:cNvPr>
          <p:cNvGrpSpPr/>
          <p:nvPr/>
        </p:nvGrpSpPr>
        <p:grpSpPr>
          <a:xfrm>
            <a:off x="611560" y="2692371"/>
            <a:ext cx="7910536" cy="1849848"/>
            <a:chOff x="395536" y="2435419"/>
            <a:chExt cx="8352928" cy="1296144"/>
          </a:xfrm>
        </p:grpSpPr>
        <p:sp>
          <p:nvSpPr>
            <p:cNvPr id="8" name="Rounded Rectangle 7"/>
            <p:cNvSpPr/>
            <p:nvPr/>
          </p:nvSpPr>
          <p:spPr>
            <a:xfrm>
              <a:off x="395536" y="2939475"/>
              <a:ext cx="144016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1. Let everyone know!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23728" y="2939475"/>
              <a:ext cx="1512168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2. Conduct Site Audit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923928" y="2939475"/>
              <a:ext cx="144016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3. Conduct Travel Surveys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652120" y="2939475"/>
              <a:ext cx="1440160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4. Adopt Action Plan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7380312" y="2939475"/>
              <a:ext cx="1368152" cy="792088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/>
                <a:t>5. Monitoring and evaluation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763688" y="3227507"/>
              <a:ext cx="432048" cy="2880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3563888" y="3227507"/>
              <a:ext cx="432048" cy="2880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5292080" y="3227507"/>
              <a:ext cx="432048" cy="2880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020272" y="3227507"/>
              <a:ext cx="432048" cy="288032"/>
            </a:xfrm>
            <a:prstGeom prst="rightArrow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rved Up Arrow 16"/>
            <p:cNvSpPr/>
            <p:nvPr/>
          </p:nvSpPr>
          <p:spPr>
            <a:xfrm rot="10800000">
              <a:off x="6039166" y="2435419"/>
              <a:ext cx="2133234" cy="504056"/>
            </a:xfrm>
            <a:prstGeom prst="curvedUpArrow">
              <a:avLst>
                <a:gd name="adj1" fmla="val 17450"/>
                <a:gd name="adj2" fmla="val 74481"/>
                <a:gd name="adj3" fmla="val 1988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flipH="1">
            <a:off x="1204739" y="3107869"/>
            <a:ext cx="277688" cy="39604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09158" y="4398207"/>
            <a:ext cx="206658" cy="36003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69682" y="1916832"/>
            <a:ext cx="196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Teachers will tell you that they are introducing a Travel Plan and explain what it is (in an assembly or in class)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02848" y="4758243"/>
            <a:ext cx="23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Teachers will look at what sustainable facilities the school already has (e.g. cycle parking)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572000" y="2996952"/>
            <a:ext cx="0" cy="63969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626916" y="1940639"/>
            <a:ext cx="196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You will complete a ‘hands up’ Travel Survey in class to find out how everyone is currently travelling to school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724128" y="4460066"/>
            <a:ext cx="286944" cy="47181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98074" y="4892967"/>
            <a:ext cx="1967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school will run lots of fun activities about travel to get you walking, cycling and scooting to school more. 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7969206" y="2692371"/>
            <a:ext cx="131186" cy="73662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424105" y="1772816"/>
            <a:ext cx="2215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The school will do more ‘hands up’ Travel Survey to find out if pupils have changed how they travel  </a:t>
            </a:r>
          </a:p>
        </p:txBody>
      </p:sp>
    </p:spTree>
    <p:extLst>
      <p:ext uri="{BB962C8B-B14F-4D97-AF65-F5344CB8AC3E}">
        <p14:creationId xmlns:p14="http://schemas.microsoft.com/office/powerpoint/2010/main" val="1888744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90872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What can pupils do to get involved?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68295"/>
            <a:ext cx="6777317" cy="3508977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Pupils in Year 6 can apply to be part of the School Travel Plan Champion team – Contact </a:t>
            </a:r>
            <a:r>
              <a:rPr lang="en-GB" dirty="0" err="1">
                <a:solidFill>
                  <a:srgbClr val="FF0000"/>
                </a:solidFill>
              </a:rPr>
              <a:t>XXXXX</a:t>
            </a:r>
            <a:r>
              <a:rPr lang="en-GB" dirty="0"/>
              <a:t> to sign up. </a:t>
            </a:r>
          </a:p>
          <a:p>
            <a:pPr>
              <a:spcAft>
                <a:spcPts val="1800"/>
              </a:spcAft>
            </a:pPr>
            <a:r>
              <a:rPr lang="en-GB" dirty="0"/>
              <a:t>We will be organising loads of activities to encourage walking, cycling, scooting, and car sharing– get involved!</a:t>
            </a:r>
          </a:p>
          <a:p>
            <a:pPr marL="68580" indent="0">
              <a:spcAft>
                <a:spcPts val="180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44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359024"/>
          </a:xfrm>
        </p:spPr>
        <p:txBody>
          <a:bodyPr>
            <a:normAutofit/>
          </a:bodyPr>
          <a:lstStyle/>
          <a:p>
            <a:r>
              <a:rPr lang="en-GB" dirty="0"/>
              <a:t>Activities – Walking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2484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800" b="1" dirty="0"/>
              <a:t>Park and Stride </a:t>
            </a:r>
            <a:r>
              <a:rPr lang="en-GB" sz="1800" dirty="0"/>
              <a:t>– The school have identified lots of places where parents / guardians can park away from school. You then walk the rest of the way to school!</a:t>
            </a:r>
          </a:p>
          <a:p>
            <a:pPr>
              <a:spcAft>
                <a:spcPts val="600"/>
              </a:spcAft>
            </a:pPr>
            <a:r>
              <a:rPr lang="en-GB" sz="1800" b="1" dirty="0"/>
              <a:t>Walking Bus </a:t>
            </a:r>
            <a:r>
              <a:rPr lang="en-GB" sz="1800" dirty="0"/>
              <a:t>– Where you get picked up and dropped off by the school walking ‘bus’ (escorted by an adult). The ‘bus’ follows a set route and timetable. </a:t>
            </a:r>
          </a:p>
          <a:p>
            <a:pPr>
              <a:spcAft>
                <a:spcPts val="600"/>
              </a:spcAft>
            </a:pPr>
            <a:r>
              <a:rPr lang="en-GB" sz="1800" b="1" dirty="0"/>
              <a:t>Car-free walking zone</a:t>
            </a:r>
            <a:r>
              <a:rPr lang="en-GB" sz="1800" dirty="0"/>
              <a:t> – The school have identified a zone around the school, within which we are encouraging parents / guardians not to drive into! This reduces pollution around the school. </a:t>
            </a:r>
          </a:p>
          <a:p>
            <a:pPr>
              <a:spcAft>
                <a:spcPts val="600"/>
              </a:spcAft>
            </a:pPr>
            <a:r>
              <a:rPr lang="en-GB" sz="1800" b="1" dirty="0"/>
              <a:t>Competitions and challenges </a:t>
            </a:r>
            <a:r>
              <a:rPr lang="en-GB" sz="1800" dirty="0"/>
              <a:t>-  we have loads of fun competitions planned, such as </a:t>
            </a:r>
            <a:r>
              <a:rPr lang="en-GB" sz="1800" dirty="0" err="1"/>
              <a:t>WoW</a:t>
            </a:r>
            <a:r>
              <a:rPr lang="en-GB" sz="1800" dirty="0"/>
              <a:t> Days, the ALWAYS challenge and the Golden Shoe!</a:t>
            </a:r>
            <a:endParaRPr lang="en-GB" dirty="0"/>
          </a:p>
        </p:txBody>
      </p:sp>
      <p:pic>
        <p:nvPicPr>
          <p:cNvPr id="4" name="Picture 2" descr="Image result for children walk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394" l="0" r="100000">
                        <a14:foregroundMark x1="76000" y1="90540" x2="76000" y2="90540"/>
                        <a14:foregroundMark x1="29292" y1="87871" x2="29292" y2="87871"/>
                        <a14:foregroundMark x1="30375" y1="92480" x2="30375" y2="92480"/>
                        <a14:foregroundMark x1="31167" y1="95937" x2="31167" y2="95937"/>
                        <a14:foregroundMark x1="27458" y1="90540" x2="27458" y2="90540"/>
                        <a14:foregroundMark x1="54250" y1="97878" x2="54250" y2="97878"/>
                        <a14:foregroundMark x1="8333" y1="87083" x2="8333" y2="87083"/>
                        <a14:foregroundMark x1="6500" y1="90964" x2="6500" y2="90964"/>
                        <a14:foregroundMark x1="3833" y1="93269" x2="3833" y2="93269"/>
                        <a14:foregroundMark x1="5708" y1="88235" x2="5708" y2="88235"/>
                        <a14:foregroundMark x1="6208" y1="88235" x2="6208" y2="88235"/>
                        <a14:foregroundMark x1="20542" y1="38023" x2="20542" y2="38023"/>
                        <a14:foregroundMark x1="48125" y1="34930" x2="48125" y2="34930"/>
                        <a14:foregroundMark x1="74667" y1="38811" x2="74667" y2="38811"/>
                        <a14:foregroundMark x1="35566" y1="92282" x2="35566" y2="92282"/>
                        <a14:foregroundMark x1="73441" y1="91611" x2="73441" y2="916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92696"/>
            <a:ext cx="1886443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77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1359024"/>
          </a:xfrm>
        </p:spPr>
        <p:txBody>
          <a:bodyPr>
            <a:normAutofit/>
          </a:bodyPr>
          <a:lstStyle/>
          <a:p>
            <a:r>
              <a:rPr lang="en-GB" dirty="0"/>
              <a:t>Activities – Cycling / Scooting to school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060848"/>
            <a:ext cx="6777317" cy="4392488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GB" sz="1800" b="1" dirty="0"/>
              <a:t>Cycle Train </a:t>
            </a:r>
            <a:r>
              <a:rPr lang="en-GB" sz="1800" dirty="0"/>
              <a:t>– This is the same as the school walking bus, but on your bicycles! The ‘train’ follows a set route and timetable, and picks pupils up on route. </a:t>
            </a:r>
          </a:p>
          <a:p>
            <a:pPr>
              <a:spcAft>
                <a:spcPts val="600"/>
              </a:spcAft>
            </a:pPr>
            <a:r>
              <a:rPr lang="en-GB" sz="1800" b="1" dirty="0"/>
              <a:t>Cycle parking </a:t>
            </a:r>
            <a:r>
              <a:rPr lang="en-GB" sz="1800" dirty="0"/>
              <a:t>– As a school we are providing cycle parking, so that you can bring your bicycle / scooter into school are park it safety. </a:t>
            </a:r>
          </a:p>
          <a:p>
            <a:pPr>
              <a:spcAft>
                <a:spcPts val="600"/>
              </a:spcAft>
            </a:pPr>
            <a:r>
              <a:rPr lang="en-GB" sz="1800" b="1" dirty="0"/>
              <a:t>Cycle Permit Scheme</a:t>
            </a:r>
            <a:r>
              <a:rPr lang="en-GB" sz="1800" dirty="0"/>
              <a:t> – Those of you wishing to cycle to school will need a ‘permit’. You need to meet certain criteria to get your permit, but once you do you can display it on your bike showing that you have passed the requirements for obtaining a permit! </a:t>
            </a:r>
          </a:p>
          <a:p>
            <a:pPr>
              <a:spcAft>
                <a:spcPts val="600"/>
              </a:spcAft>
            </a:pPr>
            <a:r>
              <a:rPr lang="en-GB" sz="1800" b="1" dirty="0" err="1"/>
              <a:t>Bikeability</a:t>
            </a:r>
            <a:r>
              <a:rPr lang="en-GB" sz="1800" b="1" dirty="0"/>
              <a:t> and Dr Bike </a:t>
            </a:r>
            <a:r>
              <a:rPr lang="en-GB" sz="1800" dirty="0"/>
              <a:t>-  The school will be guests to teach you bicycle maintenances as well as undertake cycle training, for which you will receive an award for completion. </a:t>
            </a:r>
            <a:endParaRPr lang="en-GB" dirty="0"/>
          </a:p>
        </p:txBody>
      </p:sp>
      <p:pic>
        <p:nvPicPr>
          <p:cNvPr id="5" name="Picture 2" descr="Image result for child cycling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90000">
                        <a14:foregroundMark x1="43667" y1="37703" x2="43667" y2="37703"/>
                        <a14:foregroundMark x1="43889" y1="39189" x2="43889" y2="39189"/>
                        <a14:foregroundMark x1="45667" y1="39865" x2="45667" y2="39865"/>
                        <a14:foregroundMark x1="44667" y1="40000" x2="44667" y2="40000"/>
                        <a14:foregroundMark x1="48402" y1="49444" x2="48402" y2="49444"/>
                        <a14:backgroundMark x1="51222" y1="40811" x2="51222" y2="40811"/>
                        <a14:backgroundMark x1="52000" y1="40676" x2="52000" y2="40676"/>
                        <a14:backgroundMark x1="22444" y1="90405" x2="22444" y2="90405"/>
                        <a14:backgroundMark x1="21000" y1="87838" x2="21000" y2="87838"/>
                        <a14:backgroundMark x1="24889" y1="91081" x2="24889" y2="91081"/>
                        <a14:backgroundMark x1="26444" y1="91892" x2="26444" y2="91892"/>
                        <a14:backgroundMark x1="29111" y1="90946" x2="29111" y2="90946"/>
                        <a14:backgroundMark x1="32222" y1="85541" x2="32222" y2="85541"/>
                        <a14:backgroundMark x1="31667" y1="82973" x2="31667" y2="82973"/>
                        <a14:backgroundMark x1="30000" y1="80000" x2="30000" y2="80000"/>
                        <a14:backgroundMark x1="29444" y1="77973" x2="29444" y2="77973"/>
                        <a14:backgroundMark x1="24222" y1="77568" x2="24222" y2="77568"/>
                        <a14:backgroundMark x1="22667" y1="78649" x2="22667" y2="78649"/>
                        <a14:backgroundMark x1="19778" y1="83243" x2="19778" y2="83243"/>
                        <a14:backgroundMark x1="74444" y1="77568" x2="74444" y2="77568"/>
                        <a14:backgroundMark x1="72000" y1="77973" x2="72000" y2="77973"/>
                        <a14:backgroundMark x1="70222" y1="78649" x2="70222" y2="78649"/>
                        <a14:backgroundMark x1="78556" y1="80000" x2="78556" y2="80000"/>
                        <a14:backgroundMark x1="79111" y1="83378" x2="79111" y2="83378"/>
                        <a14:backgroundMark x1="79111" y1="84730" x2="79111" y2="84730"/>
                        <a14:backgroundMark x1="76667" y1="90811" x2="76667" y2="90811"/>
                        <a14:backgroundMark x1="74333" y1="92027" x2="74333" y2="92027"/>
                        <a14:backgroundMark x1="72222" y1="91486" x2="72222" y2="91486"/>
                        <a14:backgroundMark x1="69889" y1="90811" x2="69889" y2="90811"/>
                        <a14:backgroundMark x1="60444" y1="76757" x2="60444" y2="76757"/>
                        <a14:backgroundMark x1="63111" y1="72432" x2="63111" y2="72432"/>
                        <a14:backgroundMark x1="38584" y1="59444" x2="38584" y2="59444"/>
                        <a14:backgroundMark x1="43379" y1="56667" x2="43379" y2="56667"/>
                        <a14:backgroundMark x1="37900" y1="54444" x2="37900" y2="54444"/>
                        <a14:backgroundMark x1="48630" y1="55000" x2="48630" y2="55000"/>
                        <a14:backgroundMark x1="50685" y1="54722" x2="50685" y2="54722"/>
                        <a14:backgroundMark x1="51370" y1="74444" x2="51370" y2="74444"/>
                        <a14:backgroundMark x1="40868" y1="42500" x2="40868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689" y="753425"/>
            <a:ext cx="1590110" cy="130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0" b="98400" l="1980" r="995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846" y="692697"/>
            <a:ext cx="1282110" cy="15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813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58457"/>
          </a:xfrm>
        </p:spPr>
        <p:txBody>
          <a:bodyPr>
            <a:normAutofit/>
          </a:bodyPr>
          <a:lstStyle/>
          <a:p>
            <a:r>
              <a:rPr lang="en-GB" dirty="0"/>
              <a:t>Activities – Car sharing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420888"/>
            <a:ext cx="6777317" cy="316835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GB" sz="1800" b="1" dirty="0"/>
              <a:t>Car sharing </a:t>
            </a:r>
            <a:r>
              <a:rPr lang="en-GB" sz="1800" dirty="0"/>
              <a:t>– Where two or more families travel in the same car to get to school. This halves the number of cars outside the school gates! You can also get a free lift to/from school whenever your parents / guardian can’t pick you up / drop you off!</a:t>
            </a:r>
          </a:p>
          <a:p>
            <a:pPr>
              <a:spcAft>
                <a:spcPts val="1200"/>
              </a:spcAft>
            </a:pPr>
            <a:r>
              <a:rPr lang="en-GB" sz="1800" b="1" dirty="0"/>
              <a:t>Safe Parking </a:t>
            </a:r>
            <a:r>
              <a:rPr lang="en-GB" sz="1800" dirty="0"/>
              <a:t>– If you are coming by car, the school will teach students about safe parking (e.g. not parking on the school zig zag lines </a:t>
            </a:r>
            <a:r>
              <a:rPr lang="en-GB" sz="1800" dirty="0" err="1"/>
              <a:t>etc</a:t>
            </a:r>
            <a:r>
              <a:rPr lang="en-GB" sz="1800" dirty="0"/>
              <a:t>). This way, you can make sure your parent / guardian are parked safely!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1346407"/>
            <a:ext cx="5760640" cy="858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dirty="0">
                <a:solidFill>
                  <a:schemeClr val="tx1"/>
                </a:solidFill>
              </a:rPr>
              <a:t>Sometimes there is no option but to drive- but this can still be done sustainably! </a:t>
            </a:r>
          </a:p>
        </p:txBody>
      </p:sp>
      <p:pic>
        <p:nvPicPr>
          <p:cNvPr id="8" name="Picture 20" descr="Image result for cartoon car vector">
            <a:hlinkClick r:id="" action="ppaction://noaction"/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6" b="80066" l="5400" r="98200">
                        <a14:foregroundMark x1="13000" y1="53122" x2="13000" y2="53122"/>
                        <a14:foregroundMark x1="12800" y1="52026" x2="12800" y2="52026"/>
                        <a14:foregroundMark x1="14100" y1="51698" x2="14100" y2="51698"/>
                        <a14:foregroundMark x1="37600" y1="54436" x2="37600" y2="54436"/>
                        <a14:foregroundMark x1="36600" y1="57393" x2="36600" y2="57393"/>
                        <a14:foregroundMark x1="38400" y1="56517" x2="38400" y2="565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8447"/>
          <a:stretch/>
        </p:blipFill>
        <p:spPr bwMode="auto">
          <a:xfrm>
            <a:off x="6732240" y="548680"/>
            <a:ext cx="1927379" cy="143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Image result for School keep clear marking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0" b="100000" l="1067" r="992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564"/>
          <a:stretch/>
        </p:blipFill>
        <p:spPr bwMode="auto">
          <a:xfrm>
            <a:off x="1230264" y="5253484"/>
            <a:ext cx="6726112" cy="112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05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035" y="2512311"/>
            <a:ext cx="6777317" cy="3508977"/>
          </a:xfrm>
        </p:spPr>
        <p:txBody>
          <a:bodyPr/>
          <a:lstStyle/>
          <a:p>
            <a:pPr marL="68580" indent="0">
              <a:buNone/>
            </a:pPr>
            <a:r>
              <a:rPr lang="en-GB" dirty="0"/>
              <a:t>Speak to </a:t>
            </a:r>
            <a:r>
              <a:rPr lang="en-GB" dirty="0" err="1">
                <a:solidFill>
                  <a:srgbClr val="FF0000"/>
                </a:solidFill>
              </a:rPr>
              <a:t>XXXX</a:t>
            </a:r>
            <a:r>
              <a:rPr lang="en-GB" dirty="0"/>
              <a:t> the School Travel Plan Champion!</a:t>
            </a:r>
          </a:p>
        </p:txBody>
      </p:sp>
    </p:spTree>
    <p:extLst>
      <p:ext uri="{BB962C8B-B14F-4D97-AF65-F5344CB8AC3E}">
        <p14:creationId xmlns:p14="http://schemas.microsoft.com/office/powerpoint/2010/main" val="4948546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</TotalTime>
  <Words>793</Words>
  <Application>Microsoft Office PowerPoint</Application>
  <PresentationFormat>On-screen Show (4:3)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Century Gothic</vt:lpstr>
      <vt:lpstr>Wingdings 2</vt:lpstr>
      <vt:lpstr>Austin</vt:lpstr>
      <vt:lpstr>School Travel Plan</vt:lpstr>
      <vt:lpstr>What is a School Travel Plan</vt:lpstr>
      <vt:lpstr>Why do we need a School Travel Plan?</vt:lpstr>
      <vt:lpstr>What will happen?</vt:lpstr>
      <vt:lpstr>What can pupils do to get involved?</vt:lpstr>
      <vt:lpstr>Activities – Walking to School</vt:lpstr>
      <vt:lpstr>Activities – Cycling / Scooting to school </vt:lpstr>
      <vt:lpstr>Activities – Car sharing</vt:lpstr>
      <vt:lpstr>Any Questions?</vt:lpstr>
    </vt:vector>
  </TitlesOfParts>
  <Company>AECOM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Carpenter, Georgina</dc:creator>
  <cp:lastModifiedBy>Godfrey, Daniel</cp:lastModifiedBy>
  <cp:revision>16</cp:revision>
  <dcterms:created xsi:type="dcterms:W3CDTF">2019-08-05T07:51:32Z</dcterms:created>
  <dcterms:modified xsi:type="dcterms:W3CDTF">2019-08-06T07:16:31Z</dcterms:modified>
</cp:coreProperties>
</file>