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96" r:id="rId5"/>
  </p:sldMasterIdLst>
  <p:notesMasterIdLst>
    <p:notesMasterId r:id="rId20"/>
  </p:notesMasterIdLst>
  <p:sldIdLst>
    <p:sldId id="278" r:id="rId6"/>
    <p:sldId id="257" r:id="rId7"/>
    <p:sldId id="259" r:id="rId8"/>
    <p:sldId id="260" r:id="rId9"/>
    <p:sldId id="261" r:id="rId10"/>
    <p:sldId id="277" r:id="rId11"/>
    <p:sldId id="273" r:id="rId12"/>
    <p:sldId id="268" r:id="rId13"/>
    <p:sldId id="263" r:id="rId14"/>
    <p:sldId id="269" r:id="rId15"/>
    <p:sldId id="265" r:id="rId16"/>
    <p:sldId id="270" r:id="rId17"/>
    <p:sldId id="271" r:id="rId18"/>
    <p:sldId id="25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7C93B8"/>
    <a:srgbClr val="A9B8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16F38-4071-423D-99F4-0266A8C958E1}" v="1" dt="2020-02-29T10:26:26.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280" autoAdjust="0"/>
  </p:normalViewPr>
  <p:slideViewPr>
    <p:cSldViewPr snapToGrid="0">
      <p:cViewPr varScale="1">
        <p:scale>
          <a:sx n="120" d="100"/>
          <a:sy n="120" d="100"/>
        </p:scale>
        <p:origin x="1266"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DF079-285B-4747-A9DE-B94F096280F0}" type="datetimeFigureOut">
              <a:rPr lang="en-GB" smtClean="0"/>
              <a:t>29/02/2020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FBEB3E-E897-4B2F-963C-0F72FDD3F1D8}" type="slidenum">
              <a:rPr lang="en-GB" smtClean="0"/>
              <a:t>‹#›</a:t>
            </a:fld>
            <a:endParaRPr lang="en-GB"/>
          </a:p>
        </p:txBody>
      </p:sp>
    </p:spTree>
    <p:extLst>
      <p:ext uri="{BB962C8B-B14F-4D97-AF65-F5344CB8AC3E}">
        <p14:creationId xmlns:p14="http://schemas.microsoft.com/office/powerpoint/2010/main" val="29086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DCA9BBA-1FF6-4C09-821F-51C16DAD7920}" type="slidenum">
              <a:rPr lang="en-GB" smtClean="0"/>
              <a:t>1</a:t>
            </a:fld>
            <a:endParaRPr lang="en-GB"/>
          </a:p>
        </p:txBody>
      </p:sp>
    </p:spTree>
    <p:extLst>
      <p:ext uri="{BB962C8B-B14F-4D97-AF65-F5344CB8AC3E}">
        <p14:creationId xmlns:p14="http://schemas.microsoft.com/office/powerpoint/2010/main" val="562722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Briefly run through the summary notes.</a:t>
            </a:r>
          </a:p>
          <a:p>
            <a:endParaRPr lang="en-GB" altLang="en-US" dirty="0"/>
          </a:p>
          <a:p>
            <a:r>
              <a:rPr lang="en-GB" altLang="en-US" dirty="0"/>
              <a:t>Ask pupils if they have experienced difficult tying their shoelaces,</a:t>
            </a:r>
            <a:r>
              <a:rPr lang="en-GB" altLang="en-US" baseline="0" dirty="0"/>
              <a:t> </a:t>
            </a:r>
            <a:r>
              <a:rPr lang="en-GB" altLang="en-US" dirty="0"/>
              <a:t>putting a key in a lock, or similar when their hands have been really cold. Suggest they imagine how difficult it is to swim or even hold a floating position, if they had that feeling</a:t>
            </a:r>
            <a:r>
              <a:rPr lang="en-GB" altLang="en-US" baseline="0" dirty="0"/>
              <a:t> throughout their </a:t>
            </a:r>
            <a:r>
              <a:rPr lang="en-GB" altLang="en-US" dirty="0"/>
              <a:t>arms and legs.</a:t>
            </a:r>
          </a:p>
          <a:p>
            <a:endParaRPr lang="en-GB" altLang="en-US" dirty="0"/>
          </a:p>
          <a:p>
            <a:r>
              <a:rPr lang="en-GB" altLang="en-US" dirty="0"/>
              <a:t>Emphasise that this happens in summer too, not only</a:t>
            </a:r>
            <a:r>
              <a:rPr lang="en-GB" altLang="en-US" baseline="0" dirty="0"/>
              <a:t> winter.</a:t>
            </a:r>
            <a:endParaRPr lang="en-GB" altLang="en-US" dirty="0"/>
          </a:p>
        </p:txBody>
      </p:sp>
      <p:sp>
        <p:nvSpPr>
          <p:cNvPr id="162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8C49F5C-C386-4374-9F7F-365D3574B7E8}" type="slidenum">
              <a:rPr lang="en-GB" altLang="en-US" sz="1200">
                <a:latin typeface="Calibri" panose="020F0502020204030204" pitchFamily="34" charset="0"/>
              </a:rPr>
              <a:pPr/>
              <a:t>11</a:t>
            </a:fld>
            <a:endParaRPr lang="en-GB" altLang="en-US" sz="1200">
              <a:latin typeface="Calibri" panose="020F0502020204030204" pitchFamily="34" charset="0"/>
            </a:endParaRPr>
          </a:p>
        </p:txBody>
      </p:sp>
    </p:spTree>
    <p:extLst>
      <p:ext uri="{BB962C8B-B14F-4D97-AF65-F5344CB8AC3E}">
        <p14:creationId xmlns:p14="http://schemas.microsoft.com/office/powerpoint/2010/main" val="2527972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Pupils can read the notes whilst watching</a:t>
            </a:r>
            <a:r>
              <a:rPr lang="en-GB" baseline="0" dirty="0"/>
              <a:t> the video.</a:t>
            </a:r>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12</a:t>
            </a:fld>
            <a:endParaRPr lang="en-GB"/>
          </a:p>
        </p:txBody>
      </p:sp>
    </p:spTree>
    <p:extLst>
      <p:ext uri="{BB962C8B-B14F-4D97-AF65-F5344CB8AC3E}">
        <p14:creationId xmlns:p14="http://schemas.microsoft.com/office/powerpoint/2010/main" val="3622740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whole group, or</a:t>
            </a:r>
            <a:r>
              <a:rPr lang="en-GB" baseline="0" dirty="0"/>
              <a:t> in smaller groups, ask the pupils to discuss what they would do if they wanted to go swimming.</a:t>
            </a:r>
          </a:p>
          <a:p>
            <a:endParaRPr lang="en-GB" baseline="0" dirty="0"/>
          </a:p>
          <a:p>
            <a:r>
              <a:rPr lang="en-GB" baseline="0" dirty="0"/>
              <a:t>What risks are they happy to take, and what risks might they choose to avoid?</a:t>
            </a:r>
          </a:p>
          <a:p>
            <a:endParaRPr lang="en-GB" baseline="0" dirty="0"/>
          </a:p>
          <a:p>
            <a:endParaRPr lang="en-GB" baseline="0" dirty="0"/>
          </a:p>
          <a:p>
            <a:r>
              <a:rPr lang="en-GB" baseline="0" dirty="0"/>
              <a:t>Click to reveal the second activity – Create a Facebook post</a:t>
            </a:r>
          </a:p>
          <a:p>
            <a:endParaRPr lang="en-GB" baseline="0" dirty="0"/>
          </a:p>
          <a:p>
            <a:r>
              <a:rPr lang="en-GB" baseline="0" dirty="0"/>
              <a:t>Working in small groups students </a:t>
            </a:r>
            <a:r>
              <a:rPr lang="en-GB" baseline="0"/>
              <a:t>should consider:</a:t>
            </a:r>
            <a:endParaRPr lang="en-GB" baseline="0" dirty="0"/>
          </a:p>
          <a:p>
            <a:r>
              <a:rPr lang="en-GB" sz="1200" kern="1200" dirty="0">
                <a:solidFill>
                  <a:schemeClr val="tx1"/>
                </a:solidFill>
                <a:effectLst/>
                <a:latin typeface="+mn-lt"/>
                <a:ea typeface="+mn-ea"/>
                <a:cs typeface="+mn-cs"/>
              </a:rPr>
              <a:t>• Who is most at risk</a:t>
            </a:r>
          </a:p>
          <a:p>
            <a:r>
              <a:rPr lang="en-GB" sz="1200" kern="1200" dirty="0">
                <a:solidFill>
                  <a:schemeClr val="tx1"/>
                </a:solidFill>
                <a:effectLst/>
                <a:latin typeface="+mn-lt"/>
                <a:ea typeface="+mn-ea"/>
                <a:cs typeface="+mn-cs"/>
              </a:rPr>
              <a:t>• Why people drown</a:t>
            </a:r>
          </a:p>
          <a:p>
            <a:r>
              <a:rPr lang="en-GB" sz="1200" kern="1200" dirty="0">
                <a:solidFill>
                  <a:schemeClr val="tx1"/>
                </a:solidFill>
                <a:effectLst/>
                <a:latin typeface="+mn-lt"/>
                <a:ea typeface="+mn-ea"/>
                <a:cs typeface="+mn-cs"/>
              </a:rPr>
              <a:t>• Where people are most likely to drown</a:t>
            </a:r>
          </a:p>
          <a:p>
            <a:r>
              <a:rPr lang="en-GB" sz="1200" kern="1200" dirty="0">
                <a:solidFill>
                  <a:schemeClr val="tx1"/>
                </a:solidFill>
                <a:effectLst/>
                <a:latin typeface="+mn-lt"/>
                <a:ea typeface="+mn-ea"/>
                <a:cs typeface="+mn-cs"/>
              </a:rPr>
              <a:t>• Advice for people to help prevent them from drowning</a:t>
            </a:r>
          </a:p>
          <a:p>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13</a:t>
            </a:fld>
            <a:endParaRPr lang="en-GB"/>
          </a:p>
        </p:txBody>
      </p:sp>
    </p:spTree>
    <p:extLst>
      <p:ext uri="{BB962C8B-B14F-4D97-AF65-F5344CB8AC3E}">
        <p14:creationId xmlns:p14="http://schemas.microsoft.com/office/powerpoint/2010/main" val="237803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4 other sessions in this series.</a:t>
            </a:r>
          </a:p>
          <a:p>
            <a:endParaRPr lang="en-GB" dirty="0"/>
          </a:p>
          <a:p>
            <a:r>
              <a:rPr lang="en-GB" dirty="0"/>
              <a:t>Please complete as many of these sessions as you have time for, starting with the sessions which link most closely with your local environment.</a:t>
            </a:r>
          </a:p>
          <a:p>
            <a:endParaRPr lang="en-GB" dirty="0"/>
          </a:p>
          <a:p>
            <a:r>
              <a:rPr lang="en-GB" dirty="0"/>
              <a:t>Thank you for delivering this</a:t>
            </a:r>
            <a:r>
              <a:rPr lang="en-GB" baseline="0" dirty="0"/>
              <a:t> drowning prevention session on behalf of RLSS UK.</a:t>
            </a:r>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14</a:t>
            </a:fld>
            <a:endParaRPr lang="en-GB"/>
          </a:p>
        </p:txBody>
      </p:sp>
    </p:spTree>
    <p:extLst>
      <p:ext uri="{BB962C8B-B14F-4D97-AF65-F5344CB8AC3E}">
        <p14:creationId xmlns:p14="http://schemas.microsoft.com/office/powerpoint/2010/main" val="249964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starting,</a:t>
            </a:r>
            <a:r>
              <a:rPr lang="en-GB" baseline="0" dirty="0"/>
              <a:t> check in anyone in the room has been affected by drowning or near drowning and take appropriate actions to avoid causing unnecessary upset.</a:t>
            </a:r>
          </a:p>
          <a:p>
            <a:endParaRPr lang="en-GB" baseline="0" dirty="0"/>
          </a:p>
          <a:p>
            <a:r>
              <a:rPr lang="en-GB" dirty="0"/>
              <a:t>Very briefly introduce the subject of drowning using the statistic on the screen.</a:t>
            </a:r>
          </a:p>
          <a:p>
            <a:endParaRPr lang="en-GB" dirty="0"/>
          </a:p>
          <a:p>
            <a:r>
              <a:rPr lang="en-GB" dirty="0"/>
              <a:t>Organise</a:t>
            </a:r>
            <a:r>
              <a:rPr lang="en-GB" baseline="0" dirty="0"/>
              <a:t> the class as a whole group, or smaller working groups, and ask then to discuss and/or write down what their initial thoughts are about drowning.</a:t>
            </a:r>
          </a:p>
          <a:p>
            <a:endParaRPr lang="en-GB" baseline="0" dirty="0"/>
          </a:p>
          <a:p>
            <a:r>
              <a:rPr lang="en-GB" baseline="0" dirty="0"/>
              <a:t>It doesn’t matter what approach pupils take to the question, whether it’s a scientific approach to discuss the mechanics of drowning, recalling stories of drownings that they know about, or a discussion about the behavioural causes of drowning. This is an opportunity for pupils to think freely about the issue and share their thoughts with each other.</a:t>
            </a:r>
          </a:p>
        </p:txBody>
      </p:sp>
      <p:sp>
        <p:nvSpPr>
          <p:cNvPr id="4" name="Slide Number Placeholder 3"/>
          <p:cNvSpPr>
            <a:spLocks noGrp="1"/>
          </p:cNvSpPr>
          <p:nvPr>
            <p:ph type="sldNum" sz="quarter" idx="10"/>
          </p:nvPr>
        </p:nvSpPr>
        <p:spPr/>
        <p:txBody>
          <a:bodyPr/>
          <a:lstStyle/>
          <a:p>
            <a:fld id="{A7FBEB3E-E897-4B2F-963C-0F72FDD3F1D8}" type="slidenum">
              <a:rPr lang="en-GB" smtClean="0"/>
              <a:t>2</a:t>
            </a:fld>
            <a:endParaRPr lang="en-GB"/>
          </a:p>
        </p:txBody>
      </p:sp>
    </p:spTree>
    <p:extLst>
      <p:ext uri="{BB962C8B-B14F-4D97-AF65-F5344CB8AC3E}">
        <p14:creationId xmlns:p14="http://schemas.microsoft.com/office/powerpoint/2010/main" val="220223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questions and charts</a:t>
            </a:r>
            <a:r>
              <a:rPr lang="en-GB" baseline="0" dirty="0"/>
              <a:t> will appear on each click.</a:t>
            </a:r>
          </a:p>
          <a:p>
            <a:endParaRPr lang="en-GB" baseline="0" dirty="0"/>
          </a:p>
          <a:p>
            <a:r>
              <a:rPr lang="en-GB" baseline="0" dirty="0"/>
              <a:t>Pupils can try to guess the answers to the questions at the top of the slide, and then discuss the questions at the bottom of the slide to explore why they may be at an elevated risk of drowning.</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3</a:t>
            </a:fld>
            <a:endParaRPr lang="en-GB"/>
          </a:p>
        </p:txBody>
      </p:sp>
    </p:spTree>
    <p:extLst>
      <p:ext uri="{BB962C8B-B14F-4D97-AF65-F5344CB8AC3E}">
        <p14:creationId xmlns:p14="http://schemas.microsoft.com/office/powerpoint/2010/main" val="52021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the two case studies to the pupils,</a:t>
            </a:r>
            <a:r>
              <a:rPr lang="en-GB" baseline="0" dirty="0"/>
              <a:t> ask a pupil to read to the group, or ask them to read the studies themselves.</a:t>
            </a:r>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4</a:t>
            </a:fld>
            <a:endParaRPr lang="en-GB"/>
          </a:p>
        </p:txBody>
      </p:sp>
    </p:spTree>
    <p:extLst>
      <p:ext uri="{BB962C8B-B14F-4D97-AF65-F5344CB8AC3E}">
        <p14:creationId xmlns:p14="http://schemas.microsoft.com/office/powerpoint/2010/main" val="3586499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whole group, or in smaller groups, ask the pupils to come up with some suggestions to explain why good swimmers drown.</a:t>
            </a:r>
          </a:p>
          <a:p>
            <a:endParaRPr lang="en-GB" dirty="0"/>
          </a:p>
          <a:p>
            <a:r>
              <a:rPr lang="en-GB" dirty="0"/>
              <a:t>Click to reveal the bottom of the slide,</a:t>
            </a:r>
            <a:r>
              <a:rPr lang="en-GB" baseline="0" dirty="0"/>
              <a:t> and introduce cold water as a hazard. </a:t>
            </a:r>
          </a:p>
          <a:p>
            <a:endParaRPr lang="en-GB" baseline="0" dirty="0"/>
          </a:p>
          <a:p>
            <a:r>
              <a:rPr lang="en-GB" baseline="0" dirty="0"/>
              <a:t>If no pupils suggested ‘cold water’ as a hazard, ask them if they can work out how it can be responsible for good swimmers drowning.</a:t>
            </a:r>
            <a:endParaRPr lang="en-GB" dirty="0"/>
          </a:p>
        </p:txBody>
      </p:sp>
      <p:sp>
        <p:nvSpPr>
          <p:cNvPr id="4" name="Slide Number Placeholder 3"/>
          <p:cNvSpPr>
            <a:spLocks noGrp="1"/>
          </p:cNvSpPr>
          <p:nvPr>
            <p:ph type="sldNum" sz="quarter" idx="10"/>
          </p:nvPr>
        </p:nvSpPr>
        <p:spPr/>
        <p:txBody>
          <a:bodyPr/>
          <a:lstStyle/>
          <a:p>
            <a:fld id="{A7FBEB3E-E897-4B2F-963C-0F72FDD3F1D8}" type="slidenum">
              <a:rPr lang="en-GB" smtClean="0"/>
              <a:t>5</a:t>
            </a:fld>
            <a:endParaRPr lang="en-GB"/>
          </a:p>
        </p:txBody>
      </p:sp>
    </p:spTree>
    <p:extLst>
      <p:ext uri="{BB962C8B-B14F-4D97-AF65-F5344CB8AC3E}">
        <p14:creationId xmlns:p14="http://schemas.microsoft.com/office/powerpoint/2010/main" val="3688513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 through the information on the screen.</a:t>
            </a:r>
          </a:p>
          <a:p>
            <a:endParaRPr lang="en-GB" dirty="0"/>
          </a:p>
          <a:p>
            <a:r>
              <a:rPr lang="en-GB" dirty="0"/>
              <a:t>Click to animate the water temperature.</a:t>
            </a:r>
          </a:p>
        </p:txBody>
      </p:sp>
      <p:sp>
        <p:nvSpPr>
          <p:cNvPr id="4" name="Slide Number Placeholder 3"/>
          <p:cNvSpPr>
            <a:spLocks noGrp="1"/>
          </p:cNvSpPr>
          <p:nvPr>
            <p:ph type="sldNum" sz="quarter" idx="10"/>
          </p:nvPr>
        </p:nvSpPr>
        <p:spPr/>
        <p:txBody>
          <a:bodyPr/>
          <a:lstStyle/>
          <a:p>
            <a:fld id="{A7FBEB3E-E897-4B2F-963C-0F72FDD3F1D8}" type="slidenum">
              <a:rPr lang="en-GB" smtClean="0"/>
              <a:t>6</a:t>
            </a:fld>
            <a:endParaRPr lang="en-GB"/>
          </a:p>
        </p:txBody>
      </p:sp>
    </p:spTree>
    <p:extLst>
      <p:ext uri="{BB962C8B-B14F-4D97-AF65-F5344CB8AC3E}">
        <p14:creationId xmlns:p14="http://schemas.microsoft.com/office/powerpoint/2010/main" val="282116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Work through the information on the screen.</a:t>
            </a:r>
          </a:p>
          <a:p>
            <a:endParaRPr lang="en-GB" dirty="0"/>
          </a:p>
          <a:p>
            <a:r>
              <a:rPr lang="en-GB" dirty="0"/>
              <a:t>Emphasise that ‘you</a:t>
            </a:r>
            <a:r>
              <a:rPr lang="en-GB" baseline="0" dirty="0"/>
              <a:t> can feel that it is safe when you enter the warmer shallow water, but you may only feel the affect of the cold water when you are just out of your depth, when it’s often too late to get back’.</a:t>
            </a:r>
          </a:p>
          <a:p>
            <a:endParaRPr lang="en-GB" baseline="0" dirty="0"/>
          </a:p>
        </p:txBody>
      </p:sp>
      <p:sp>
        <p:nvSpPr>
          <p:cNvPr id="4" name="Slide Number Placeholder 3"/>
          <p:cNvSpPr>
            <a:spLocks noGrp="1"/>
          </p:cNvSpPr>
          <p:nvPr>
            <p:ph type="sldNum" sz="quarter" idx="10"/>
          </p:nvPr>
        </p:nvSpPr>
        <p:spPr/>
        <p:txBody>
          <a:bodyPr/>
          <a:lstStyle/>
          <a:p>
            <a:fld id="{A7FBEB3E-E897-4B2F-963C-0F72FDD3F1D8}" type="slidenum">
              <a:rPr lang="en-GB" smtClean="0"/>
              <a:t>7</a:t>
            </a:fld>
            <a:endParaRPr lang="en-GB"/>
          </a:p>
        </p:txBody>
      </p:sp>
    </p:spTree>
    <p:extLst>
      <p:ext uri="{BB962C8B-B14F-4D97-AF65-F5344CB8AC3E}">
        <p14:creationId xmlns:p14="http://schemas.microsoft.com/office/powerpoint/2010/main" val="2748440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a:t>
            </a:r>
          </a:p>
        </p:txBody>
      </p:sp>
      <p:sp>
        <p:nvSpPr>
          <p:cNvPr id="4" name="Slide Number Placeholder 3"/>
          <p:cNvSpPr>
            <a:spLocks noGrp="1"/>
          </p:cNvSpPr>
          <p:nvPr>
            <p:ph type="sldNum" sz="quarter" idx="10"/>
          </p:nvPr>
        </p:nvSpPr>
        <p:spPr/>
        <p:txBody>
          <a:bodyPr/>
          <a:lstStyle/>
          <a:p>
            <a:fld id="{A7FBEB3E-E897-4B2F-963C-0F72FDD3F1D8}" type="slidenum">
              <a:rPr lang="en-GB" smtClean="0"/>
              <a:t>8</a:t>
            </a:fld>
            <a:endParaRPr lang="en-GB"/>
          </a:p>
        </p:txBody>
      </p:sp>
    </p:spTree>
    <p:extLst>
      <p:ext uri="{BB962C8B-B14F-4D97-AF65-F5344CB8AC3E}">
        <p14:creationId xmlns:p14="http://schemas.microsoft.com/office/powerpoint/2010/main" val="380907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Briefly run through the summary notes.</a:t>
            </a:r>
          </a:p>
          <a:p>
            <a:endParaRPr lang="en-GB" altLang="en-US" dirty="0"/>
          </a:p>
          <a:p>
            <a:r>
              <a:rPr lang="en-GB" altLang="en-US" dirty="0"/>
              <a:t>Ask pupils if they have experienced a mild ‘gasp response’ when entering the swimming pool (most will have). Suggest that if they can feel a gasp response in a 30 degree swimming pool, imagine how must worse that response would be in a lake or quarry at 5-15 degrees</a:t>
            </a:r>
            <a:r>
              <a:rPr lang="en-GB" altLang="en-US" baseline="0" dirty="0"/>
              <a:t> (which they often are even in summer).</a:t>
            </a:r>
            <a:endParaRPr lang="en-GB" altLang="en-US" dirty="0"/>
          </a:p>
        </p:txBody>
      </p:sp>
      <p:sp>
        <p:nvSpPr>
          <p:cNvPr id="160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6A573D-B259-481B-9030-4DED70ABE249}" type="slidenum">
              <a:rPr lang="en-GB" altLang="en-US" sz="1200">
                <a:latin typeface="Calibri" panose="020F0502020204030204" pitchFamily="34" charset="0"/>
              </a:rPr>
              <a:pPr/>
              <a:t>9</a:t>
            </a:fld>
            <a:endParaRPr lang="en-GB" altLang="en-US" sz="1200">
              <a:latin typeface="Calibri" panose="020F0502020204030204" pitchFamily="34" charset="0"/>
            </a:endParaRPr>
          </a:p>
        </p:txBody>
      </p:sp>
    </p:spTree>
    <p:extLst>
      <p:ext uri="{BB962C8B-B14F-4D97-AF65-F5344CB8AC3E}">
        <p14:creationId xmlns:p14="http://schemas.microsoft.com/office/powerpoint/2010/main" val="559068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611922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09977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334302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712754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727927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562493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1981201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49393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975519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1587382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584021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4130106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785256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834100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72702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D95E79-5B3B-43FF-8985-0E07CA1632FE}" type="datetimeFigureOut">
              <a:rPr lang="en-GB" smtClean="0"/>
              <a:t>29/02/2020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96419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963515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9FD95E79-5B3B-43FF-8985-0E07CA1632FE}" type="datetimeFigureOut">
              <a:rPr lang="en-GB" smtClean="0"/>
              <a:t>29/02/2020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70922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9FD95E79-5B3B-43FF-8985-0E07CA1632FE}" type="datetimeFigureOut">
              <a:rPr lang="en-GB" smtClean="0"/>
              <a:t>29/02/2020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240714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D95E79-5B3B-43FF-8985-0E07CA1632FE}" type="datetimeFigureOut">
              <a:rPr lang="en-GB" smtClean="0"/>
              <a:t>29/02/2020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3329112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252438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D95E79-5B3B-43FF-8985-0E07CA1632FE}" type="datetimeFigureOut">
              <a:rPr lang="en-GB" smtClean="0"/>
              <a:t>29/02/2020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B6FAD65-545D-4CCF-BD61-C3C6F81350C7}" type="slidenum">
              <a:rPr lang="en-GB" smtClean="0"/>
              <a:t>‹#›</a:t>
            </a:fld>
            <a:endParaRPr lang="en-GB"/>
          </a:p>
        </p:txBody>
      </p:sp>
    </p:spTree>
    <p:extLst>
      <p:ext uri="{BB962C8B-B14F-4D97-AF65-F5344CB8AC3E}">
        <p14:creationId xmlns:p14="http://schemas.microsoft.com/office/powerpoint/2010/main" val="4125634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D95E79-5B3B-43FF-8985-0E07CA1632FE}" type="datetimeFigureOut">
              <a:rPr lang="en-GB" smtClean="0"/>
              <a:t>29/02/2020</a:t>
            </a:fld>
            <a:endParaRPr lang="en-GB"/>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6FAD65-545D-4CCF-BD61-C3C6F81350C7}" type="slidenum">
              <a:rPr lang="en-GB" smtClean="0"/>
              <a:t>‹#›</a:t>
            </a:fld>
            <a:endParaRPr lang="en-GB"/>
          </a:p>
        </p:txBody>
      </p:sp>
    </p:spTree>
    <p:extLst>
      <p:ext uri="{BB962C8B-B14F-4D97-AF65-F5344CB8AC3E}">
        <p14:creationId xmlns:p14="http://schemas.microsoft.com/office/powerpoint/2010/main" val="3086228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Wave">
            <a:extLst>
              <a:ext uri="{FF2B5EF4-FFF2-40B4-BE49-F238E27FC236}">
                <a16:creationId xmlns:a16="http://schemas.microsoft.com/office/drawing/2014/main" id="{5AF95EAA-EDA2-45BD-A489-727B40FF7E4D}"/>
              </a:ext>
            </a:extLst>
          </p:cNvPr>
          <p:cNvPicPr>
            <a:picLocks noChangeAspect="1"/>
          </p:cNvPicPr>
          <p:nvPr userDrawn="1"/>
        </p:nvPicPr>
        <p:blipFill rotWithShape="1">
          <a:blip r:embed="rId13"/>
          <a:srcRect r="7945"/>
          <a:stretch/>
        </p:blipFill>
        <p:spPr>
          <a:xfrm>
            <a:off x="-29768" y="5499057"/>
            <a:ext cx="9173768" cy="1358943"/>
          </a:xfrm>
          <a:prstGeom prst="rect">
            <a:avLst/>
          </a:prstGeom>
        </p:spPr>
      </p:pic>
      <p:sp>
        <p:nvSpPr>
          <p:cNvPr id="4" name="Footer Placeholder 5">
            <a:extLst>
              <a:ext uri="{FF2B5EF4-FFF2-40B4-BE49-F238E27FC236}">
                <a16:creationId xmlns:a16="http://schemas.microsoft.com/office/drawing/2014/main" id="{8B9C4946-40BA-4A3C-B73A-509F683DC474}"/>
              </a:ext>
            </a:extLst>
          </p:cNvPr>
          <p:cNvSpPr txBox="1">
            <a:spLocks/>
          </p:cNvSpPr>
          <p:nvPr userDrawn="1"/>
        </p:nvSpPr>
        <p:spPr>
          <a:xfrm>
            <a:off x="2360816" y="6127750"/>
            <a:ext cx="4862944" cy="365125"/>
          </a:xfrm>
          <a:prstGeom prst="rect">
            <a:avLst/>
          </a:prstGeom>
        </p:spPr>
        <p:txBody>
          <a:bodyPr/>
          <a:lstStyle>
            <a:defPPr>
              <a:defRPr lang="en-US"/>
            </a:defPPr>
            <a:lvl1pPr marL="0" algn="l"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dirty="0"/>
              <a:t>Royal Life Saving Society UK – www.rlss.org.uk</a:t>
            </a:r>
          </a:p>
        </p:txBody>
      </p:sp>
      <p:pic>
        <p:nvPicPr>
          <p:cNvPr id="5" name="Picture 4" descr="A picture containing umbrella&#10;&#10;Description automatically generated">
            <a:extLst>
              <a:ext uri="{FF2B5EF4-FFF2-40B4-BE49-F238E27FC236}">
                <a16:creationId xmlns:a16="http://schemas.microsoft.com/office/drawing/2014/main" id="{4A19928A-B05B-4D87-93FF-97D0FA14B30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0576" y="5620355"/>
            <a:ext cx="1427835" cy="1379913"/>
          </a:xfrm>
          <a:prstGeom prst="rect">
            <a:avLst/>
          </a:prstGeom>
        </p:spPr>
      </p:pic>
    </p:spTree>
    <p:extLst>
      <p:ext uri="{BB962C8B-B14F-4D97-AF65-F5344CB8AC3E}">
        <p14:creationId xmlns:p14="http://schemas.microsoft.com/office/powerpoint/2010/main" val="3991260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4"/>
          <p:cNvSpPr>
            <a:spLocks noGrp="1"/>
          </p:cNvSpPr>
          <p:nvPr>
            <p:ph type="ctrTitle"/>
          </p:nvPr>
        </p:nvSpPr>
        <p:spPr>
          <a:xfrm>
            <a:off x="351693" y="2404349"/>
            <a:ext cx="8440615" cy="1356946"/>
          </a:xfrm>
        </p:spPr>
        <p:txBody>
          <a:bodyPr>
            <a:normAutofit fontScale="90000"/>
          </a:bodyPr>
          <a:lstStyle/>
          <a:p>
            <a:pPr algn="ctr" eaLnBrk="1" hangingPunct="1"/>
            <a:r>
              <a:rPr lang="en-GB" altLang="en-US" sz="6185" dirty="0">
                <a:solidFill>
                  <a:srgbClr val="002060"/>
                </a:solidFill>
                <a:latin typeface="+mn-lt"/>
              </a:rPr>
              <a:t>Introduction to Drowning and Cold Water</a:t>
            </a:r>
            <a:br>
              <a:rPr lang="en-GB" altLang="en-US" dirty="0">
                <a:solidFill>
                  <a:srgbClr val="002060"/>
                </a:solidFill>
                <a:latin typeface="+mn-lt"/>
              </a:rPr>
            </a:br>
            <a:endParaRPr lang="en-GB" altLang="en-US" dirty="0">
              <a:solidFill>
                <a:srgbClr val="002060"/>
              </a:solidFill>
              <a:latin typeface="+mn-lt"/>
            </a:endParaRPr>
          </a:p>
        </p:txBody>
      </p:sp>
      <p:pic>
        <p:nvPicPr>
          <p:cNvPr id="11" name="Picture 10">
            <a:extLst>
              <a:ext uri="{FF2B5EF4-FFF2-40B4-BE49-F238E27FC236}">
                <a16:creationId xmlns:a16="http://schemas.microsoft.com/office/drawing/2014/main" id="{E0BA8C72-0563-47E2-AB76-F5C1E1471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7777" y="187161"/>
            <a:ext cx="1676863" cy="1195350"/>
          </a:xfrm>
          <a:prstGeom prst="rect">
            <a:avLst/>
          </a:prstGeom>
        </p:spPr>
      </p:pic>
    </p:spTree>
    <p:extLst>
      <p:ext uri="{BB962C8B-B14F-4D97-AF65-F5344CB8AC3E}">
        <p14:creationId xmlns:p14="http://schemas.microsoft.com/office/powerpoint/2010/main" val="3700648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ole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72089" y="1343104"/>
            <a:ext cx="5199823" cy="3899867"/>
          </a:xfrm>
          <a:prstGeom prst="rect">
            <a:avLst/>
          </a:prstGeom>
        </p:spPr>
      </p:pic>
      <p:sp>
        <p:nvSpPr>
          <p:cNvPr id="3" name="TextBox 2"/>
          <p:cNvSpPr txBox="1"/>
          <p:nvPr/>
        </p:nvSpPr>
        <p:spPr>
          <a:xfrm>
            <a:off x="2334985" y="6462944"/>
            <a:ext cx="4474029" cy="369332"/>
          </a:xfrm>
          <a:prstGeom prst="rect">
            <a:avLst/>
          </a:prstGeom>
          <a:noFill/>
        </p:spPr>
        <p:txBody>
          <a:bodyPr wrap="square" rtlCol="0">
            <a:spAutoFit/>
          </a:bodyPr>
          <a:lstStyle/>
          <a:p>
            <a:pPr algn="ctr"/>
            <a:r>
              <a:rPr lang="en-GB" dirty="0"/>
              <a:t>www.coldwaterbootcamp.com</a:t>
            </a:r>
          </a:p>
        </p:txBody>
      </p:sp>
      <p:sp>
        <p:nvSpPr>
          <p:cNvPr id="4" name="Title 1"/>
          <p:cNvSpPr txBox="1">
            <a:spLocks/>
          </p:cNvSpPr>
          <p:nvPr/>
        </p:nvSpPr>
        <p:spPr>
          <a:xfrm>
            <a:off x="0" y="0"/>
            <a:ext cx="9144000" cy="857250"/>
          </a:xfrm>
          <a:prstGeom prst="rect">
            <a:avLst/>
          </a:prstGeom>
        </p:spPr>
        <p:txBody>
          <a:bodyPr/>
          <a:lstStyle/>
          <a:p>
            <a:pPr eaLnBrk="1" fontAlgn="auto" hangingPunct="1">
              <a:spcAft>
                <a:spcPts val="0"/>
              </a:spcAft>
              <a:defRPr/>
            </a:pPr>
            <a:r>
              <a:rPr lang="en-GB" sz="4000" dirty="0">
                <a:solidFill>
                  <a:srgbClr val="002060"/>
                </a:solidFill>
                <a:ea typeface="+mj-ea"/>
                <a:cs typeface="Astoria Medium"/>
              </a:rPr>
              <a:t>After the gasping, muscle cooling</a:t>
            </a:r>
          </a:p>
          <a:p>
            <a:pPr eaLnBrk="1" fontAlgn="auto" hangingPunct="1">
              <a:spcAft>
                <a:spcPts val="0"/>
              </a:spcAft>
              <a:defRPr/>
            </a:pPr>
            <a:r>
              <a:rPr lang="en-GB" sz="2000" dirty="0">
                <a:solidFill>
                  <a:srgbClr val="002060"/>
                </a:solidFill>
                <a:ea typeface="+mj-ea"/>
                <a:cs typeface="Astoria Medium"/>
              </a:rPr>
              <a:t>Once your breathing is under control, this starts to happen after 1 minute…</a:t>
            </a:r>
          </a:p>
        </p:txBody>
      </p:sp>
    </p:spTree>
    <p:extLst>
      <p:ext uri="{BB962C8B-B14F-4D97-AF65-F5344CB8AC3E}">
        <p14:creationId xmlns:p14="http://schemas.microsoft.com/office/powerpoint/2010/main" val="168786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0" y="0"/>
            <a:ext cx="9144000" cy="857250"/>
          </a:xfrm>
          <a:prstGeom prst="rect">
            <a:avLst/>
          </a:prstGeom>
        </p:spPr>
        <p:txBody>
          <a:bodyPr/>
          <a:lstStyle/>
          <a:p>
            <a:pPr eaLnBrk="1" fontAlgn="auto" hangingPunct="1">
              <a:spcAft>
                <a:spcPts val="0"/>
              </a:spcAft>
              <a:defRPr/>
            </a:pPr>
            <a:r>
              <a:rPr lang="en-GB" sz="4000" dirty="0">
                <a:solidFill>
                  <a:srgbClr val="002060"/>
                </a:solidFill>
                <a:ea typeface="+mj-ea"/>
                <a:cs typeface="Astoria Medium"/>
              </a:rPr>
              <a:t>After the gasping, muscle cooling</a:t>
            </a:r>
          </a:p>
          <a:p>
            <a:pPr eaLnBrk="1" fontAlgn="auto" hangingPunct="1">
              <a:spcAft>
                <a:spcPts val="0"/>
              </a:spcAft>
              <a:defRPr/>
            </a:pPr>
            <a:r>
              <a:rPr lang="en-GB" sz="2000" dirty="0">
                <a:solidFill>
                  <a:srgbClr val="002060"/>
                </a:solidFill>
                <a:ea typeface="+mj-ea"/>
                <a:cs typeface="Astoria Medium"/>
              </a:rPr>
              <a:t>Summary</a:t>
            </a:r>
          </a:p>
        </p:txBody>
      </p:sp>
      <p:sp>
        <p:nvSpPr>
          <p:cNvPr id="17" name="TextBox 16"/>
          <p:cNvSpPr txBox="1"/>
          <p:nvPr/>
        </p:nvSpPr>
        <p:spPr>
          <a:xfrm>
            <a:off x="758634" y="1581520"/>
            <a:ext cx="3919443" cy="1477328"/>
          </a:xfrm>
          <a:prstGeom prst="rect">
            <a:avLst/>
          </a:prstGeom>
          <a:noFill/>
        </p:spPr>
        <p:txBody>
          <a:bodyPr wrap="square" rtlCol="0">
            <a:spAutoFit/>
          </a:bodyPr>
          <a:lstStyle/>
          <a:p>
            <a:r>
              <a:rPr lang="en-GB" b="1" dirty="0">
                <a:solidFill>
                  <a:srgbClr val="002060"/>
                </a:solidFill>
              </a:rPr>
              <a:t>Muscle cooling in your arms and legs</a:t>
            </a:r>
          </a:p>
          <a:p>
            <a:pPr marL="285750" indent="-285750">
              <a:buFont typeface="Arial" panose="020B0604020202020204" pitchFamily="34" charset="0"/>
              <a:buChar char="•"/>
            </a:pPr>
            <a:r>
              <a:rPr lang="en-GB" dirty="0">
                <a:solidFill>
                  <a:srgbClr val="002060"/>
                </a:solidFill>
              </a:rPr>
              <a:t>Loss of strength</a:t>
            </a:r>
          </a:p>
          <a:p>
            <a:pPr marL="285750" indent="-285750">
              <a:buFont typeface="Arial" panose="020B0604020202020204" pitchFamily="34" charset="0"/>
              <a:buChar char="•"/>
            </a:pPr>
            <a:r>
              <a:rPr lang="en-GB" dirty="0">
                <a:solidFill>
                  <a:srgbClr val="002060"/>
                </a:solidFill>
              </a:rPr>
              <a:t>Loss of endurance</a:t>
            </a:r>
          </a:p>
          <a:p>
            <a:pPr marL="285750" indent="-285750">
              <a:buFont typeface="Arial" panose="020B0604020202020204" pitchFamily="34" charset="0"/>
              <a:buChar char="•"/>
            </a:pPr>
            <a:r>
              <a:rPr lang="en-GB" dirty="0">
                <a:solidFill>
                  <a:srgbClr val="002060"/>
                </a:solidFill>
              </a:rPr>
              <a:t>Loss of coordination</a:t>
            </a:r>
          </a:p>
          <a:p>
            <a:pPr marL="285750" indent="-285750">
              <a:buFont typeface="Arial" panose="020B0604020202020204" pitchFamily="34" charset="0"/>
              <a:buChar char="•"/>
            </a:pPr>
            <a:r>
              <a:rPr lang="en-GB" dirty="0">
                <a:solidFill>
                  <a:srgbClr val="002060"/>
                </a:solidFill>
              </a:rPr>
              <a:t>Loss of ability to swim = drowning</a:t>
            </a:r>
          </a:p>
        </p:txBody>
      </p:sp>
      <p:pic>
        <p:nvPicPr>
          <p:cNvPr id="18" name="Picture 3" descr="C:\Documents and Settings\Alan Sutherland\My Documents\Downloads\diagram-2.png"/>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5616" y="1349183"/>
            <a:ext cx="1295996" cy="3967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449446" y="1826526"/>
            <a:ext cx="1970314" cy="35922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21" name="Straight Arrow Connector 20"/>
          <p:cNvCxnSpPr/>
          <p:nvPr/>
        </p:nvCxnSpPr>
        <p:spPr>
          <a:xfrm>
            <a:off x="4449446" y="1829296"/>
            <a:ext cx="2240611" cy="1960787"/>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2" name="Swim fail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8495" y="3058848"/>
            <a:ext cx="3171090" cy="2378318"/>
          </a:xfrm>
          <a:prstGeom prst="rect">
            <a:avLst/>
          </a:prstGeom>
        </p:spPr>
      </p:pic>
    </p:spTree>
    <p:extLst>
      <p:ext uri="{BB962C8B-B14F-4D97-AF65-F5344CB8AC3E}">
        <p14:creationId xmlns:p14="http://schemas.microsoft.com/office/powerpoint/2010/main" val="12347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2928" y="1695633"/>
            <a:ext cx="2689424" cy="3477875"/>
          </a:xfrm>
          <a:prstGeom prst="rect">
            <a:avLst/>
          </a:prstGeom>
          <a:noFill/>
        </p:spPr>
        <p:txBody>
          <a:bodyPr wrap="square" rtlCol="0">
            <a:spAutoFit/>
          </a:bodyPr>
          <a:lstStyle/>
          <a:p>
            <a:r>
              <a:rPr lang="en-GB" sz="2000" dirty="0">
                <a:solidFill>
                  <a:srgbClr val="002060"/>
                </a:solidFill>
              </a:rPr>
              <a:t>There are loads of great ways to enjoy open water.</a:t>
            </a:r>
          </a:p>
          <a:p>
            <a:endParaRPr lang="en-GB" sz="2000" dirty="0">
              <a:solidFill>
                <a:srgbClr val="002060"/>
              </a:solidFill>
            </a:endParaRPr>
          </a:p>
          <a:p>
            <a:r>
              <a:rPr lang="en-GB" sz="2000" dirty="0">
                <a:solidFill>
                  <a:srgbClr val="002060"/>
                </a:solidFill>
              </a:rPr>
              <a:t>Head to a lifeguarded lake or beach.</a:t>
            </a:r>
          </a:p>
          <a:p>
            <a:endParaRPr lang="en-GB" sz="2000" dirty="0">
              <a:solidFill>
                <a:srgbClr val="002060"/>
              </a:solidFill>
            </a:endParaRPr>
          </a:p>
          <a:p>
            <a:r>
              <a:rPr lang="en-GB" sz="2000" dirty="0">
                <a:solidFill>
                  <a:srgbClr val="002060"/>
                </a:solidFill>
              </a:rPr>
              <a:t>Or sign up for something more extreme with an organised group</a:t>
            </a:r>
          </a:p>
        </p:txBody>
      </p:sp>
      <p:pic>
        <p:nvPicPr>
          <p:cNvPr id="3" name="Coasteering and swimm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82352" y="1695633"/>
            <a:ext cx="5836797" cy="3702349"/>
          </a:xfrm>
          <a:prstGeom prst="rect">
            <a:avLst/>
          </a:prstGeom>
        </p:spPr>
      </p:pic>
      <p:sp>
        <p:nvSpPr>
          <p:cNvPr id="4" name="Title 1"/>
          <p:cNvSpPr txBox="1">
            <a:spLocks/>
          </p:cNvSpPr>
          <p:nvPr/>
        </p:nvSpPr>
        <p:spPr>
          <a:xfrm>
            <a:off x="0" y="0"/>
            <a:ext cx="9144000" cy="1139483"/>
          </a:xfrm>
          <a:prstGeom prst="rect">
            <a:avLst/>
          </a:prstGeom>
        </p:spPr>
        <p:txBody>
          <a:bodyPr/>
          <a:lstStyle/>
          <a:p>
            <a:pPr eaLnBrk="1" fontAlgn="auto" hangingPunct="1">
              <a:spcAft>
                <a:spcPts val="0"/>
              </a:spcAft>
              <a:defRPr/>
            </a:pPr>
            <a:r>
              <a:rPr lang="en-GB" sz="4000" dirty="0">
                <a:solidFill>
                  <a:srgbClr val="002060"/>
                </a:solidFill>
                <a:ea typeface="+mj-ea"/>
                <a:cs typeface="Astoria Medium"/>
              </a:rPr>
              <a:t>Make the most of the water</a:t>
            </a:r>
          </a:p>
          <a:p>
            <a:pPr eaLnBrk="1" fontAlgn="auto" hangingPunct="1">
              <a:spcAft>
                <a:spcPts val="0"/>
              </a:spcAft>
              <a:defRPr/>
            </a:pPr>
            <a:endParaRPr lang="en-GB" sz="1000" dirty="0">
              <a:solidFill>
                <a:srgbClr val="002060"/>
              </a:solidFill>
              <a:ea typeface="+mj-ea"/>
              <a:cs typeface="Astoria Medium"/>
            </a:endParaRPr>
          </a:p>
          <a:p>
            <a:pPr eaLnBrk="1" fontAlgn="auto" hangingPunct="1">
              <a:spcAft>
                <a:spcPts val="0"/>
              </a:spcAft>
              <a:defRPr/>
            </a:pPr>
            <a:endParaRPr lang="en-GB" sz="1000" dirty="0">
              <a:solidFill>
                <a:srgbClr val="002060"/>
              </a:solidFill>
              <a:ea typeface="+mj-ea"/>
              <a:cs typeface="Astoria Medium"/>
            </a:endParaRPr>
          </a:p>
          <a:p>
            <a:pPr eaLnBrk="1" fontAlgn="auto" hangingPunct="1">
              <a:spcAft>
                <a:spcPts val="0"/>
              </a:spcAft>
              <a:defRPr/>
            </a:pPr>
            <a:r>
              <a:rPr lang="en-GB" sz="2000" dirty="0">
                <a:solidFill>
                  <a:srgbClr val="002060"/>
                </a:solidFill>
                <a:ea typeface="+mj-ea"/>
                <a:cs typeface="Astoria Medium"/>
              </a:rPr>
              <a:t>  Not taking too many risks doesn’t mean it’s boring</a:t>
            </a:r>
          </a:p>
        </p:txBody>
      </p:sp>
    </p:spTree>
    <p:extLst>
      <p:ext uri="{BB962C8B-B14F-4D97-AF65-F5344CB8AC3E}">
        <p14:creationId xmlns:p14="http://schemas.microsoft.com/office/powerpoint/2010/main" val="1828929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481890"/>
            <a:ext cx="6705600" cy="1200329"/>
          </a:xfrm>
          <a:prstGeom prst="rect">
            <a:avLst/>
          </a:prstGeom>
          <a:noFill/>
        </p:spPr>
        <p:txBody>
          <a:bodyPr wrap="square" rtlCol="0">
            <a:spAutoFit/>
          </a:bodyPr>
          <a:lstStyle/>
          <a:p>
            <a:pPr algn="ctr"/>
            <a:r>
              <a:rPr lang="en-GB" sz="2400" dirty="0">
                <a:solidFill>
                  <a:srgbClr val="002060"/>
                </a:solidFill>
              </a:rPr>
              <a:t>Based on what you have just seen and discussed, what would you consider before going into open water?</a:t>
            </a:r>
          </a:p>
        </p:txBody>
      </p:sp>
      <p:pic>
        <p:nvPicPr>
          <p:cNvPr id="3" name="Picture 2"/>
          <p:cNvPicPr>
            <a:picLocks noChangeAspect="1"/>
          </p:cNvPicPr>
          <p:nvPr/>
        </p:nvPicPr>
        <p:blipFill>
          <a:blip r:embed="rId3"/>
          <a:stretch>
            <a:fillRect/>
          </a:stretch>
        </p:blipFill>
        <p:spPr>
          <a:xfrm>
            <a:off x="1491892" y="2851031"/>
            <a:ext cx="6160217" cy="1979219"/>
          </a:xfrm>
          <a:prstGeom prst="rect">
            <a:avLst/>
          </a:prstGeom>
        </p:spPr>
      </p:pic>
    </p:spTree>
    <p:extLst>
      <p:ext uri="{BB962C8B-B14F-4D97-AF65-F5344CB8AC3E}">
        <p14:creationId xmlns:p14="http://schemas.microsoft.com/office/powerpoint/2010/main" val="14861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pPr algn="l"/>
            <a:r>
              <a:rPr lang="en-GB" dirty="0">
                <a:solidFill>
                  <a:srgbClr val="00B0F0"/>
                </a:solidFill>
              </a:rPr>
              <a:t>Other sessions to look at</a:t>
            </a:r>
          </a:p>
        </p:txBody>
      </p:sp>
      <p:sp>
        <p:nvSpPr>
          <p:cNvPr id="10" name="Rectangle 9"/>
          <p:cNvSpPr/>
          <p:nvPr/>
        </p:nvSpPr>
        <p:spPr>
          <a:xfrm>
            <a:off x="3444536" y="1395149"/>
            <a:ext cx="2254928" cy="128333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dirty="0"/>
              <a:t>Introduction to Drowning and Cold Water</a:t>
            </a:r>
          </a:p>
          <a:p>
            <a:pPr algn="ctr"/>
            <a:endParaRPr lang="en-GB" dirty="0"/>
          </a:p>
        </p:txBody>
      </p:sp>
      <p:sp>
        <p:nvSpPr>
          <p:cNvPr id="11" name="Down Arrow 10"/>
          <p:cNvSpPr/>
          <p:nvPr/>
        </p:nvSpPr>
        <p:spPr>
          <a:xfrm>
            <a:off x="4478785" y="2748065"/>
            <a:ext cx="186431" cy="790113"/>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GB"/>
          </a:p>
        </p:txBody>
      </p:sp>
      <p:sp>
        <p:nvSpPr>
          <p:cNvPr id="12" name="Rectangle 11"/>
          <p:cNvSpPr/>
          <p:nvPr/>
        </p:nvSpPr>
        <p:spPr>
          <a:xfrm>
            <a:off x="1101773" y="3750041"/>
            <a:ext cx="1584000" cy="134052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Inland Water Sites</a:t>
            </a:r>
          </a:p>
          <a:p>
            <a:pPr algn="ctr"/>
            <a:endParaRPr lang="en-GB" dirty="0"/>
          </a:p>
        </p:txBody>
      </p:sp>
      <p:sp>
        <p:nvSpPr>
          <p:cNvPr id="13" name="Rectangle 12"/>
          <p:cNvSpPr/>
          <p:nvPr/>
        </p:nvSpPr>
        <p:spPr>
          <a:xfrm>
            <a:off x="2914648" y="3750041"/>
            <a:ext cx="1584000" cy="134052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Coastal and Beach Water Sites</a:t>
            </a:r>
          </a:p>
          <a:p>
            <a:pPr algn="ctr"/>
            <a:endParaRPr lang="en-GB" dirty="0"/>
          </a:p>
        </p:txBody>
      </p:sp>
      <p:sp>
        <p:nvSpPr>
          <p:cNvPr id="14" name="Rectangle 13"/>
          <p:cNvSpPr/>
          <p:nvPr/>
        </p:nvSpPr>
        <p:spPr>
          <a:xfrm>
            <a:off x="4727523" y="3750041"/>
            <a:ext cx="1584000" cy="134052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Orienteering –</a:t>
            </a:r>
          </a:p>
          <a:p>
            <a:pPr algn="ctr"/>
            <a:r>
              <a:rPr lang="en-GB" dirty="0"/>
              <a:t>Hazard Hunt </a:t>
            </a:r>
          </a:p>
          <a:p>
            <a:pPr algn="ctr"/>
            <a:endParaRPr lang="en-GB" dirty="0"/>
          </a:p>
        </p:txBody>
      </p:sp>
      <p:sp>
        <p:nvSpPr>
          <p:cNvPr id="15" name="Rectangle 14"/>
          <p:cNvSpPr/>
          <p:nvPr/>
        </p:nvSpPr>
        <p:spPr>
          <a:xfrm>
            <a:off x="6540398" y="3750040"/>
            <a:ext cx="1584000" cy="134053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GB" dirty="0"/>
              <a:t>Witness Statement</a:t>
            </a:r>
          </a:p>
          <a:p>
            <a:pPr algn="ctr"/>
            <a:endParaRPr lang="en-GB" dirty="0"/>
          </a:p>
        </p:txBody>
      </p:sp>
    </p:spTree>
    <p:extLst>
      <p:ext uri="{BB962C8B-B14F-4D97-AF65-F5344CB8AC3E}">
        <p14:creationId xmlns:p14="http://schemas.microsoft.com/office/powerpoint/2010/main" val="404198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886700" cy="886265"/>
          </a:xfrm>
        </p:spPr>
        <p:txBody>
          <a:bodyPr/>
          <a:lstStyle/>
          <a:p>
            <a:pPr algn="l"/>
            <a:r>
              <a:rPr lang="en-GB" dirty="0">
                <a:solidFill>
                  <a:srgbClr val="002060"/>
                </a:solidFill>
                <a:latin typeface="+mn-lt"/>
              </a:rPr>
              <a:t>Drowning in the UK and Ireland</a:t>
            </a:r>
          </a:p>
        </p:txBody>
      </p:sp>
      <p:sp>
        <p:nvSpPr>
          <p:cNvPr id="5" name="TextBox 4"/>
          <p:cNvSpPr txBox="1"/>
          <p:nvPr/>
        </p:nvSpPr>
        <p:spPr>
          <a:xfrm>
            <a:off x="348916" y="2148396"/>
            <a:ext cx="8422105" cy="1723549"/>
          </a:xfrm>
          <a:prstGeom prst="rect">
            <a:avLst/>
          </a:prstGeom>
          <a:noFill/>
        </p:spPr>
        <p:txBody>
          <a:bodyPr wrap="square" rtlCol="0">
            <a:spAutoFit/>
          </a:bodyPr>
          <a:lstStyle/>
          <a:p>
            <a:pPr algn="ctr"/>
            <a:r>
              <a:rPr lang="en-GB" sz="3200" dirty="0">
                <a:solidFill>
                  <a:srgbClr val="002060"/>
                </a:solidFill>
                <a:latin typeface="+mj-lt"/>
              </a:rPr>
              <a:t>Around 700 people drown in the UK and Ireland</a:t>
            </a:r>
          </a:p>
          <a:p>
            <a:pPr algn="ctr"/>
            <a:endParaRPr lang="en-GB" sz="1000" dirty="0">
              <a:solidFill>
                <a:srgbClr val="002060"/>
              </a:solidFill>
              <a:latin typeface="+mj-lt"/>
            </a:endParaRPr>
          </a:p>
          <a:p>
            <a:pPr algn="ctr"/>
            <a:r>
              <a:rPr lang="en-GB" sz="3200" dirty="0">
                <a:solidFill>
                  <a:srgbClr val="002060"/>
                </a:solidFill>
                <a:latin typeface="+mj-lt"/>
              </a:rPr>
              <a:t>Thousands more have non fatal drowning experiences</a:t>
            </a:r>
          </a:p>
        </p:txBody>
      </p:sp>
      <p:sp>
        <p:nvSpPr>
          <p:cNvPr id="2" name="TextBox 1"/>
          <p:cNvSpPr txBox="1"/>
          <p:nvPr/>
        </p:nvSpPr>
        <p:spPr>
          <a:xfrm>
            <a:off x="-12032" y="3965406"/>
            <a:ext cx="9144000" cy="584775"/>
          </a:xfrm>
          <a:prstGeom prst="rect">
            <a:avLst/>
          </a:prstGeom>
          <a:noFill/>
        </p:spPr>
        <p:txBody>
          <a:bodyPr wrap="square" rtlCol="0">
            <a:spAutoFit/>
          </a:bodyPr>
          <a:lstStyle/>
          <a:p>
            <a:pPr algn="ctr"/>
            <a:r>
              <a:rPr lang="en-GB" sz="3200" dirty="0">
                <a:solidFill>
                  <a:srgbClr val="002060"/>
                </a:solidFill>
              </a:rPr>
              <a:t>What do you know about drowning?</a:t>
            </a:r>
          </a:p>
        </p:txBody>
      </p:sp>
    </p:spTree>
    <p:extLst>
      <p:ext uri="{BB962C8B-B14F-4D97-AF65-F5344CB8AC3E}">
        <p14:creationId xmlns:p14="http://schemas.microsoft.com/office/powerpoint/2010/main" val="247318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0" y="2772"/>
            <a:ext cx="7886700" cy="1325563"/>
          </a:xfrm>
        </p:spPr>
        <p:txBody>
          <a:bodyPr/>
          <a:lstStyle/>
          <a:p>
            <a:pPr algn="l"/>
            <a:r>
              <a:rPr lang="en-GB" dirty="0">
                <a:solidFill>
                  <a:srgbClr val="002060"/>
                </a:solidFill>
              </a:rPr>
              <a:t>So who drowns?</a:t>
            </a:r>
          </a:p>
        </p:txBody>
      </p:sp>
      <p:sp>
        <p:nvSpPr>
          <p:cNvPr id="4" name="TextBox 3"/>
          <p:cNvSpPr txBox="1"/>
          <p:nvPr/>
        </p:nvSpPr>
        <p:spPr>
          <a:xfrm>
            <a:off x="386603" y="897404"/>
            <a:ext cx="4029673" cy="646331"/>
          </a:xfrm>
          <a:prstGeom prst="rect">
            <a:avLst/>
          </a:prstGeom>
          <a:noFill/>
        </p:spPr>
        <p:txBody>
          <a:bodyPr wrap="square" rtlCol="0">
            <a:spAutoFit/>
          </a:bodyPr>
          <a:lstStyle/>
          <a:p>
            <a:pPr algn="ctr"/>
            <a:r>
              <a:rPr lang="en-GB" dirty="0">
                <a:solidFill>
                  <a:srgbClr val="002060"/>
                </a:solidFill>
              </a:rPr>
              <a:t>At what age do you think you are most at risk of drowning?</a:t>
            </a:r>
          </a:p>
        </p:txBody>
      </p:sp>
      <p:sp>
        <p:nvSpPr>
          <p:cNvPr id="10" name="TextBox 9"/>
          <p:cNvSpPr txBox="1"/>
          <p:nvPr/>
        </p:nvSpPr>
        <p:spPr>
          <a:xfrm>
            <a:off x="521203" y="4918452"/>
            <a:ext cx="3760471" cy="646331"/>
          </a:xfrm>
          <a:prstGeom prst="rect">
            <a:avLst/>
          </a:prstGeom>
          <a:noFill/>
        </p:spPr>
        <p:txBody>
          <a:bodyPr wrap="square" rtlCol="0">
            <a:spAutoFit/>
          </a:bodyPr>
          <a:lstStyle/>
          <a:p>
            <a:pPr algn="ctr"/>
            <a:r>
              <a:rPr lang="en-GB" dirty="0">
                <a:solidFill>
                  <a:srgbClr val="002060"/>
                </a:solidFill>
              </a:rPr>
              <a:t>Why do you think people aged 15-25 years are the most likely to drown?</a:t>
            </a:r>
          </a:p>
        </p:txBody>
      </p:sp>
      <p:sp>
        <p:nvSpPr>
          <p:cNvPr id="11" name="TextBox 10"/>
          <p:cNvSpPr txBox="1"/>
          <p:nvPr/>
        </p:nvSpPr>
        <p:spPr>
          <a:xfrm>
            <a:off x="5136914" y="897404"/>
            <a:ext cx="3206503" cy="646331"/>
          </a:xfrm>
          <a:prstGeom prst="rect">
            <a:avLst/>
          </a:prstGeom>
          <a:noFill/>
        </p:spPr>
        <p:txBody>
          <a:bodyPr wrap="square" rtlCol="0">
            <a:spAutoFit/>
          </a:bodyPr>
          <a:lstStyle/>
          <a:p>
            <a:pPr algn="ctr"/>
            <a:r>
              <a:rPr lang="en-GB" dirty="0">
                <a:solidFill>
                  <a:srgbClr val="002060"/>
                </a:solidFill>
              </a:rPr>
              <a:t>What percentage of people who drown do you think are male?</a:t>
            </a:r>
          </a:p>
        </p:txBody>
      </p:sp>
      <p:sp>
        <p:nvSpPr>
          <p:cNvPr id="15" name="TextBox 14"/>
          <p:cNvSpPr txBox="1"/>
          <p:nvPr/>
        </p:nvSpPr>
        <p:spPr>
          <a:xfrm>
            <a:off x="4785766" y="4972097"/>
            <a:ext cx="3438119" cy="646331"/>
          </a:xfrm>
          <a:prstGeom prst="rect">
            <a:avLst/>
          </a:prstGeom>
          <a:noFill/>
        </p:spPr>
        <p:txBody>
          <a:bodyPr wrap="square" rtlCol="0">
            <a:spAutoFit/>
          </a:bodyPr>
          <a:lstStyle/>
          <a:p>
            <a:pPr algn="ctr"/>
            <a:r>
              <a:rPr lang="en-GB" dirty="0">
                <a:solidFill>
                  <a:srgbClr val="002060"/>
                </a:solidFill>
              </a:rPr>
              <a:t>Why do you think males are more likely to drown?</a:t>
            </a:r>
          </a:p>
        </p:txBody>
      </p:sp>
      <p:pic>
        <p:nvPicPr>
          <p:cNvPr id="18" name="Picture 17"/>
          <p:cNvPicPr>
            <a:picLocks noChangeAspect="1"/>
          </p:cNvPicPr>
          <p:nvPr/>
        </p:nvPicPr>
        <p:blipFill>
          <a:blip r:embed="rId3"/>
          <a:stretch>
            <a:fillRect/>
          </a:stretch>
        </p:blipFill>
        <p:spPr>
          <a:xfrm>
            <a:off x="3938955" y="1613277"/>
            <a:ext cx="4573500" cy="3340104"/>
          </a:xfrm>
          <a:prstGeom prst="rect">
            <a:avLst/>
          </a:prstGeom>
        </p:spPr>
      </p:pic>
      <p:pic>
        <p:nvPicPr>
          <p:cNvPr id="20" name="Picture 19"/>
          <p:cNvPicPr>
            <a:picLocks noChangeAspect="1"/>
          </p:cNvPicPr>
          <p:nvPr/>
        </p:nvPicPr>
        <p:blipFill>
          <a:blip r:embed="rId4"/>
          <a:stretch>
            <a:fillRect/>
          </a:stretch>
        </p:blipFill>
        <p:spPr>
          <a:xfrm>
            <a:off x="52443" y="1653666"/>
            <a:ext cx="4287675" cy="3264786"/>
          </a:xfrm>
          <a:prstGeom prst="rect">
            <a:avLst/>
          </a:prstGeom>
        </p:spPr>
      </p:pic>
      <p:sp>
        <p:nvSpPr>
          <p:cNvPr id="21" name="TextBox 20"/>
          <p:cNvSpPr txBox="1"/>
          <p:nvPr/>
        </p:nvSpPr>
        <p:spPr>
          <a:xfrm>
            <a:off x="7303770" y="6606540"/>
            <a:ext cx="1840230" cy="251460"/>
          </a:xfrm>
          <a:prstGeom prst="rect">
            <a:avLst/>
          </a:prstGeom>
          <a:noFill/>
        </p:spPr>
        <p:txBody>
          <a:bodyPr wrap="square" rtlCol="0">
            <a:spAutoFit/>
          </a:bodyPr>
          <a:lstStyle/>
          <a:p>
            <a:pPr algn="r"/>
            <a:r>
              <a:rPr lang="en-GB" sz="1000" dirty="0"/>
              <a:t>Data source: WAID 2013-2014</a:t>
            </a:r>
          </a:p>
        </p:txBody>
      </p:sp>
    </p:spTree>
    <p:extLst>
      <p:ext uri="{BB962C8B-B14F-4D97-AF65-F5344CB8AC3E}">
        <p14:creationId xmlns:p14="http://schemas.microsoft.com/office/powerpoint/2010/main" val="49081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230"/>
            <a:ext cx="7886700" cy="1325563"/>
          </a:xfrm>
        </p:spPr>
        <p:txBody>
          <a:bodyPr/>
          <a:lstStyle/>
          <a:p>
            <a:pPr algn="l"/>
            <a:r>
              <a:rPr lang="en-GB" dirty="0">
                <a:solidFill>
                  <a:srgbClr val="002060"/>
                </a:solidFill>
              </a:rPr>
              <a:t>Take a look at these two real drowning cases:</a:t>
            </a:r>
          </a:p>
        </p:txBody>
      </p:sp>
      <p:sp>
        <p:nvSpPr>
          <p:cNvPr id="3" name="Freeform 2"/>
          <p:cNvSpPr>
            <a:spLocks/>
          </p:cNvSpPr>
          <p:nvPr/>
        </p:nvSpPr>
        <p:spPr bwMode="auto">
          <a:xfrm>
            <a:off x="98475" y="3351282"/>
            <a:ext cx="9045524" cy="2197946"/>
          </a:xfrm>
          <a:custGeom>
            <a:avLst/>
            <a:gdLst>
              <a:gd name="T0" fmla="*/ 420130 w 3294255"/>
              <a:gd name="T1" fmla="*/ 72563 h 1286912"/>
              <a:gd name="T2" fmla="*/ 572530 w 3294255"/>
              <a:gd name="T3" fmla="*/ 110663 h 1286912"/>
              <a:gd name="T4" fmla="*/ 763030 w 3294255"/>
              <a:gd name="T5" fmla="*/ 63038 h 1286912"/>
              <a:gd name="T6" fmla="*/ 896380 w 3294255"/>
              <a:gd name="T7" fmla="*/ 43988 h 1286912"/>
              <a:gd name="T8" fmla="*/ 1048780 w 3294255"/>
              <a:gd name="T9" fmla="*/ 43988 h 1286912"/>
              <a:gd name="T10" fmla="*/ 1182130 w 3294255"/>
              <a:gd name="T11" fmla="*/ 15413 h 1286912"/>
              <a:gd name="T12" fmla="*/ 1363105 w 3294255"/>
              <a:gd name="T13" fmla="*/ 24938 h 1286912"/>
              <a:gd name="T14" fmla="*/ 1525030 w 3294255"/>
              <a:gd name="T15" fmla="*/ 15413 h 1286912"/>
              <a:gd name="T16" fmla="*/ 1686955 w 3294255"/>
              <a:gd name="T17" fmla="*/ 24938 h 1286912"/>
              <a:gd name="T18" fmla="*/ 1934605 w 3294255"/>
              <a:gd name="T19" fmla="*/ 53513 h 1286912"/>
              <a:gd name="T20" fmla="*/ 2115580 w 3294255"/>
              <a:gd name="T21" fmla="*/ 63038 h 1286912"/>
              <a:gd name="T22" fmla="*/ 2306080 w 3294255"/>
              <a:gd name="T23" fmla="*/ 43988 h 1286912"/>
              <a:gd name="T24" fmla="*/ 2458480 w 3294255"/>
              <a:gd name="T25" fmla="*/ 43988 h 1286912"/>
              <a:gd name="T26" fmla="*/ 2582305 w 3294255"/>
              <a:gd name="T27" fmla="*/ 43988 h 1286912"/>
              <a:gd name="T28" fmla="*/ 2706130 w 3294255"/>
              <a:gd name="T29" fmla="*/ 72563 h 1286912"/>
              <a:gd name="T30" fmla="*/ 2791855 w 3294255"/>
              <a:gd name="T31" fmla="*/ 63038 h 1286912"/>
              <a:gd name="T32" fmla="*/ 2917364 w 3294255"/>
              <a:gd name="T33" fmla="*/ 47663 h 1286912"/>
              <a:gd name="T34" fmla="*/ 3068262 w 3294255"/>
              <a:gd name="T35" fmla="*/ 47663 h 1286912"/>
              <a:gd name="T36" fmla="*/ 3168861 w 3294255"/>
              <a:gd name="T37" fmla="*/ 95327 h 1286912"/>
              <a:gd name="T38" fmla="*/ 3239530 w 3294255"/>
              <a:gd name="T39" fmla="*/ 348788 h 1286912"/>
              <a:gd name="T40" fmla="*/ 3230005 w 3294255"/>
              <a:gd name="T41" fmla="*/ 463088 h 1286912"/>
              <a:gd name="T42" fmla="*/ 3239530 w 3294255"/>
              <a:gd name="T43" fmla="*/ 577388 h 1286912"/>
              <a:gd name="T44" fmla="*/ 3287155 w 3294255"/>
              <a:gd name="T45" fmla="*/ 672638 h 1286912"/>
              <a:gd name="T46" fmla="*/ 3239530 w 3294255"/>
              <a:gd name="T47" fmla="*/ 748838 h 1286912"/>
              <a:gd name="T48" fmla="*/ 3258580 w 3294255"/>
              <a:gd name="T49" fmla="*/ 825038 h 1286912"/>
              <a:gd name="T50" fmla="*/ 3210955 w 3294255"/>
              <a:gd name="T51" fmla="*/ 920288 h 1286912"/>
              <a:gd name="T52" fmla="*/ 3182380 w 3294255"/>
              <a:gd name="T53" fmla="*/ 1139363 h 1286912"/>
              <a:gd name="T54" fmla="*/ 2967663 w 3294255"/>
              <a:gd name="T55" fmla="*/ 1191585 h 1286912"/>
              <a:gd name="T56" fmla="*/ 2753755 w 3294255"/>
              <a:gd name="T57" fmla="*/ 1196513 h 1286912"/>
              <a:gd name="T58" fmla="*/ 2620405 w 3294255"/>
              <a:gd name="T59" fmla="*/ 1206038 h 1286912"/>
              <a:gd name="T60" fmla="*/ 2468005 w 3294255"/>
              <a:gd name="T61" fmla="*/ 1206038 h 1286912"/>
              <a:gd name="T62" fmla="*/ 2267980 w 3294255"/>
              <a:gd name="T63" fmla="*/ 1196513 h 1286912"/>
              <a:gd name="T64" fmla="*/ 2077480 w 3294255"/>
              <a:gd name="T65" fmla="*/ 1186988 h 1286912"/>
              <a:gd name="T66" fmla="*/ 1991755 w 3294255"/>
              <a:gd name="T67" fmla="*/ 1206038 h 1286912"/>
              <a:gd name="T68" fmla="*/ 1820305 w 3294255"/>
              <a:gd name="T69" fmla="*/ 1263188 h 1286912"/>
              <a:gd name="T70" fmla="*/ 1706005 w 3294255"/>
              <a:gd name="T71" fmla="*/ 1244138 h 1286912"/>
              <a:gd name="T72" fmla="*/ 1620280 w 3294255"/>
              <a:gd name="T73" fmla="*/ 1225088 h 1286912"/>
              <a:gd name="T74" fmla="*/ 1458355 w 3294255"/>
              <a:gd name="T75" fmla="*/ 1215563 h 1286912"/>
              <a:gd name="T76" fmla="*/ 1315480 w 3294255"/>
              <a:gd name="T77" fmla="*/ 1234613 h 1286912"/>
              <a:gd name="T78" fmla="*/ 1182130 w 3294255"/>
              <a:gd name="T79" fmla="*/ 1215563 h 1286912"/>
              <a:gd name="T80" fmla="*/ 963055 w 3294255"/>
              <a:gd name="T81" fmla="*/ 1263188 h 1286912"/>
              <a:gd name="T82" fmla="*/ 848755 w 3294255"/>
              <a:gd name="T83" fmla="*/ 1253663 h 1286912"/>
              <a:gd name="T84" fmla="*/ 696355 w 3294255"/>
              <a:gd name="T85" fmla="*/ 1225088 h 1286912"/>
              <a:gd name="T86" fmla="*/ 620155 w 3294255"/>
              <a:gd name="T87" fmla="*/ 1272713 h 1286912"/>
              <a:gd name="T88" fmla="*/ 477280 w 3294255"/>
              <a:gd name="T89" fmla="*/ 1225088 h 1286912"/>
              <a:gd name="T90" fmla="*/ 391555 w 3294255"/>
              <a:gd name="T91" fmla="*/ 1244138 h 1286912"/>
              <a:gd name="T92" fmla="*/ 267730 w 3294255"/>
              <a:gd name="T93" fmla="*/ 1225088 h 1286912"/>
              <a:gd name="T94" fmla="*/ 124855 w 3294255"/>
              <a:gd name="T95" fmla="*/ 1148888 h 1286912"/>
              <a:gd name="T96" fmla="*/ 162955 w 3294255"/>
              <a:gd name="T97" fmla="*/ 1063163 h 1286912"/>
              <a:gd name="T98" fmla="*/ 124855 w 3294255"/>
              <a:gd name="T99" fmla="*/ 1006013 h 1286912"/>
              <a:gd name="T100" fmla="*/ 67705 w 3294255"/>
              <a:gd name="T101" fmla="*/ 882188 h 1286912"/>
              <a:gd name="T102" fmla="*/ 39130 w 3294255"/>
              <a:gd name="T103" fmla="*/ 739313 h 1286912"/>
              <a:gd name="T104" fmla="*/ 105805 w 3294255"/>
              <a:gd name="T105" fmla="*/ 682163 h 1286912"/>
              <a:gd name="T106" fmla="*/ 105805 w 3294255"/>
              <a:gd name="T107" fmla="*/ 625013 h 1286912"/>
              <a:gd name="T108" fmla="*/ 77230 w 3294255"/>
              <a:gd name="T109" fmla="*/ 510713 h 1286912"/>
              <a:gd name="T110" fmla="*/ 67705 w 3294255"/>
              <a:gd name="T111" fmla="*/ 386888 h 1286912"/>
              <a:gd name="T112" fmla="*/ 67705 w 3294255"/>
              <a:gd name="T113" fmla="*/ 282113 h 1286912"/>
              <a:gd name="T114" fmla="*/ 86755 w 3294255"/>
              <a:gd name="T115" fmla="*/ 167813 h 1286912"/>
              <a:gd name="T116" fmla="*/ 67705 w 3294255"/>
              <a:gd name="T117" fmla="*/ 82088 h 1286912"/>
              <a:gd name="T118" fmla="*/ 153430 w 3294255"/>
              <a:gd name="T119" fmla="*/ 63038 h 1286912"/>
              <a:gd name="T120" fmla="*/ 229630 w 3294255"/>
              <a:gd name="T121" fmla="*/ 34463 h 1286912"/>
              <a:gd name="T122" fmla="*/ 286780 w 3294255"/>
              <a:gd name="T123" fmla="*/ 43988 h 128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4255" h="1286912">
                <a:moveTo>
                  <a:pt x="324880" y="82088"/>
                </a:moveTo>
                <a:cubicBezTo>
                  <a:pt x="340755" y="83676"/>
                  <a:pt x="307834" y="82088"/>
                  <a:pt x="391555" y="82088"/>
                </a:cubicBezTo>
                <a:cubicBezTo>
                  <a:pt x="401595" y="82088"/>
                  <a:pt x="410605" y="75738"/>
                  <a:pt x="420130" y="72563"/>
                </a:cubicBezTo>
                <a:cubicBezTo>
                  <a:pt x="439180" y="78913"/>
                  <a:pt x="459319" y="82633"/>
                  <a:pt x="477280" y="91613"/>
                </a:cubicBezTo>
                <a:cubicBezTo>
                  <a:pt x="525619" y="115783"/>
                  <a:pt x="503566" y="102787"/>
                  <a:pt x="543955" y="129713"/>
                </a:cubicBezTo>
                <a:cubicBezTo>
                  <a:pt x="553480" y="123363"/>
                  <a:pt x="568278" y="121292"/>
                  <a:pt x="572530" y="110663"/>
                </a:cubicBezTo>
                <a:cubicBezTo>
                  <a:pt x="576259" y="101341"/>
                  <a:pt x="552965" y="82088"/>
                  <a:pt x="563005" y="82088"/>
                </a:cubicBezTo>
                <a:cubicBezTo>
                  <a:pt x="602278" y="82088"/>
                  <a:pt x="677305" y="110663"/>
                  <a:pt x="677305" y="110663"/>
                </a:cubicBezTo>
                <a:cubicBezTo>
                  <a:pt x="742809" y="66994"/>
                  <a:pt x="712735" y="79803"/>
                  <a:pt x="763030" y="63038"/>
                </a:cubicBezTo>
                <a:cubicBezTo>
                  <a:pt x="775730" y="69388"/>
                  <a:pt x="787074" y="80080"/>
                  <a:pt x="801130" y="82088"/>
                </a:cubicBezTo>
                <a:cubicBezTo>
                  <a:pt x="811069" y="83508"/>
                  <a:pt x="820477" y="76518"/>
                  <a:pt x="829705" y="72563"/>
                </a:cubicBezTo>
                <a:cubicBezTo>
                  <a:pt x="912095" y="37253"/>
                  <a:pt x="829367" y="66326"/>
                  <a:pt x="896380" y="43988"/>
                </a:cubicBezTo>
                <a:cubicBezTo>
                  <a:pt x="912255" y="47163"/>
                  <a:pt x="928439" y="57961"/>
                  <a:pt x="944005" y="53513"/>
                </a:cubicBezTo>
                <a:cubicBezTo>
                  <a:pt x="955012" y="50368"/>
                  <a:pt x="951949" y="27714"/>
                  <a:pt x="963055" y="24938"/>
                </a:cubicBezTo>
                <a:cubicBezTo>
                  <a:pt x="982213" y="20148"/>
                  <a:pt x="1026783" y="36656"/>
                  <a:pt x="1048780" y="43988"/>
                </a:cubicBezTo>
                <a:cubicBezTo>
                  <a:pt x="1058305" y="37638"/>
                  <a:pt x="1065977" y="26202"/>
                  <a:pt x="1077355" y="24938"/>
                </a:cubicBezTo>
                <a:cubicBezTo>
                  <a:pt x="1102500" y="22144"/>
                  <a:pt x="1137970" y="35618"/>
                  <a:pt x="1163080" y="43988"/>
                </a:cubicBezTo>
                <a:cubicBezTo>
                  <a:pt x="1169430" y="34463"/>
                  <a:pt x="1172605" y="21763"/>
                  <a:pt x="1182130" y="15413"/>
                </a:cubicBezTo>
                <a:cubicBezTo>
                  <a:pt x="1205249" y="0"/>
                  <a:pt x="1226771" y="4396"/>
                  <a:pt x="1248805" y="15413"/>
                </a:cubicBezTo>
                <a:cubicBezTo>
                  <a:pt x="1259044" y="20533"/>
                  <a:pt x="1267855" y="28113"/>
                  <a:pt x="1277380" y="34463"/>
                </a:cubicBezTo>
                <a:cubicBezTo>
                  <a:pt x="1305955" y="31288"/>
                  <a:pt x="1334745" y="29665"/>
                  <a:pt x="1363105" y="24938"/>
                </a:cubicBezTo>
                <a:cubicBezTo>
                  <a:pt x="1373009" y="23287"/>
                  <a:pt x="1381640" y="15413"/>
                  <a:pt x="1391680" y="15413"/>
                </a:cubicBezTo>
                <a:cubicBezTo>
                  <a:pt x="1423588" y="15413"/>
                  <a:pt x="1455180" y="21763"/>
                  <a:pt x="1486930" y="24938"/>
                </a:cubicBezTo>
                <a:cubicBezTo>
                  <a:pt x="1499630" y="21763"/>
                  <a:pt x="1511939" y="15413"/>
                  <a:pt x="1525030" y="15413"/>
                </a:cubicBezTo>
                <a:cubicBezTo>
                  <a:pt x="1535070" y="15413"/>
                  <a:pt x="1543760" y="22969"/>
                  <a:pt x="1553605" y="24938"/>
                </a:cubicBezTo>
                <a:cubicBezTo>
                  <a:pt x="1575620" y="29341"/>
                  <a:pt x="1598055" y="31288"/>
                  <a:pt x="1620280" y="34463"/>
                </a:cubicBezTo>
                <a:cubicBezTo>
                  <a:pt x="1693055" y="58721"/>
                  <a:pt x="1596416" y="33992"/>
                  <a:pt x="1686955" y="24938"/>
                </a:cubicBezTo>
                <a:cubicBezTo>
                  <a:pt x="1695079" y="24126"/>
                  <a:pt x="1779651" y="41572"/>
                  <a:pt x="1791730" y="43988"/>
                </a:cubicBezTo>
                <a:cubicBezTo>
                  <a:pt x="1858781" y="88689"/>
                  <a:pt x="1780124" y="49742"/>
                  <a:pt x="1848880" y="34463"/>
                </a:cubicBezTo>
                <a:cubicBezTo>
                  <a:pt x="1868996" y="29993"/>
                  <a:pt x="1912110" y="46015"/>
                  <a:pt x="1934605" y="53513"/>
                </a:cubicBezTo>
                <a:cubicBezTo>
                  <a:pt x="1949052" y="43881"/>
                  <a:pt x="1972037" y="24938"/>
                  <a:pt x="1991755" y="24938"/>
                </a:cubicBezTo>
                <a:cubicBezTo>
                  <a:pt x="2003715" y="24938"/>
                  <a:pt x="2044955" y="39496"/>
                  <a:pt x="2058430" y="43988"/>
                </a:cubicBezTo>
                <a:cubicBezTo>
                  <a:pt x="2203919" y="7616"/>
                  <a:pt x="2005072" y="44620"/>
                  <a:pt x="2115580" y="63038"/>
                </a:cubicBezTo>
                <a:cubicBezTo>
                  <a:pt x="2129586" y="65372"/>
                  <a:pt x="2139905" y="47432"/>
                  <a:pt x="2153680" y="43988"/>
                </a:cubicBezTo>
                <a:cubicBezTo>
                  <a:pt x="2191152" y="34620"/>
                  <a:pt x="2229880" y="31288"/>
                  <a:pt x="2267980" y="24938"/>
                </a:cubicBezTo>
                <a:cubicBezTo>
                  <a:pt x="2280680" y="31288"/>
                  <a:pt x="2295172" y="34898"/>
                  <a:pt x="2306080" y="43988"/>
                </a:cubicBezTo>
                <a:cubicBezTo>
                  <a:pt x="2314874" y="51317"/>
                  <a:pt x="2313771" y="71143"/>
                  <a:pt x="2325130" y="72563"/>
                </a:cubicBezTo>
                <a:cubicBezTo>
                  <a:pt x="2345055" y="75054"/>
                  <a:pt x="2362355" y="56004"/>
                  <a:pt x="2382280" y="53513"/>
                </a:cubicBezTo>
                <a:lnTo>
                  <a:pt x="2458480" y="43988"/>
                </a:lnTo>
                <a:cubicBezTo>
                  <a:pt x="2468005" y="40813"/>
                  <a:pt x="2477151" y="32812"/>
                  <a:pt x="2487055" y="34463"/>
                </a:cubicBezTo>
                <a:cubicBezTo>
                  <a:pt x="2529815" y="41590"/>
                  <a:pt x="2506896" y="79715"/>
                  <a:pt x="2525155" y="24938"/>
                </a:cubicBezTo>
                <a:cubicBezTo>
                  <a:pt x="2544205" y="31288"/>
                  <a:pt x="2564344" y="35008"/>
                  <a:pt x="2582305" y="43988"/>
                </a:cubicBezTo>
                <a:cubicBezTo>
                  <a:pt x="2697635" y="101653"/>
                  <a:pt x="2561580" y="52955"/>
                  <a:pt x="2648980" y="82088"/>
                </a:cubicBezTo>
                <a:cubicBezTo>
                  <a:pt x="2658505" y="75738"/>
                  <a:pt x="2666263" y="64920"/>
                  <a:pt x="2677555" y="63038"/>
                </a:cubicBezTo>
                <a:cubicBezTo>
                  <a:pt x="2687459" y="61387"/>
                  <a:pt x="2696090" y="72563"/>
                  <a:pt x="2706130" y="72563"/>
                </a:cubicBezTo>
                <a:cubicBezTo>
                  <a:pt x="2716170" y="72563"/>
                  <a:pt x="2725180" y="66213"/>
                  <a:pt x="2734705" y="63038"/>
                </a:cubicBezTo>
                <a:cubicBezTo>
                  <a:pt x="2744230" y="66213"/>
                  <a:pt x="2753240" y="72563"/>
                  <a:pt x="2763280" y="72563"/>
                </a:cubicBezTo>
                <a:cubicBezTo>
                  <a:pt x="2773320" y="72563"/>
                  <a:pt x="2782201" y="65796"/>
                  <a:pt x="2791855" y="63038"/>
                </a:cubicBezTo>
                <a:cubicBezTo>
                  <a:pt x="2875576" y="39118"/>
                  <a:pt x="2790017" y="66826"/>
                  <a:pt x="2858530" y="43988"/>
                </a:cubicBezTo>
                <a:cubicBezTo>
                  <a:pt x="2868055" y="50338"/>
                  <a:pt x="2880755" y="53513"/>
                  <a:pt x="2887105" y="63038"/>
                </a:cubicBezTo>
                <a:cubicBezTo>
                  <a:pt x="2894367" y="73930"/>
                  <a:pt x="2904777" y="44067"/>
                  <a:pt x="2917364" y="47663"/>
                </a:cubicBezTo>
                <a:cubicBezTo>
                  <a:pt x="2936672" y="53180"/>
                  <a:pt x="2967663" y="47663"/>
                  <a:pt x="2967663" y="47663"/>
                </a:cubicBezTo>
                <a:cubicBezTo>
                  <a:pt x="2986713" y="54013"/>
                  <a:pt x="3000410" y="37911"/>
                  <a:pt x="3017963" y="47663"/>
                </a:cubicBezTo>
                <a:cubicBezTo>
                  <a:pt x="3029738" y="54205"/>
                  <a:pt x="3057914" y="39039"/>
                  <a:pt x="3068262" y="47663"/>
                </a:cubicBezTo>
                <a:cubicBezTo>
                  <a:pt x="3077056" y="54992"/>
                  <a:pt x="3058737" y="88977"/>
                  <a:pt x="3068262" y="95327"/>
                </a:cubicBezTo>
                <a:lnTo>
                  <a:pt x="3118561" y="47663"/>
                </a:lnTo>
                <a:cubicBezTo>
                  <a:pt x="3128601" y="47663"/>
                  <a:pt x="3159336" y="92152"/>
                  <a:pt x="3168861" y="95327"/>
                </a:cubicBezTo>
                <a:cubicBezTo>
                  <a:pt x="3252343" y="178809"/>
                  <a:pt x="3139594" y="124349"/>
                  <a:pt x="3219160" y="190654"/>
                </a:cubicBezTo>
                <a:cubicBezTo>
                  <a:pt x="3292499" y="251770"/>
                  <a:pt x="3178109" y="225290"/>
                  <a:pt x="3249055" y="272588"/>
                </a:cubicBezTo>
                <a:cubicBezTo>
                  <a:pt x="3245880" y="297988"/>
                  <a:pt x="3249926" y="325397"/>
                  <a:pt x="3239530" y="348788"/>
                </a:cubicBezTo>
                <a:cubicBezTo>
                  <a:pt x="3235452" y="357963"/>
                  <a:pt x="3214130" y="348788"/>
                  <a:pt x="3210955" y="358313"/>
                </a:cubicBezTo>
                <a:cubicBezTo>
                  <a:pt x="3194863" y="406588"/>
                  <a:pt x="3222229" y="406521"/>
                  <a:pt x="3249055" y="415463"/>
                </a:cubicBezTo>
                <a:cubicBezTo>
                  <a:pt x="3242705" y="431338"/>
                  <a:pt x="3230005" y="445990"/>
                  <a:pt x="3230005" y="463088"/>
                </a:cubicBezTo>
                <a:cubicBezTo>
                  <a:pt x="3230005" y="573875"/>
                  <a:pt x="3274268" y="416025"/>
                  <a:pt x="3239530" y="520238"/>
                </a:cubicBezTo>
                <a:cubicBezTo>
                  <a:pt x="3242705" y="529763"/>
                  <a:pt x="3249055" y="538773"/>
                  <a:pt x="3249055" y="548813"/>
                </a:cubicBezTo>
                <a:cubicBezTo>
                  <a:pt x="3249055" y="558853"/>
                  <a:pt x="3241499" y="567543"/>
                  <a:pt x="3239530" y="577388"/>
                </a:cubicBezTo>
                <a:cubicBezTo>
                  <a:pt x="3235127" y="599403"/>
                  <a:pt x="3233180" y="621838"/>
                  <a:pt x="3230005" y="644063"/>
                </a:cubicBezTo>
                <a:cubicBezTo>
                  <a:pt x="3239530" y="650413"/>
                  <a:pt x="3248341" y="657993"/>
                  <a:pt x="3258580" y="663113"/>
                </a:cubicBezTo>
                <a:cubicBezTo>
                  <a:pt x="3267560" y="667603"/>
                  <a:pt x="3294255" y="665538"/>
                  <a:pt x="3287155" y="672638"/>
                </a:cubicBezTo>
                <a:cubicBezTo>
                  <a:pt x="3272956" y="686837"/>
                  <a:pt x="3230005" y="691688"/>
                  <a:pt x="3230005" y="691688"/>
                </a:cubicBezTo>
                <a:cubicBezTo>
                  <a:pt x="3223655" y="701213"/>
                  <a:pt x="3209073" y="708971"/>
                  <a:pt x="3210955" y="720263"/>
                </a:cubicBezTo>
                <a:cubicBezTo>
                  <a:pt x="3213170" y="733550"/>
                  <a:pt x="3230906" y="738490"/>
                  <a:pt x="3239530" y="748838"/>
                </a:cubicBezTo>
                <a:cubicBezTo>
                  <a:pt x="3246859" y="757632"/>
                  <a:pt x="3252230" y="767888"/>
                  <a:pt x="3258580" y="777413"/>
                </a:cubicBezTo>
                <a:cubicBezTo>
                  <a:pt x="3245880" y="780588"/>
                  <a:pt x="3228335" y="776465"/>
                  <a:pt x="3220480" y="786938"/>
                </a:cubicBezTo>
                <a:cubicBezTo>
                  <a:pt x="3200160" y="814031"/>
                  <a:pt x="3253500" y="823345"/>
                  <a:pt x="3258580" y="825038"/>
                </a:cubicBezTo>
                <a:cubicBezTo>
                  <a:pt x="3187634" y="872336"/>
                  <a:pt x="3258580" y="811547"/>
                  <a:pt x="3258580" y="872663"/>
                </a:cubicBezTo>
                <a:cubicBezTo>
                  <a:pt x="3258580" y="884111"/>
                  <a:pt x="3239530" y="885363"/>
                  <a:pt x="3230005" y="891713"/>
                </a:cubicBezTo>
                <a:cubicBezTo>
                  <a:pt x="3223655" y="901238"/>
                  <a:pt x="3212837" y="908996"/>
                  <a:pt x="3210955" y="920288"/>
                </a:cubicBezTo>
                <a:cubicBezTo>
                  <a:pt x="3206354" y="947893"/>
                  <a:pt x="3232359" y="956783"/>
                  <a:pt x="3249055" y="967913"/>
                </a:cubicBezTo>
                <a:cubicBezTo>
                  <a:pt x="3172954" y="1024989"/>
                  <a:pt x="3230133" y="967273"/>
                  <a:pt x="3201430" y="1110788"/>
                </a:cubicBezTo>
                <a:cubicBezTo>
                  <a:pt x="3199185" y="1122013"/>
                  <a:pt x="3189709" y="1130569"/>
                  <a:pt x="3182380" y="1139363"/>
                </a:cubicBezTo>
                <a:cubicBezTo>
                  <a:pt x="3159461" y="1166865"/>
                  <a:pt x="3153327" y="1168257"/>
                  <a:pt x="3125230" y="1186988"/>
                </a:cubicBezTo>
                <a:cubicBezTo>
                  <a:pt x="3106180" y="1183813"/>
                  <a:pt x="3086933" y="1181653"/>
                  <a:pt x="3068080" y="1177463"/>
                </a:cubicBezTo>
                <a:cubicBezTo>
                  <a:pt x="3037151" y="1170590"/>
                  <a:pt x="3022483" y="1206914"/>
                  <a:pt x="2967663" y="1191585"/>
                </a:cubicBezTo>
                <a:cubicBezTo>
                  <a:pt x="2937820" y="1178795"/>
                  <a:pt x="2951615" y="1197293"/>
                  <a:pt x="2917364" y="1191585"/>
                </a:cubicBezTo>
                <a:cubicBezTo>
                  <a:pt x="2872914" y="1258260"/>
                  <a:pt x="2896630" y="1174288"/>
                  <a:pt x="2849005" y="1206038"/>
                </a:cubicBezTo>
                <a:cubicBezTo>
                  <a:pt x="2817255" y="1202863"/>
                  <a:pt x="2785292" y="1201365"/>
                  <a:pt x="2753755" y="1196513"/>
                </a:cubicBezTo>
                <a:cubicBezTo>
                  <a:pt x="2743832" y="1194986"/>
                  <a:pt x="2735220" y="1186988"/>
                  <a:pt x="2725180" y="1186988"/>
                </a:cubicBezTo>
                <a:cubicBezTo>
                  <a:pt x="2705462" y="1186988"/>
                  <a:pt x="2682477" y="1205931"/>
                  <a:pt x="2668030" y="1215563"/>
                </a:cubicBezTo>
                <a:cubicBezTo>
                  <a:pt x="2652155" y="1212388"/>
                  <a:pt x="2636528" y="1204572"/>
                  <a:pt x="2620405" y="1206038"/>
                </a:cubicBezTo>
                <a:cubicBezTo>
                  <a:pt x="2600407" y="1207856"/>
                  <a:pt x="2563255" y="1225088"/>
                  <a:pt x="2563255" y="1225088"/>
                </a:cubicBezTo>
                <a:cubicBezTo>
                  <a:pt x="2541030" y="1221913"/>
                  <a:pt x="2518595" y="1219966"/>
                  <a:pt x="2496580" y="1215563"/>
                </a:cubicBezTo>
                <a:cubicBezTo>
                  <a:pt x="2486735" y="1213594"/>
                  <a:pt x="2478045" y="1206038"/>
                  <a:pt x="2468005" y="1206038"/>
                </a:cubicBezTo>
                <a:cubicBezTo>
                  <a:pt x="2451816" y="1206038"/>
                  <a:pt x="2436255" y="1212388"/>
                  <a:pt x="2420380" y="1215563"/>
                </a:cubicBezTo>
                <a:cubicBezTo>
                  <a:pt x="2388630" y="1212388"/>
                  <a:pt x="2357038" y="1206038"/>
                  <a:pt x="2325130" y="1206038"/>
                </a:cubicBezTo>
                <a:cubicBezTo>
                  <a:pt x="2265977" y="1206038"/>
                  <a:pt x="2327390" y="1236120"/>
                  <a:pt x="2267980" y="1196513"/>
                </a:cubicBezTo>
                <a:cubicBezTo>
                  <a:pt x="2199200" y="1219440"/>
                  <a:pt x="2280968" y="1196513"/>
                  <a:pt x="2144155" y="1196513"/>
                </a:cubicBezTo>
                <a:cubicBezTo>
                  <a:pt x="2134115" y="1196513"/>
                  <a:pt x="2125105" y="1202863"/>
                  <a:pt x="2115580" y="1206038"/>
                </a:cubicBezTo>
                <a:cubicBezTo>
                  <a:pt x="2102880" y="1199688"/>
                  <a:pt x="2091679" y="1186988"/>
                  <a:pt x="2077480" y="1186988"/>
                </a:cubicBezTo>
                <a:cubicBezTo>
                  <a:pt x="2066032" y="1186988"/>
                  <a:pt x="2059144" y="1200918"/>
                  <a:pt x="2048905" y="1206038"/>
                </a:cubicBezTo>
                <a:cubicBezTo>
                  <a:pt x="2039925" y="1210528"/>
                  <a:pt x="2029855" y="1212388"/>
                  <a:pt x="2020330" y="1215563"/>
                </a:cubicBezTo>
                <a:cubicBezTo>
                  <a:pt x="2010805" y="1212388"/>
                  <a:pt x="2001795" y="1206038"/>
                  <a:pt x="1991755" y="1206038"/>
                </a:cubicBezTo>
                <a:cubicBezTo>
                  <a:pt x="1915555" y="1206038"/>
                  <a:pt x="2010805" y="1231438"/>
                  <a:pt x="1934605" y="1206038"/>
                </a:cubicBezTo>
                <a:cubicBezTo>
                  <a:pt x="1915555" y="1212388"/>
                  <a:pt x="1894163" y="1213949"/>
                  <a:pt x="1877455" y="1225088"/>
                </a:cubicBezTo>
                <a:lnTo>
                  <a:pt x="1820305" y="1263188"/>
                </a:lnTo>
                <a:cubicBezTo>
                  <a:pt x="1810780" y="1250488"/>
                  <a:pt x="1803926" y="1235251"/>
                  <a:pt x="1791730" y="1225088"/>
                </a:cubicBezTo>
                <a:cubicBezTo>
                  <a:pt x="1763034" y="1201175"/>
                  <a:pt x="1759264" y="1222271"/>
                  <a:pt x="1734580" y="1234613"/>
                </a:cubicBezTo>
                <a:cubicBezTo>
                  <a:pt x="1725600" y="1239103"/>
                  <a:pt x="1715530" y="1240963"/>
                  <a:pt x="1706005" y="1244138"/>
                </a:cubicBezTo>
                <a:cubicBezTo>
                  <a:pt x="1696480" y="1240963"/>
                  <a:pt x="1686410" y="1239103"/>
                  <a:pt x="1677430" y="1234613"/>
                </a:cubicBezTo>
                <a:cubicBezTo>
                  <a:pt x="1667191" y="1229493"/>
                  <a:pt x="1660147" y="1217445"/>
                  <a:pt x="1648855" y="1215563"/>
                </a:cubicBezTo>
                <a:cubicBezTo>
                  <a:pt x="1638951" y="1213912"/>
                  <a:pt x="1629805" y="1221913"/>
                  <a:pt x="1620280" y="1225088"/>
                </a:cubicBezTo>
                <a:cubicBezTo>
                  <a:pt x="1570057" y="1191606"/>
                  <a:pt x="1610178" y="1204595"/>
                  <a:pt x="1572655" y="1234613"/>
                </a:cubicBezTo>
                <a:cubicBezTo>
                  <a:pt x="1564815" y="1240885"/>
                  <a:pt x="1553605" y="1240963"/>
                  <a:pt x="1544080" y="1244138"/>
                </a:cubicBezTo>
                <a:cubicBezTo>
                  <a:pt x="1478576" y="1200469"/>
                  <a:pt x="1508650" y="1198798"/>
                  <a:pt x="1458355" y="1215563"/>
                </a:cubicBezTo>
                <a:cubicBezTo>
                  <a:pt x="1429601" y="1196394"/>
                  <a:pt x="1433470" y="1188113"/>
                  <a:pt x="1401205" y="1206038"/>
                </a:cubicBezTo>
                <a:cubicBezTo>
                  <a:pt x="1381191" y="1217157"/>
                  <a:pt x="1344055" y="1244138"/>
                  <a:pt x="1344055" y="1244138"/>
                </a:cubicBezTo>
                <a:cubicBezTo>
                  <a:pt x="1334530" y="1240963"/>
                  <a:pt x="1325325" y="1236582"/>
                  <a:pt x="1315480" y="1234613"/>
                </a:cubicBezTo>
                <a:cubicBezTo>
                  <a:pt x="1293465" y="1230210"/>
                  <a:pt x="1270465" y="1230995"/>
                  <a:pt x="1248805" y="1225088"/>
                </a:cubicBezTo>
                <a:cubicBezTo>
                  <a:pt x="1235106" y="1221352"/>
                  <a:pt x="1223405" y="1212388"/>
                  <a:pt x="1210705" y="1206038"/>
                </a:cubicBezTo>
                <a:cubicBezTo>
                  <a:pt x="1201180" y="1209213"/>
                  <a:pt x="1191784" y="1212805"/>
                  <a:pt x="1182130" y="1215563"/>
                </a:cubicBezTo>
                <a:cubicBezTo>
                  <a:pt x="1098409" y="1239483"/>
                  <a:pt x="1183968" y="1211775"/>
                  <a:pt x="1115455" y="1234613"/>
                </a:cubicBezTo>
                <a:cubicBezTo>
                  <a:pt x="1067338" y="1218574"/>
                  <a:pt x="1062773" y="1212723"/>
                  <a:pt x="991630" y="1234613"/>
                </a:cubicBezTo>
                <a:cubicBezTo>
                  <a:pt x="978755" y="1238574"/>
                  <a:pt x="973403" y="1254564"/>
                  <a:pt x="963055" y="1263188"/>
                </a:cubicBezTo>
                <a:cubicBezTo>
                  <a:pt x="954261" y="1270517"/>
                  <a:pt x="944005" y="1275888"/>
                  <a:pt x="934480" y="1282238"/>
                </a:cubicBezTo>
                <a:lnTo>
                  <a:pt x="877330" y="1263188"/>
                </a:lnTo>
                <a:lnTo>
                  <a:pt x="848755" y="1253663"/>
                </a:lnTo>
                <a:cubicBezTo>
                  <a:pt x="778826" y="1276973"/>
                  <a:pt x="805804" y="1286912"/>
                  <a:pt x="763030" y="1244138"/>
                </a:cubicBezTo>
                <a:cubicBezTo>
                  <a:pt x="753505" y="1247313"/>
                  <a:pt x="744109" y="1256421"/>
                  <a:pt x="734455" y="1253663"/>
                </a:cubicBezTo>
                <a:cubicBezTo>
                  <a:pt x="719191" y="1249302"/>
                  <a:pt x="712230" y="1225088"/>
                  <a:pt x="696355" y="1225088"/>
                </a:cubicBezTo>
                <a:cubicBezTo>
                  <a:pt x="686315" y="1225088"/>
                  <a:pt x="694670" y="1247391"/>
                  <a:pt x="686830" y="1253663"/>
                </a:cubicBezTo>
                <a:cubicBezTo>
                  <a:pt x="676608" y="1261841"/>
                  <a:pt x="661317" y="1259592"/>
                  <a:pt x="648730" y="1263188"/>
                </a:cubicBezTo>
                <a:cubicBezTo>
                  <a:pt x="639076" y="1265946"/>
                  <a:pt x="629680" y="1269538"/>
                  <a:pt x="620155" y="1272713"/>
                </a:cubicBezTo>
                <a:cubicBezTo>
                  <a:pt x="552145" y="1250043"/>
                  <a:pt x="579713" y="1264802"/>
                  <a:pt x="534430" y="1234613"/>
                </a:cubicBezTo>
                <a:cubicBezTo>
                  <a:pt x="531255" y="1244138"/>
                  <a:pt x="533885" y="1258698"/>
                  <a:pt x="524905" y="1263188"/>
                </a:cubicBezTo>
                <a:cubicBezTo>
                  <a:pt x="499122" y="1276079"/>
                  <a:pt x="486333" y="1232331"/>
                  <a:pt x="477280" y="1225088"/>
                </a:cubicBezTo>
                <a:cubicBezTo>
                  <a:pt x="469440" y="1218816"/>
                  <a:pt x="458230" y="1218738"/>
                  <a:pt x="448705" y="1215563"/>
                </a:cubicBezTo>
                <a:cubicBezTo>
                  <a:pt x="439180" y="1218738"/>
                  <a:pt x="429110" y="1220598"/>
                  <a:pt x="420130" y="1225088"/>
                </a:cubicBezTo>
                <a:cubicBezTo>
                  <a:pt x="409891" y="1230208"/>
                  <a:pt x="402847" y="1242256"/>
                  <a:pt x="391555" y="1244138"/>
                </a:cubicBezTo>
                <a:cubicBezTo>
                  <a:pt x="381651" y="1245789"/>
                  <a:pt x="372505" y="1237788"/>
                  <a:pt x="362980" y="1234613"/>
                </a:cubicBezTo>
                <a:cubicBezTo>
                  <a:pt x="353455" y="1240963"/>
                  <a:pt x="345738" y="1252044"/>
                  <a:pt x="334405" y="1253663"/>
                </a:cubicBezTo>
                <a:cubicBezTo>
                  <a:pt x="301037" y="1258430"/>
                  <a:pt x="293348" y="1236474"/>
                  <a:pt x="267730" y="1225088"/>
                </a:cubicBezTo>
                <a:cubicBezTo>
                  <a:pt x="249380" y="1216933"/>
                  <a:pt x="228930" y="1214193"/>
                  <a:pt x="210580" y="1206038"/>
                </a:cubicBezTo>
                <a:cubicBezTo>
                  <a:pt x="130220" y="1170323"/>
                  <a:pt x="253551" y="1198912"/>
                  <a:pt x="124855" y="1177463"/>
                </a:cubicBezTo>
                <a:cubicBezTo>
                  <a:pt x="189886" y="1134109"/>
                  <a:pt x="139643" y="1178464"/>
                  <a:pt x="124855" y="1148888"/>
                </a:cubicBezTo>
                <a:cubicBezTo>
                  <a:pt x="120365" y="1139908"/>
                  <a:pt x="131205" y="1129838"/>
                  <a:pt x="134380" y="1120313"/>
                </a:cubicBezTo>
                <a:cubicBezTo>
                  <a:pt x="124855" y="1110788"/>
                  <a:pt x="105805" y="1105208"/>
                  <a:pt x="105805" y="1091738"/>
                </a:cubicBezTo>
                <a:cubicBezTo>
                  <a:pt x="105805" y="1079428"/>
                  <a:pt x="155909" y="1065512"/>
                  <a:pt x="162955" y="1063163"/>
                </a:cubicBezTo>
                <a:cubicBezTo>
                  <a:pt x="147080" y="1059988"/>
                  <a:pt x="124310" y="1067108"/>
                  <a:pt x="115330" y="1053638"/>
                </a:cubicBezTo>
                <a:cubicBezTo>
                  <a:pt x="108980" y="1044113"/>
                  <a:pt x="141660" y="1045813"/>
                  <a:pt x="143905" y="1034588"/>
                </a:cubicBezTo>
                <a:cubicBezTo>
                  <a:pt x="146150" y="1023363"/>
                  <a:pt x="129975" y="1016252"/>
                  <a:pt x="124855" y="1006013"/>
                </a:cubicBezTo>
                <a:cubicBezTo>
                  <a:pt x="85420" y="927143"/>
                  <a:pt x="150875" y="1030755"/>
                  <a:pt x="96280" y="948863"/>
                </a:cubicBezTo>
                <a:cubicBezTo>
                  <a:pt x="93105" y="936163"/>
                  <a:pt x="91912" y="922795"/>
                  <a:pt x="86755" y="910763"/>
                </a:cubicBezTo>
                <a:cubicBezTo>
                  <a:pt x="82246" y="900241"/>
                  <a:pt x="69324" y="893521"/>
                  <a:pt x="67705" y="882188"/>
                </a:cubicBezTo>
                <a:cubicBezTo>
                  <a:pt x="65854" y="869229"/>
                  <a:pt x="74055" y="856788"/>
                  <a:pt x="77230" y="844088"/>
                </a:cubicBezTo>
                <a:cubicBezTo>
                  <a:pt x="55005" y="777413"/>
                  <a:pt x="51830" y="805988"/>
                  <a:pt x="67705" y="758363"/>
                </a:cubicBezTo>
                <a:cubicBezTo>
                  <a:pt x="58180" y="752013"/>
                  <a:pt x="39130" y="750761"/>
                  <a:pt x="39130" y="739313"/>
                </a:cubicBezTo>
                <a:cubicBezTo>
                  <a:pt x="39130" y="729273"/>
                  <a:pt x="60605" y="736888"/>
                  <a:pt x="67705" y="729788"/>
                </a:cubicBezTo>
                <a:cubicBezTo>
                  <a:pt x="74805" y="722688"/>
                  <a:pt x="70958" y="709053"/>
                  <a:pt x="77230" y="701213"/>
                </a:cubicBezTo>
                <a:cubicBezTo>
                  <a:pt x="84381" y="692274"/>
                  <a:pt x="96280" y="688513"/>
                  <a:pt x="105805" y="682163"/>
                </a:cubicBezTo>
                <a:cubicBezTo>
                  <a:pt x="80405" y="678988"/>
                  <a:pt x="53372" y="682145"/>
                  <a:pt x="29605" y="672638"/>
                </a:cubicBezTo>
                <a:cubicBezTo>
                  <a:pt x="20283" y="668909"/>
                  <a:pt x="50340" y="669385"/>
                  <a:pt x="58180" y="663113"/>
                </a:cubicBezTo>
                <a:cubicBezTo>
                  <a:pt x="119728" y="613874"/>
                  <a:pt x="33981" y="648954"/>
                  <a:pt x="105805" y="625013"/>
                </a:cubicBezTo>
                <a:cubicBezTo>
                  <a:pt x="102630" y="615488"/>
                  <a:pt x="101156" y="605215"/>
                  <a:pt x="96280" y="596438"/>
                </a:cubicBezTo>
                <a:cubicBezTo>
                  <a:pt x="85161" y="576424"/>
                  <a:pt x="58180" y="539288"/>
                  <a:pt x="58180" y="539288"/>
                </a:cubicBezTo>
                <a:cubicBezTo>
                  <a:pt x="64530" y="529763"/>
                  <a:pt x="82350" y="520952"/>
                  <a:pt x="77230" y="510713"/>
                </a:cubicBezTo>
                <a:cubicBezTo>
                  <a:pt x="60315" y="476884"/>
                  <a:pt x="0" y="527275"/>
                  <a:pt x="67705" y="482138"/>
                </a:cubicBezTo>
                <a:cubicBezTo>
                  <a:pt x="64530" y="466263"/>
                  <a:pt x="53732" y="450079"/>
                  <a:pt x="58180" y="434513"/>
                </a:cubicBezTo>
                <a:cubicBezTo>
                  <a:pt x="74690" y="376728"/>
                  <a:pt x="114695" y="457373"/>
                  <a:pt x="67705" y="386888"/>
                </a:cubicBezTo>
                <a:cubicBezTo>
                  <a:pt x="114680" y="355572"/>
                  <a:pt x="95912" y="381574"/>
                  <a:pt x="67705" y="339263"/>
                </a:cubicBezTo>
                <a:cubicBezTo>
                  <a:pt x="62136" y="330909"/>
                  <a:pt x="61355" y="320213"/>
                  <a:pt x="58180" y="310688"/>
                </a:cubicBezTo>
                <a:cubicBezTo>
                  <a:pt x="61355" y="301163"/>
                  <a:pt x="67705" y="292153"/>
                  <a:pt x="67705" y="282113"/>
                </a:cubicBezTo>
                <a:cubicBezTo>
                  <a:pt x="67705" y="239780"/>
                  <a:pt x="35955" y="260946"/>
                  <a:pt x="86755" y="244013"/>
                </a:cubicBezTo>
                <a:cubicBezTo>
                  <a:pt x="82744" y="237996"/>
                  <a:pt x="53251" y="199186"/>
                  <a:pt x="58180" y="186863"/>
                </a:cubicBezTo>
                <a:cubicBezTo>
                  <a:pt x="62432" y="176234"/>
                  <a:pt x="77230" y="174163"/>
                  <a:pt x="86755" y="167813"/>
                </a:cubicBezTo>
                <a:cubicBezTo>
                  <a:pt x="65002" y="160562"/>
                  <a:pt x="29605" y="154787"/>
                  <a:pt x="29605" y="120188"/>
                </a:cubicBezTo>
                <a:cubicBezTo>
                  <a:pt x="29605" y="110148"/>
                  <a:pt x="48655" y="113838"/>
                  <a:pt x="58180" y="110663"/>
                </a:cubicBezTo>
                <a:cubicBezTo>
                  <a:pt x="61355" y="101138"/>
                  <a:pt x="58725" y="86578"/>
                  <a:pt x="67705" y="82088"/>
                </a:cubicBezTo>
                <a:cubicBezTo>
                  <a:pt x="76685" y="77598"/>
                  <a:pt x="89180" y="98713"/>
                  <a:pt x="96280" y="91613"/>
                </a:cubicBezTo>
                <a:cubicBezTo>
                  <a:pt x="107728" y="80165"/>
                  <a:pt x="102630" y="59863"/>
                  <a:pt x="105805" y="43988"/>
                </a:cubicBezTo>
                <a:cubicBezTo>
                  <a:pt x="121680" y="50338"/>
                  <a:pt x="137421" y="57035"/>
                  <a:pt x="153430" y="63038"/>
                </a:cubicBezTo>
                <a:cubicBezTo>
                  <a:pt x="162831" y="66563"/>
                  <a:pt x="171965" y="72563"/>
                  <a:pt x="182005" y="72563"/>
                </a:cubicBezTo>
                <a:cubicBezTo>
                  <a:pt x="192045" y="72563"/>
                  <a:pt x="201055" y="66213"/>
                  <a:pt x="210580" y="63038"/>
                </a:cubicBezTo>
                <a:cubicBezTo>
                  <a:pt x="216930" y="53513"/>
                  <a:pt x="218182" y="34463"/>
                  <a:pt x="229630" y="34463"/>
                </a:cubicBezTo>
                <a:cubicBezTo>
                  <a:pt x="239670" y="34463"/>
                  <a:pt x="229115" y="63038"/>
                  <a:pt x="239155" y="63038"/>
                </a:cubicBezTo>
                <a:cubicBezTo>
                  <a:pt x="249195" y="63038"/>
                  <a:pt x="245505" y="43988"/>
                  <a:pt x="248680" y="34463"/>
                </a:cubicBezTo>
                <a:cubicBezTo>
                  <a:pt x="261380" y="37638"/>
                  <a:pt x="276558" y="35810"/>
                  <a:pt x="286780" y="43988"/>
                </a:cubicBezTo>
                <a:cubicBezTo>
                  <a:pt x="294620" y="50260"/>
                  <a:pt x="289205" y="65463"/>
                  <a:pt x="296305" y="72563"/>
                </a:cubicBezTo>
                <a:cubicBezTo>
                  <a:pt x="306834" y="83092"/>
                  <a:pt x="309005" y="80501"/>
                  <a:pt x="324880" y="82088"/>
                </a:cubicBezTo>
                <a:close/>
              </a:path>
            </a:pathLst>
          </a:custGeom>
          <a:solidFill>
            <a:srgbClr val="263B74"/>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endParaRPr lang="en-GB"/>
          </a:p>
        </p:txBody>
      </p:sp>
      <p:sp>
        <p:nvSpPr>
          <p:cNvPr id="4" name="Freeform 3"/>
          <p:cNvSpPr>
            <a:spLocks/>
          </p:cNvSpPr>
          <p:nvPr/>
        </p:nvSpPr>
        <p:spPr bwMode="auto">
          <a:xfrm>
            <a:off x="98476" y="1507951"/>
            <a:ext cx="9045524" cy="1843331"/>
          </a:xfrm>
          <a:custGeom>
            <a:avLst/>
            <a:gdLst>
              <a:gd name="T0" fmla="*/ 420130 w 3294255"/>
              <a:gd name="T1" fmla="*/ 72563 h 1286912"/>
              <a:gd name="T2" fmla="*/ 572530 w 3294255"/>
              <a:gd name="T3" fmla="*/ 110663 h 1286912"/>
              <a:gd name="T4" fmla="*/ 763030 w 3294255"/>
              <a:gd name="T5" fmla="*/ 63038 h 1286912"/>
              <a:gd name="T6" fmla="*/ 896380 w 3294255"/>
              <a:gd name="T7" fmla="*/ 43988 h 1286912"/>
              <a:gd name="T8" fmla="*/ 1048780 w 3294255"/>
              <a:gd name="T9" fmla="*/ 43988 h 1286912"/>
              <a:gd name="T10" fmla="*/ 1182130 w 3294255"/>
              <a:gd name="T11" fmla="*/ 15413 h 1286912"/>
              <a:gd name="T12" fmla="*/ 1363105 w 3294255"/>
              <a:gd name="T13" fmla="*/ 24938 h 1286912"/>
              <a:gd name="T14" fmla="*/ 1525030 w 3294255"/>
              <a:gd name="T15" fmla="*/ 15413 h 1286912"/>
              <a:gd name="T16" fmla="*/ 1686955 w 3294255"/>
              <a:gd name="T17" fmla="*/ 24938 h 1286912"/>
              <a:gd name="T18" fmla="*/ 1934605 w 3294255"/>
              <a:gd name="T19" fmla="*/ 53513 h 1286912"/>
              <a:gd name="T20" fmla="*/ 2115580 w 3294255"/>
              <a:gd name="T21" fmla="*/ 63038 h 1286912"/>
              <a:gd name="T22" fmla="*/ 2306080 w 3294255"/>
              <a:gd name="T23" fmla="*/ 43988 h 1286912"/>
              <a:gd name="T24" fmla="*/ 2458480 w 3294255"/>
              <a:gd name="T25" fmla="*/ 43988 h 1286912"/>
              <a:gd name="T26" fmla="*/ 2582305 w 3294255"/>
              <a:gd name="T27" fmla="*/ 43988 h 1286912"/>
              <a:gd name="T28" fmla="*/ 2706130 w 3294255"/>
              <a:gd name="T29" fmla="*/ 72563 h 1286912"/>
              <a:gd name="T30" fmla="*/ 2791855 w 3294255"/>
              <a:gd name="T31" fmla="*/ 63038 h 1286912"/>
              <a:gd name="T32" fmla="*/ 2917364 w 3294255"/>
              <a:gd name="T33" fmla="*/ 47663 h 1286912"/>
              <a:gd name="T34" fmla="*/ 3068262 w 3294255"/>
              <a:gd name="T35" fmla="*/ 47663 h 1286912"/>
              <a:gd name="T36" fmla="*/ 3168861 w 3294255"/>
              <a:gd name="T37" fmla="*/ 95327 h 1286912"/>
              <a:gd name="T38" fmla="*/ 3239530 w 3294255"/>
              <a:gd name="T39" fmla="*/ 348788 h 1286912"/>
              <a:gd name="T40" fmla="*/ 3230005 w 3294255"/>
              <a:gd name="T41" fmla="*/ 463088 h 1286912"/>
              <a:gd name="T42" fmla="*/ 3239530 w 3294255"/>
              <a:gd name="T43" fmla="*/ 577388 h 1286912"/>
              <a:gd name="T44" fmla="*/ 3287155 w 3294255"/>
              <a:gd name="T45" fmla="*/ 672638 h 1286912"/>
              <a:gd name="T46" fmla="*/ 3239530 w 3294255"/>
              <a:gd name="T47" fmla="*/ 748838 h 1286912"/>
              <a:gd name="T48" fmla="*/ 3258580 w 3294255"/>
              <a:gd name="T49" fmla="*/ 825038 h 1286912"/>
              <a:gd name="T50" fmla="*/ 3210955 w 3294255"/>
              <a:gd name="T51" fmla="*/ 920288 h 1286912"/>
              <a:gd name="T52" fmla="*/ 3182380 w 3294255"/>
              <a:gd name="T53" fmla="*/ 1139363 h 1286912"/>
              <a:gd name="T54" fmla="*/ 2967663 w 3294255"/>
              <a:gd name="T55" fmla="*/ 1191585 h 1286912"/>
              <a:gd name="T56" fmla="*/ 2753755 w 3294255"/>
              <a:gd name="T57" fmla="*/ 1196513 h 1286912"/>
              <a:gd name="T58" fmla="*/ 2620405 w 3294255"/>
              <a:gd name="T59" fmla="*/ 1206038 h 1286912"/>
              <a:gd name="T60" fmla="*/ 2468005 w 3294255"/>
              <a:gd name="T61" fmla="*/ 1206038 h 1286912"/>
              <a:gd name="T62" fmla="*/ 2267980 w 3294255"/>
              <a:gd name="T63" fmla="*/ 1196513 h 1286912"/>
              <a:gd name="T64" fmla="*/ 2077480 w 3294255"/>
              <a:gd name="T65" fmla="*/ 1186988 h 1286912"/>
              <a:gd name="T66" fmla="*/ 1991755 w 3294255"/>
              <a:gd name="T67" fmla="*/ 1206038 h 1286912"/>
              <a:gd name="T68" fmla="*/ 1820305 w 3294255"/>
              <a:gd name="T69" fmla="*/ 1263188 h 1286912"/>
              <a:gd name="T70" fmla="*/ 1706005 w 3294255"/>
              <a:gd name="T71" fmla="*/ 1244138 h 1286912"/>
              <a:gd name="T72" fmla="*/ 1620280 w 3294255"/>
              <a:gd name="T73" fmla="*/ 1225088 h 1286912"/>
              <a:gd name="T74" fmla="*/ 1458355 w 3294255"/>
              <a:gd name="T75" fmla="*/ 1215563 h 1286912"/>
              <a:gd name="T76" fmla="*/ 1315480 w 3294255"/>
              <a:gd name="T77" fmla="*/ 1234613 h 1286912"/>
              <a:gd name="T78" fmla="*/ 1182130 w 3294255"/>
              <a:gd name="T79" fmla="*/ 1215563 h 1286912"/>
              <a:gd name="T80" fmla="*/ 963055 w 3294255"/>
              <a:gd name="T81" fmla="*/ 1263188 h 1286912"/>
              <a:gd name="T82" fmla="*/ 848755 w 3294255"/>
              <a:gd name="T83" fmla="*/ 1253663 h 1286912"/>
              <a:gd name="T84" fmla="*/ 696355 w 3294255"/>
              <a:gd name="T85" fmla="*/ 1225088 h 1286912"/>
              <a:gd name="T86" fmla="*/ 620155 w 3294255"/>
              <a:gd name="T87" fmla="*/ 1272713 h 1286912"/>
              <a:gd name="T88" fmla="*/ 477280 w 3294255"/>
              <a:gd name="T89" fmla="*/ 1225088 h 1286912"/>
              <a:gd name="T90" fmla="*/ 391555 w 3294255"/>
              <a:gd name="T91" fmla="*/ 1244138 h 1286912"/>
              <a:gd name="T92" fmla="*/ 267730 w 3294255"/>
              <a:gd name="T93" fmla="*/ 1225088 h 1286912"/>
              <a:gd name="T94" fmla="*/ 124855 w 3294255"/>
              <a:gd name="T95" fmla="*/ 1148888 h 1286912"/>
              <a:gd name="T96" fmla="*/ 162955 w 3294255"/>
              <a:gd name="T97" fmla="*/ 1063163 h 1286912"/>
              <a:gd name="T98" fmla="*/ 124855 w 3294255"/>
              <a:gd name="T99" fmla="*/ 1006013 h 1286912"/>
              <a:gd name="T100" fmla="*/ 67705 w 3294255"/>
              <a:gd name="T101" fmla="*/ 882188 h 1286912"/>
              <a:gd name="T102" fmla="*/ 39130 w 3294255"/>
              <a:gd name="T103" fmla="*/ 739313 h 1286912"/>
              <a:gd name="T104" fmla="*/ 105805 w 3294255"/>
              <a:gd name="T105" fmla="*/ 682163 h 1286912"/>
              <a:gd name="T106" fmla="*/ 105805 w 3294255"/>
              <a:gd name="T107" fmla="*/ 625013 h 1286912"/>
              <a:gd name="T108" fmla="*/ 77230 w 3294255"/>
              <a:gd name="T109" fmla="*/ 510713 h 1286912"/>
              <a:gd name="T110" fmla="*/ 67705 w 3294255"/>
              <a:gd name="T111" fmla="*/ 386888 h 1286912"/>
              <a:gd name="T112" fmla="*/ 67705 w 3294255"/>
              <a:gd name="T113" fmla="*/ 282113 h 1286912"/>
              <a:gd name="T114" fmla="*/ 86755 w 3294255"/>
              <a:gd name="T115" fmla="*/ 167813 h 1286912"/>
              <a:gd name="T116" fmla="*/ 67705 w 3294255"/>
              <a:gd name="T117" fmla="*/ 82088 h 1286912"/>
              <a:gd name="T118" fmla="*/ 153430 w 3294255"/>
              <a:gd name="T119" fmla="*/ 63038 h 1286912"/>
              <a:gd name="T120" fmla="*/ 229630 w 3294255"/>
              <a:gd name="T121" fmla="*/ 34463 h 1286912"/>
              <a:gd name="T122" fmla="*/ 286780 w 3294255"/>
              <a:gd name="T123" fmla="*/ 43988 h 1286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294255" h="1286912">
                <a:moveTo>
                  <a:pt x="324880" y="82088"/>
                </a:moveTo>
                <a:cubicBezTo>
                  <a:pt x="340755" y="83676"/>
                  <a:pt x="307834" y="82088"/>
                  <a:pt x="391555" y="82088"/>
                </a:cubicBezTo>
                <a:cubicBezTo>
                  <a:pt x="401595" y="82088"/>
                  <a:pt x="410605" y="75738"/>
                  <a:pt x="420130" y="72563"/>
                </a:cubicBezTo>
                <a:cubicBezTo>
                  <a:pt x="439180" y="78913"/>
                  <a:pt x="459319" y="82633"/>
                  <a:pt x="477280" y="91613"/>
                </a:cubicBezTo>
                <a:cubicBezTo>
                  <a:pt x="525619" y="115783"/>
                  <a:pt x="503566" y="102787"/>
                  <a:pt x="543955" y="129713"/>
                </a:cubicBezTo>
                <a:cubicBezTo>
                  <a:pt x="553480" y="123363"/>
                  <a:pt x="568278" y="121292"/>
                  <a:pt x="572530" y="110663"/>
                </a:cubicBezTo>
                <a:cubicBezTo>
                  <a:pt x="576259" y="101341"/>
                  <a:pt x="552965" y="82088"/>
                  <a:pt x="563005" y="82088"/>
                </a:cubicBezTo>
                <a:cubicBezTo>
                  <a:pt x="602278" y="82088"/>
                  <a:pt x="677305" y="110663"/>
                  <a:pt x="677305" y="110663"/>
                </a:cubicBezTo>
                <a:cubicBezTo>
                  <a:pt x="742809" y="66994"/>
                  <a:pt x="712735" y="79803"/>
                  <a:pt x="763030" y="63038"/>
                </a:cubicBezTo>
                <a:cubicBezTo>
                  <a:pt x="775730" y="69388"/>
                  <a:pt x="787074" y="80080"/>
                  <a:pt x="801130" y="82088"/>
                </a:cubicBezTo>
                <a:cubicBezTo>
                  <a:pt x="811069" y="83508"/>
                  <a:pt x="820477" y="76518"/>
                  <a:pt x="829705" y="72563"/>
                </a:cubicBezTo>
                <a:cubicBezTo>
                  <a:pt x="912095" y="37253"/>
                  <a:pt x="829367" y="66326"/>
                  <a:pt x="896380" y="43988"/>
                </a:cubicBezTo>
                <a:cubicBezTo>
                  <a:pt x="912255" y="47163"/>
                  <a:pt x="928439" y="57961"/>
                  <a:pt x="944005" y="53513"/>
                </a:cubicBezTo>
                <a:cubicBezTo>
                  <a:pt x="955012" y="50368"/>
                  <a:pt x="951949" y="27714"/>
                  <a:pt x="963055" y="24938"/>
                </a:cubicBezTo>
                <a:cubicBezTo>
                  <a:pt x="982213" y="20148"/>
                  <a:pt x="1026783" y="36656"/>
                  <a:pt x="1048780" y="43988"/>
                </a:cubicBezTo>
                <a:cubicBezTo>
                  <a:pt x="1058305" y="37638"/>
                  <a:pt x="1065977" y="26202"/>
                  <a:pt x="1077355" y="24938"/>
                </a:cubicBezTo>
                <a:cubicBezTo>
                  <a:pt x="1102500" y="22144"/>
                  <a:pt x="1137970" y="35618"/>
                  <a:pt x="1163080" y="43988"/>
                </a:cubicBezTo>
                <a:cubicBezTo>
                  <a:pt x="1169430" y="34463"/>
                  <a:pt x="1172605" y="21763"/>
                  <a:pt x="1182130" y="15413"/>
                </a:cubicBezTo>
                <a:cubicBezTo>
                  <a:pt x="1205249" y="0"/>
                  <a:pt x="1226771" y="4396"/>
                  <a:pt x="1248805" y="15413"/>
                </a:cubicBezTo>
                <a:cubicBezTo>
                  <a:pt x="1259044" y="20533"/>
                  <a:pt x="1267855" y="28113"/>
                  <a:pt x="1277380" y="34463"/>
                </a:cubicBezTo>
                <a:cubicBezTo>
                  <a:pt x="1305955" y="31288"/>
                  <a:pt x="1334745" y="29665"/>
                  <a:pt x="1363105" y="24938"/>
                </a:cubicBezTo>
                <a:cubicBezTo>
                  <a:pt x="1373009" y="23287"/>
                  <a:pt x="1381640" y="15413"/>
                  <a:pt x="1391680" y="15413"/>
                </a:cubicBezTo>
                <a:cubicBezTo>
                  <a:pt x="1423588" y="15413"/>
                  <a:pt x="1455180" y="21763"/>
                  <a:pt x="1486930" y="24938"/>
                </a:cubicBezTo>
                <a:cubicBezTo>
                  <a:pt x="1499630" y="21763"/>
                  <a:pt x="1511939" y="15413"/>
                  <a:pt x="1525030" y="15413"/>
                </a:cubicBezTo>
                <a:cubicBezTo>
                  <a:pt x="1535070" y="15413"/>
                  <a:pt x="1543760" y="22969"/>
                  <a:pt x="1553605" y="24938"/>
                </a:cubicBezTo>
                <a:cubicBezTo>
                  <a:pt x="1575620" y="29341"/>
                  <a:pt x="1598055" y="31288"/>
                  <a:pt x="1620280" y="34463"/>
                </a:cubicBezTo>
                <a:cubicBezTo>
                  <a:pt x="1693055" y="58721"/>
                  <a:pt x="1596416" y="33992"/>
                  <a:pt x="1686955" y="24938"/>
                </a:cubicBezTo>
                <a:cubicBezTo>
                  <a:pt x="1695079" y="24126"/>
                  <a:pt x="1779651" y="41572"/>
                  <a:pt x="1791730" y="43988"/>
                </a:cubicBezTo>
                <a:cubicBezTo>
                  <a:pt x="1858781" y="88689"/>
                  <a:pt x="1780124" y="49742"/>
                  <a:pt x="1848880" y="34463"/>
                </a:cubicBezTo>
                <a:cubicBezTo>
                  <a:pt x="1868996" y="29993"/>
                  <a:pt x="1912110" y="46015"/>
                  <a:pt x="1934605" y="53513"/>
                </a:cubicBezTo>
                <a:cubicBezTo>
                  <a:pt x="1949052" y="43881"/>
                  <a:pt x="1972037" y="24938"/>
                  <a:pt x="1991755" y="24938"/>
                </a:cubicBezTo>
                <a:cubicBezTo>
                  <a:pt x="2003715" y="24938"/>
                  <a:pt x="2044955" y="39496"/>
                  <a:pt x="2058430" y="43988"/>
                </a:cubicBezTo>
                <a:cubicBezTo>
                  <a:pt x="2203919" y="7616"/>
                  <a:pt x="2005072" y="44620"/>
                  <a:pt x="2115580" y="63038"/>
                </a:cubicBezTo>
                <a:cubicBezTo>
                  <a:pt x="2129586" y="65372"/>
                  <a:pt x="2139905" y="47432"/>
                  <a:pt x="2153680" y="43988"/>
                </a:cubicBezTo>
                <a:cubicBezTo>
                  <a:pt x="2191152" y="34620"/>
                  <a:pt x="2229880" y="31288"/>
                  <a:pt x="2267980" y="24938"/>
                </a:cubicBezTo>
                <a:cubicBezTo>
                  <a:pt x="2280680" y="31288"/>
                  <a:pt x="2295172" y="34898"/>
                  <a:pt x="2306080" y="43988"/>
                </a:cubicBezTo>
                <a:cubicBezTo>
                  <a:pt x="2314874" y="51317"/>
                  <a:pt x="2313771" y="71143"/>
                  <a:pt x="2325130" y="72563"/>
                </a:cubicBezTo>
                <a:cubicBezTo>
                  <a:pt x="2345055" y="75054"/>
                  <a:pt x="2362355" y="56004"/>
                  <a:pt x="2382280" y="53513"/>
                </a:cubicBezTo>
                <a:lnTo>
                  <a:pt x="2458480" y="43988"/>
                </a:lnTo>
                <a:cubicBezTo>
                  <a:pt x="2468005" y="40813"/>
                  <a:pt x="2477151" y="32812"/>
                  <a:pt x="2487055" y="34463"/>
                </a:cubicBezTo>
                <a:cubicBezTo>
                  <a:pt x="2529815" y="41590"/>
                  <a:pt x="2506896" y="79715"/>
                  <a:pt x="2525155" y="24938"/>
                </a:cubicBezTo>
                <a:cubicBezTo>
                  <a:pt x="2544205" y="31288"/>
                  <a:pt x="2564344" y="35008"/>
                  <a:pt x="2582305" y="43988"/>
                </a:cubicBezTo>
                <a:cubicBezTo>
                  <a:pt x="2697635" y="101653"/>
                  <a:pt x="2561580" y="52955"/>
                  <a:pt x="2648980" y="82088"/>
                </a:cubicBezTo>
                <a:cubicBezTo>
                  <a:pt x="2658505" y="75738"/>
                  <a:pt x="2666263" y="64920"/>
                  <a:pt x="2677555" y="63038"/>
                </a:cubicBezTo>
                <a:cubicBezTo>
                  <a:pt x="2687459" y="61387"/>
                  <a:pt x="2696090" y="72563"/>
                  <a:pt x="2706130" y="72563"/>
                </a:cubicBezTo>
                <a:cubicBezTo>
                  <a:pt x="2716170" y="72563"/>
                  <a:pt x="2725180" y="66213"/>
                  <a:pt x="2734705" y="63038"/>
                </a:cubicBezTo>
                <a:cubicBezTo>
                  <a:pt x="2744230" y="66213"/>
                  <a:pt x="2753240" y="72563"/>
                  <a:pt x="2763280" y="72563"/>
                </a:cubicBezTo>
                <a:cubicBezTo>
                  <a:pt x="2773320" y="72563"/>
                  <a:pt x="2782201" y="65796"/>
                  <a:pt x="2791855" y="63038"/>
                </a:cubicBezTo>
                <a:cubicBezTo>
                  <a:pt x="2875576" y="39118"/>
                  <a:pt x="2790017" y="66826"/>
                  <a:pt x="2858530" y="43988"/>
                </a:cubicBezTo>
                <a:cubicBezTo>
                  <a:pt x="2868055" y="50338"/>
                  <a:pt x="2880755" y="53513"/>
                  <a:pt x="2887105" y="63038"/>
                </a:cubicBezTo>
                <a:cubicBezTo>
                  <a:pt x="2894367" y="73930"/>
                  <a:pt x="2904777" y="44067"/>
                  <a:pt x="2917364" y="47663"/>
                </a:cubicBezTo>
                <a:cubicBezTo>
                  <a:pt x="2936672" y="53180"/>
                  <a:pt x="2967663" y="47663"/>
                  <a:pt x="2967663" y="47663"/>
                </a:cubicBezTo>
                <a:cubicBezTo>
                  <a:pt x="2986713" y="54013"/>
                  <a:pt x="3000410" y="37911"/>
                  <a:pt x="3017963" y="47663"/>
                </a:cubicBezTo>
                <a:cubicBezTo>
                  <a:pt x="3029738" y="54205"/>
                  <a:pt x="3057914" y="39039"/>
                  <a:pt x="3068262" y="47663"/>
                </a:cubicBezTo>
                <a:cubicBezTo>
                  <a:pt x="3077056" y="54992"/>
                  <a:pt x="3058737" y="88977"/>
                  <a:pt x="3068262" y="95327"/>
                </a:cubicBezTo>
                <a:lnTo>
                  <a:pt x="3118561" y="47663"/>
                </a:lnTo>
                <a:cubicBezTo>
                  <a:pt x="3128601" y="47663"/>
                  <a:pt x="3159336" y="92152"/>
                  <a:pt x="3168861" y="95327"/>
                </a:cubicBezTo>
                <a:cubicBezTo>
                  <a:pt x="3252343" y="178809"/>
                  <a:pt x="3139594" y="124349"/>
                  <a:pt x="3219160" y="190654"/>
                </a:cubicBezTo>
                <a:cubicBezTo>
                  <a:pt x="3292499" y="251770"/>
                  <a:pt x="3178109" y="225290"/>
                  <a:pt x="3249055" y="272588"/>
                </a:cubicBezTo>
                <a:cubicBezTo>
                  <a:pt x="3245880" y="297988"/>
                  <a:pt x="3249926" y="325397"/>
                  <a:pt x="3239530" y="348788"/>
                </a:cubicBezTo>
                <a:cubicBezTo>
                  <a:pt x="3235452" y="357963"/>
                  <a:pt x="3214130" y="348788"/>
                  <a:pt x="3210955" y="358313"/>
                </a:cubicBezTo>
                <a:cubicBezTo>
                  <a:pt x="3194863" y="406588"/>
                  <a:pt x="3222229" y="406521"/>
                  <a:pt x="3249055" y="415463"/>
                </a:cubicBezTo>
                <a:cubicBezTo>
                  <a:pt x="3242705" y="431338"/>
                  <a:pt x="3230005" y="445990"/>
                  <a:pt x="3230005" y="463088"/>
                </a:cubicBezTo>
                <a:cubicBezTo>
                  <a:pt x="3230005" y="573875"/>
                  <a:pt x="3274268" y="416025"/>
                  <a:pt x="3239530" y="520238"/>
                </a:cubicBezTo>
                <a:cubicBezTo>
                  <a:pt x="3242705" y="529763"/>
                  <a:pt x="3249055" y="538773"/>
                  <a:pt x="3249055" y="548813"/>
                </a:cubicBezTo>
                <a:cubicBezTo>
                  <a:pt x="3249055" y="558853"/>
                  <a:pt x="3241499" y="567543"/>
                  <a:pt x="3239530" y="577388"/>
                </a:cubicBezTo>
                <a:cubicBezTo>
                  <a:pt x="3235127" y="599403"/>
                  <a:pt x="3233180" y="621838"/>
                  <a:pt x="3230005" y="644063"/>
                </a:cubicBezTo>
                <a:cubicBezTo>
                  <a:pt x="3239530" y="650413"/>
                  <a:pt x="3248341" y="657993"/>
                  <a:pt x="3258580" y="663113"/>
                </a:cubicBezTo>
                <a:cubicBezTo>
                  <a:pt x="3267560" y="667603"/>
                  <a:pt x="3294255" y="665538"/>
                  <a:pt x="3287155" y="672638"/>
                </a:cubicBezTo>
                <a:cubicBezTo>
                  <a:pt x="3272956" y="686837"/>
                  <a:pt x="3230005" y="691688"/>
                  <a:pt x="3230005" y="691688"/>
                </a:cubicBezTo>
                <a:cubicBezTo>
                  <a:pt x="3223655" y="701213"/>
                  <a:pt x="3209073" y="708971"/>
                  <a:pt x="3210955" y="720263"/>
                </a:cubicBezTo>
                <a:cubicBezTo>
                  <a:pt x="3213170" y="733550"/>
                  <a:pt x="3230906" y="738490"/>
                  <a:pt x="3239530" y="748838"/>
                </a:cubicBezTo>
                <a:cubicBezTo>
                  <a:pt x="3246859" y="757632"/>
                  <a:pt x="3252230" y="767888"/>
                  <a:pt x="3258580" y="777413"/>
                </a:cubicBezTo>
                <a:cubicBezTo>
                  <a:pt x="3245880" y="780588"/>
                  <a:pt x="3228335" y="776465"/>
                  <a:pt x="3220480" y="786938"/>
                </a:cubicBezTo>
                <a:cubicBezTo>
                  <a:pt x="3200160" y="814031"/>
                  <a:pt x="3253500" y="823345"/>
                  <a:pt x="3258580" y="825038"/>
                </a:cubicBezTo>
                <a:cubicBezTo>
                  <a:pt x="3187634" y="872336"/>
                  <a:pt x="3258580" y="811547"/>
                  <a:pt x="3258580" y="872663"/>
                </a:cubicBezTo>
                <a:cubicBezTo>
                  <a:pt x="3258580" y="884111"/>
                  <a:pt x="3239530" y="885363"/>
                  <a:pt x="3230005" y="891713"/>
                </a:cubicBezTo>
                <a:cubicBezTo>
                  <a:pt x="3223655" y="901238"/>
                  <a:pt x="3212837" y="908996"/>
                  <a:pt x="3210955" y="920288"/>
                </a:cubicBezTo>
                <a:cubicBezTo>
                  <a:pt x="3206354" y="947893"/>
                  <a:pt x="3232359" y="956783"/>
                  <a:pt x="3249055" y="967913"/>
                </a:cubicBezTo>
                <a:cubicBezTo>
                  <a:pt x="3172954" y="1024989"/>
                  <a:pt x="3230133" y="967273"/>
                  <a:pt x="3201430" y="1110788"/>
                </a:cubicBezTo>
                <a:cubicBezTo>
                  <a:pt x="3199185" y="1122013"/>
                  <a:pt x="3189709" y="1130569"/>
                  <a:pt x="3182380" y="1139363"/>
                </a:cubicBezTo>
                <a:cubicBezTo>
                  <a:pt x="3159461" y="1166865"/>
                  <a:pt x="3153327" y="1168257"/>
                  <a:pt x="3125230" y="1186988"/>
                </a:cubicBezTo>
                <a:cubicBezTo>
                  <a:pt x="3106180" y="1183813"/>
                  <a:pt x="3086933" y="1181653"/>
                  <a:pt x="3068080" y="1177463"/>
                </a:cubicBezTo>
                <a:cubicBezTo>
                  <a:pt x="3037151" y="1170590"/>
                  <a:pt x="3022483" y="1206914"/>
                  <a:pt x="2967663" y="1191585"/>
                </a:cubicBezTo>
                <a:cubicBezTo>
                  <a:pt x="2937820" y="1178795"/>
                  <a:pt x="2951615" y="1197293"/>
                  <a:pt x="2917364" y="1191585"/>
                </a:cubicBezTo>
                <a:cubicBezTo>
                  <a:pt x="2872914" y="1258260"/>
                  <a:pt x="2896630" y="1174288"/>
                  <a:pt x="2849005" y="1206038"/>
                </a:cubicBezTo>
                <a:cubicBezTo>
                  <a:pt x="2817255" y="1202863"/>
                  <a:pt x="2785292" y="1201365"/>
                  <a:pt x="2753755" y="1196513"/>
                </a:cubicBezTo>
                <a:cubicBezTo>
                  <a:pt x="2743832" y="1194986"/>
                  <a:pt x="2735220" y="1186988"/>
                  <a:pt x="2725180" y="1186988"/>
                </a:cubicBezTo>
                <a:cubicBezTo>
                  <a:pt x="2705462" y="1186988"/>
                  <a:pt x="2682477" y="1205931"/>
                  <a:pt x="2668030" y="1215563"/>
                </a:cubicBezTo>
                <a:cubicBezTo>
                  <a:pt x="2652155" y="1212388"/>
                  <a:pt x="2636528" y="1204572"/>
                  <a:pt x="2620405" y="1206038"/>
                </a:cubicBezTo>
                <a:cubicBezTo>
                  <a:pt x="2600407" y="1207856"/>
                  <a:pt x="2563255" y="1225088"/>
                  <a:pt x="2563255" y="1225088"/>
                </a:cubicBezTo>
                <a:cubicBezTo>
                  <a:pt x="2541030" y="1221913"/>
                  <a:pt x="2518595" y="1219966"/>
                  <a:pt x="2496580" y="1215563"/>
                </a:cubicBezTo>
                <a:cubicBezTo>
                  <a:pt x="2486735" y="1213594"/>
                  <a:pt x="2478045" y="1206038"/>
                  <a:pt x="2468005" y="1206038"/>
                </a:cubicBezTo>
                <a:cubicBezTo>
                  <a:pt x="2451816" y="1206038"/>
                  <a:pt x="2436255" y="1212388"/>
                  <a:pt x="2420380" y="1215563"/>
                </a:cubicBezTo>
                <a:cubicBezTo>
                  <a:pt x="2388630" y="1212388"/>
                  <a:pt x="2357038" y="1206038"/>
                  <a:pt x="2325130" y="1206038"/>
                </a:cubicBezTo>
                <a:cubicBezTo>
                  <a:pt x="2265977" y="1206038"/>
                  <a:pt x="2327390" y="1236120"/>
                  <a:pt x="2267980" y="1196513"/>
                </a:cubicBezTo>
                <a:cubicBezTo>
                  <a:pt x="2199200" y="1219440"/>
                  <a:pt x="2280968" y="1196513"/>
                  <a:pt x="2144155" y="1196513"/>
                </a:cubicBezTo>
                <a:cubicBezTo>
                  <a:pt x="2134115" y="1196513"/>
                  <a:pt x="2125105" y="1202863"/>
                  <a:pt x="2115580" y="1206038"/>
                </a:cubicBezTo>
                <a:cubicBezTo>
                  <a:pt x="2102880" y="1199688"/>
                  <a:pt x="2091679" y="1186988"/>
                  <a:pt x="2077480" y="1186988"/>
                </a:cubicBezTo>
                <a:cubicBezTo>
                  <a:pt x="2066032" y="1186988"/>
                  <a:pt x="2059144" y="1200918"/>
                  <a:pt x="2048905" y="1206038"/>
                </a:cubicBezTo>
                <a:cubicBezTo>
                  <a:pt x="2039925" y="1210528"/>
                  <a:pt x="2029855" y="1212388"/>
                  <a:pt x="2020330" y="1215563"/>
                </a:cubicBezTo>
                <a:cubicBezTo>
                  <a:pt x="2010805" y="1212388"/>
                  <a:pt x="2001795" y="1206038"/>
                  <a:pt x="1991755" y="1206038"/>
                </a:cubicBezTo>
                <a:cubicBezTo>
                  <a:pt x="1915555" y="1206038"/>
                  <a:pt x="2010805" y="1231438"/>
                  <a:pt x="1934605" y="1206038"/>
                </a:cubicBezTo>
                <a:cubicBezTo>
                  <a:pt x="1915555" y="1212388"/>
                  <a:pt x="1894163" y="1213949"/>
                  <a:pt x="1877455" y="1225088"/>
                </a:cubicBezTo>
                <a:lnTo>
                  <a:pt x="1820305" y="1263188"/>
                </a:lnTo>
                <a:cubicBezTo>
                  <a:pt x="1810780" y="1250488"/>
                  <a:pt x="1803926" y="1235251"/>
                  <a:pt x="1791730" y="1225088"/>
                </a:cubicBezTo>
                <a:cubicBezTo>
                  <a:pt x="1763034" y="1201175"/>
                  <a:pt x="1759264" y="1222271"/>
                  <a:pt x="1734580" y="1234613"/>
                </a:cubicBezTo>
                <a:cubicBezTo>
                  <a:pt x="1725600" y="1239103"/>
                  <a:pt x="1715530" y="1240963"/>
                  <a:pt x="1706005" y="1244138"/>
                </a:cubicBezTo>
                <a:cubicBezTo>
                  <a:pt x="1696480" y="1240963"/>
                  <a:pt x="1686410" y="1239103"/>
                  <a:pt x="1677430" y="1234613"/>
                </a:cubicBezTo>
                <a:cubicBezTo>
                  <a:pt x="1667191" y="1229493"/>
                  <a:pt x="1660147" y="1217445"/>
                  <a:pt x="1648855" y="1215563"/>
                </a:cubicBezTo>
                <a:cubicBezTo>
                  <a:pt x="1638951" y="1213912"/>
                  <a:pt x="1629805" y="1221913"/>
                  <a:pt x="1620280" y="1225088"/>
                </a:cubicBezTo>
                <a:cubicBezTo>
                  <a:pt x="1570057" y="1191606"/>
                  <a:pt x="1610178" y="1204595"/>
                  <a:pt x="1572655" y="1234613"/>
                </a:cubicBezTo>
                <a:cubicBezTo>
                  <a:pt x="1564815" y="1240885"/>
                  <a:pt x="1553605" y="1240963"/>
                  <a:pt x="1544080" y="1244138"/>
                </a:cubicBezTo>
                <a:cubicBezTo>
                  <a:pt x="1478576" y="1200469"/>
                  <a:pt x="1508650" y="1198798"/>
                  <a:pt x="1458355" y="1215563"/>
                </a:cubicBezTo>
                <a:cubicBezTo>
                  <a:pt x="1429601" y="1196394"/>
                  <a:pt x="1433470" y="1188113"/>
                  <a:pt x="1401205" y="1206038"/>
                </a:cubicBezTo>
                <a:cubicBezTo>
                  <a:pt x="1381191" y="1217157"/>
                  <a:pt x="1344055" y="1244138"/>
                  <a:pt x="1344055" y="1244138"/>
                </a:cubicBezTo>
                <a:cubicBezTo>
                  <a:pt x="1334530" y="1240963"/>
                  <a:pt x="1325325" y="1236582"/>
                  <a:pt x="1315480" y="1234613"/>
                </a:cubicBezTo>
                <a:cubicBezTo>
                  <a:pt x="1293465" y="1230210"/>
                  <a:pt x="1270465" y="1230995"/>
                  <a:pt x="1248805" y="1225088"/>
                </a:cubicBezTo>
                <a:cubicBezTo>
                  <a:pt x="1235106" y="1221352"/>
                  <a:pt x="1223405" y="1212388"/>
                  <a:pt x="1210705" y="1206038"/>
                </a:cubicBezTo>
                <a:cubicBezTo>
                  <a:pt x="1201180" y="1209213"/>
                  <a:pt x="1191784" y="1212805"/>
                  <a:pt x="1182130" y="1215563"/>
                </a:cubicBezTo>
                <a:cubicBezTo>
                  <a:pt x="1098409" y="1239483"/>
                  <a:pt x="1183968" y="1211775"/>
                  <a:pt x="1115455" y="1234613"/>
                </a:cubicBezTo>
                <a:cubicBezTo>
                  <a:pt x="1067338" y="1218574"/>
                  <a:pt x="1062773" y="1212723"/>
                  <a:pt x="991630" y="1234613"/>
                </a:cubicBezTo>
                <a:cubicBezTo>
                  <a:pt x="978755" y="1238574"/>
                  <a:pt x="973403" y="1254564"/>
                  <a:pt x="963055" y="1263188"/>
                </a:cubicBezTo>
                <a:cubicBezTo>
                  <a:pt x="954261" y="1270517"/>
                  <a:pt x="944005" y="1275888"/>
                  <a:pt x="934480" y="1282238"/>
                </a:cubicBezTo>
                <a:lnTo>
                  <a:pt x="877330" y="1263188"/>
                </a:lnTo>
                <a:lnTo>
                  <a:pt x="848755" y="1253663"/>
                </a:lnTo>
                <a:cubicBezTo>
                  <a:pt x="778826" y="1276973"/>
                  <a:pt x="805804" y="1286912"/>
                  <a:pt x="763030" y="1244138"/>
                </a:cubicBezTo>
                <a:cubicBezTo>
                  <a:pt x="753505" y="1247313"/>
                  <a:pt x="744109" y="1256421"/>
                  <a:pt x="734455" y="1253663"/>
                </a:cubicBezTo>
                <a:cubicBezTo>
                  <a:pt x="719191" y="1249302"/>
                  <a:pt x="712230" y="1225088"/>
                  <a:pt x="696355" y="1225088"/>
                </a:cubicBezTo>
                <a:cubicBezTo>
                  <a:pt x="686315" y="1225088"/>
                  <a:pt x="694670" y="1247391"/>
                  <a:pt x="686830" y="1253663"/>
                </a:cubicBezTo>
                <a:cubicBezTo>
                  <a:pt x="676608" y="1261841"/>
                  <a:pt x="661317" y="1259592"/>
                  <a:pt x="648730" y="1263188"/>
                </a:cubicBezTo>
                <a:cubicBezTo>
                  <a:pt x="639076" y="1265946"/>
                  <a:pt x="629680" y="1269538"/>
                  <a:pt x="620155" y="1272713"/>
                </a:cubicBezTo>
                <a:cubicBezTo>
                  <a:pt x="552145" y="1250043"/>
                  <a:pt x="579713" y="1264802"/>
                  <a:pt x="534430" y="1234613"/>
                </a:cubicBezTo>
                <a:cubicBezTo>
                  <a:pt x="531255" y="1244138"/>
                  <a:pt x="533885" y="1258698"/>
                  <a:pt x="524905" y="1263188"/>
                </a:cubicBezTo>
                <a:cubicBezTo>
                  <a:pt x="499122" y="1276079"/>
                  <a:pt x="486333" y="1232331"/>
                  <a:pt x="477280" y="1225088"/>
                </a:cubicBezTo>
                <a:cubicBezTo>
                  <a:pt x="469440" y="1218816"/>
                  <a:pt x="458230" y="1218738"/>
                  <a:pt x="448705" y="1215563"/>
                </a:cubicBezTo>
                <a:cubicBezTo>
                  <a:pt x="439180" y="1218738"/>
                  <a:pt x="429110" y="1220598"/>
                  <a:pt x="420130" y="1225088"/>
                </a:cubicBezTo>
                <a:cubicBezTo>
                  <a:pt x="409891" y="1230208"/>
                  <a:pt x="402847" y="1242256"/>
                  <a:pt x="391555" y="1244138"/>
                </a:cubicBezTo>
                <a:cubicBezTo>
                  <a:pt x="381651" y="1245789"/>
                  <a:pt x="372505" y="1237788"/>
                  <a:pt x="362980" y="1234613"/>
                </a:cubicBezTo>
                <a:cubicBezTo>
                  <a:pt x="353455" y="1240963"/>
                  <a:pt x="345738" y="1252044"/>
                  <a:pt x="334405" y="1253663"/>
                </a:cubicBezTo>
                <a:cubicBezTo>
                  <a:pt x="301037" y="1258430"/>
                  <a:pt x="293348" y="1236474"/>
                  <a:pt x="267730" y="1225088"/>
                </a:cubicBezTo>
                <a:cubicBezTo>
                  <a:pt x="249380" y="1216933"/>
                  <a:pt x="228930" y="1214193"/>
                  <a:pt x="210580" y="1206038"/>
                </a:cubicBezTo>
                <a:cubicBezTo>
                  <a:pt x="130220" y="1170323"/>
                  <a:pt x="253551" y="1198912"/>
                  <a:pt x="124855" y="1177463"/>
                </a:cubicBezTo>
                <a:cubicBezTo>
                  <a:pt x="189886" y="1134109"/>
                  <a:pt x="139643" y="1178464"/>
                  <a:pt x="124855" y="1148888"/>
                </a:cubicBezTo>
                <a:cubicBezTo>
                  <a:pt x="120365" y="1139908"/>
                  <a:pt x="131205" y="1129838"/>
                  <a:pt x="134380" y="1120313"/>
                </a:cubicBezTo>
                <a:cubicBezTo>
                  <a:pt x="124855" y="1110788"/>
                  <a:pt x="105805" y="1105208"/>
                  <a:pt x="105805" y="1091738"/>
                </a:cubicBezTo>
                <a:cubicBezTo>
                  <a:pt x="105805" y="1079428"/>
                  <a:pt x="155909" y="1065512"/>
                  <a:pt x="162955" y="1063163"/>
                </a:cubicBezTo>
                <a:cubicBezTo>
                  <a:pt x="147080" y="1059988"/>
                  <a:pt x="124310" y="1067108"/>
                  <a:pt x="115330" y="1053638"/>
                </a:cubicBezTo>
                <a:cubicBezTo>
                  <a:pt x="108980" y="1044113"/>
                  <a:pt x="141660" y="1045813"/>
                  <a:pt x="143905" y="1034588"/>
                </a:cubicBezTo>
                <a:cubicBezTo>
                  <a:pt x="146150" y="1023363"/>
                  <a:pt x="129975" y="1016252"/>
                  <a:pt x="124855" y="1006013"/>
                </a:cubicBezTo>
                <a:cubicBezTo>
                  <a:pt x="85420" y="927143"/>
                  <a:pt x="150875" y="1030755"/>
                  <a:pt x="96280" y="948863"/>
                </a:cubicBezTo>
                <a:cubicBezTo>
                  <a:pt x="93105" y="936163"/>
                  <a:pt x="91912" y="922795"/>
                  <a:pt x="86755" y="910763"/>
                </a:cubicBezTo>
                <a:cubicBezTo>
                  <a:pt x="82246" y="900241"/>
                  <a:pt x="69324" y="893521"/>
                  <a:pt x="67705" y="882188"/>
                </a:cubicBezTo>
                <a:cubicBezTo>
                  <a:pt x="65854" y="869229"/>
                  <a:pt x="74055" y="856788"/>
                  <a:pt x="77230" y="844088"/>
                </a:cubicBezTo>
                <a:cubicBezTo>
                  <a:pt x="55005" y="777413"/>
                  <a:pt x="51830" y="805988"/>
                  <a:pt x="67705" y="758363"/>
                </a:cubicBezTo>
                <a:cubicBezTo>
                  <a:pt x="58180" y="752013"/>
                  <a:pt x="39130" y="750761"/>
                  <a:pt x="39130" y="739313"/>
                </a:cubicBezTo>
                <a:cubicBezTo>
                  <a:pt x="39130" y="729273"/>
                  <a:pt x="60605" y="736888"/>
                  <a:pt x="67705" y="729788"/>
                </a:cubicBezTo>
                <a:cubicBezTo>
                  <a:pt x="74805" y="722688"/>
                  <a:pt x="70958" y="709053"/>
                  <a:pt x="77230" y="701213"/>
                </a:cubicBezTo>
                <a:cubicBezTo>
                  <a:pt x="84381" y="692274"/>
                  <a:pt x="96280" y="688513"/>
                  <a:pt x="105805" y="682163"/>
                </a:cubicBezTo>
                <a:cubicBezTo>
                  <a:pt x="80405" y="678988"/>
                  <a:pt x="53372" y="682145"/>
                  <a:pt x="29605" y="672638"/>
                </a:cubicBezTo>
                <a:cubicBezTo>
                  <a:pt x="20283" y="668909"/>
                  <a:pt x="50340" y="669385"/>
                  <a:pt x="58180" y="663113"/>
                </a:cubicBezTo>
                <a:cubicBezTo>
                  <a:pt x="119728" y="613874"/>
                  <a:pt x="33981" y="648954"/>
                  <a:pt x="105805" y="625013"/>
                </a:cubicBezTo>
                <a:cubicBezTo>
                  <a:pt x="102630" y="615488"/>
                  <a:pt x="101156" y="605215"/>
                  <a:pt x="96280" y="596438"/>
                </a:cubicBezTo>
                <a:cubicBezTo>
                  <a:pt x="85161" y="576424"/>
                  <a:pt x="58180" y="539288"/>
                  <a:pt x="58180" y="539288"/>
                </a:cubicBezTo>
                <a:cubicBezTo>
                  <a:pt x="64530" y="529763"/>
                  <a:pt x="82350" y="520952"/>
                  <a:pt x="77230" y="510713"/>
                </a:cubicBezTo>
                <a:cubicBezTo>
                  <a:pt x="60315" y="476884"/>
                  <a:pt x="0" y="527275"/>
                  <a:pt x="67705" y="482138"/>
                </a:cubicBezTo>
                <a:cubicBezTo>
                  <a:pt x="64530" y="466263"/>
                  <a:pt x="53732" y="450079"/>
                  <a:pt x="58180" y="434513"/>
                </a:cubicBezTo>
                <a:cubicBezTo>
                  <a:pt x="74690" y="376728"/>
                  <a:pt x="114695" y="457373"/>
                  <a:pt x="67705" y="386888"/>
                </a:cubicBezTo>
                <a:cubicBezTo>
                  <a:pt x="114680" y="355572"/>
                  <a:pt x="95912" y="381574"/>
                  <a:pt x="67705" y="339263"/>
                </a:cubicBezTo>
                <a:cubicBezTo>
                  <a:pt x="62136" y="330909"/>
                  <a:pt x="61355" y="320213"/>
                  <a:pt x="58180" y="310688"/>
                </a:cubicBezTo>
                <a:cubicBezTo>
                  <a:pt x="61355" y="301163"/>
                  <a:pt x="67705" y="292153"/>
                  <a:pt x="67705" y="282113"/>
                </a:cubicBezTo>
                <a:cubicBezTo>
                  <a:pt x="67705" y="239780"/>
                  <a:pt x="35955" y="260946"/>
                  <a:pt x="86755" y="244013"/>
                </a:cubicBezTo>
                <a:cubicBezTo>
                  <a:pt x="82744" y="237996"/>
                  <a:pt x="53251" y="199186"/>
                  <a:pt x="58180" y="186863"/>
                </a:cubicBezTo>
                <a:cubicBezTo>
                  <a:pt x="62432" y="176234"/>
                  <a:pt x="77230" y="174163"/>
                  <a:pt x="86755" y="167813"/>
                </a:cubicBezTo>
                <a:cubicBezTo>
                  <a:pt x="65002" y="160562"/>
                  <a:pt x="29605" y="154787"/>
                  <a:pt x="29605" y="120188"/>
                </a:cubicBezTo>
                <a:cubicBezTo>
                  <a:pt x="29605" y="110148"/>
                  <a:pt x="48655" y="113838"/>
                  <a:pt x="58180" y="110663"/>
                </a:cubicBezTo>
                <a:cubicBezTo>
                  <a:pt x="61355" y="101138"/>
                  <a:pt x="58725" y="86578"/>
                  <a:pt x="67705" y="82088"/>
                </a:cubicBezTo>
                <a:cubicBezTo>
                  <a:pt x="76685" y="77598"/>
                  <a:pt x="89180" y="98713"/>
                  <a:pt x="96280" y="91613"/>
                </a:cubicBezTo>
                <a:cubicBezTo>
                  <a:pt x="107728" y="80165"/>
                  <a:pt x="102630" y="59863"/>
                  <a:pt x="105805" y="43988"/>
                </a:cubicBezTo>
                <a:cubicBezTo>
                  <a:pt x="121680" y="50338"/>
                  <a:pt x="137421" y="57035"/>
                  <a:pt x="153430" y="63038"/>
                </a:cubicBezTo>
                <a:cubicBezTo>
                  <a:pt x="162831" y="66563"/>
                  <a:pt x="171965" y="72563"/>
                  <a:pt x="182005" y="72563"/>
                </a:cubicBezTo>
                <a:cubicBezTo>
                  <a:pt x="192045" y="72563"/>
                  <a:pt x="201055" y="66213"/>
                  <a:pt x="210580" y="63038"/>
                </a:cubicBezTo>
                <a:cubicBezTo>
                  <a:pt x="216930" y="53513"/>
                  <a:pt x="218182" y="34463"/>
                  <a:pt x="229630" y="34463"/>
                </a:cubicBezTo>
                <a:cubicBezTo>
                  <a:pt x="239670" y="34463"/>
                  <a:pt x="229115" y="63038"/>
                  <a:pt x="239155" y="63038"/>
                </a:cubicBezTo>
                <a:cubicBezTo>
                  <a:pt x="249195" y="63038"/>
                  <a:pt x="245505" y="43988"/>
                  <a:pt x="248680" y="34463"/>
                </a:cubicBezTo>
                <a:cubicBezTo>
                  <a:pt x="261380" y="37638"/>
                  <a:pt x="276558" y="35810"/>
                  <a:pt x="286780" y="43988"/>
                </a:cubicBezTo>
                <a:cubicBezTo>
                  <a:pt x="294620" y="50260"/>
                  <a:pt x="289205" y="65463"/>
                  <a:pt x="296305" y="72563"/>
                </a:cubicBezTo>
                <a:cubicBezTo>
                  <a:pt x="306834" y="83092"/>
                  <a:pt x="309005" y="80501"/>
                  <a:pt x="324880" y="82088"/>
                </a:cubicBezTo>
                <a:close/>
              </a:path>
            </a:pathLst>
          </a:custGeom>
          <a:solidFill>
            <a:srgbClr val="263B74"/>
          </a:solidFill>
          <a:ln>
            <a:no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lstStyle/>
          <a:p>
            <a:endParaRPr lang="en-GB"/>
          </a:p>
        </p:txBody>
      </p:sp>
      <p:pic>
        <p:nvPicPr>
          <p:cNvPr id="5" name="Picture 2" descr="http://i4.mirror.co.uk/incoming/article3254110.ece/alternates/s615/%C2%A3%C2%A3%C2%A3-Richard-Fellows.jpg"/>
          <p:cNvPicPr>
            <a:picLocks noChangeAspect="1" noChangeArrowheads="1"/>
          </p:cNvPicPr>
          <p:nvPr/>
        </p:nvPicPr>
        <p:blipFill>
          <a:blip r:embed="rId3" cstate="print">
            <a:extLst>
              <a:ext uri="{28A0092B-C50C-407E-A947-70E740481C1C}">
                <a14:useLocalDpi xmlns:a14="http://schemas.microsoft.com/office/drawing/2010/main" val="0"/>
              </a:ext>
            </a:extLst>
          </a:blip>
          <a:srcRect l="20358" r="30779"/>
          <a:stretch>
            <a:fillRect/>
          </a:stretch>
        </p:blipFill>
        <p:spPr bwMode="auto">
          <a:xfrm>
            <a:off x="702109" y="1734422"/>
            <a:ext cx="1101789" cy="141722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0"/>
          <p:cNvSpPr txBox="1">
            <a:spLocks noChangeArrowheads="1"/>
          </p:cNvSpPr>
          <p:nvPr/>
        </p:nvSpPr>
        <p:spPr bwMode="auto">
          <a:xfrm>
            <a:off x="2049810" y="1887087"/>
            <a:ext cx="684827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a:r>
              <a:rPr lang="en-GB" altLang="en-US" sz="1400" dirty="0">
                <a:solidFill>
                  <a:schemeClr val="bg1"/>
                </a:solidFill>
                <a:latin typeface="Astoria Light" panose="00000300000000000000" pitchFamily="2" charset="0"/>
              </a:rPr>
              <a:t>Richard Fellows, 15, drowned after </a:t>
            </a:r>
            <a:r>
              <a:rPr lang="en-GB" sz="1400" dirty="0">
                <a:solidFill>
                  <a:schemeClr val="bg1"/>
                </a:solidFill>
                <a:latin typeface="Astoria Light" panose="00000300000000000000" pitchFamily="2" charset="0"/>
              </a:rPr>
              <a:t>swimming with friends near Arrow Valley Country Park in Redditch. The emergency services rescued him about two hours after the alarm was raised.</a:t>
            </a:r>
            <a:endParaRPr lang="en-GB" altLang="en-US" sz="1400" dirty="0">
              <a:solidFill>
                <a:schemeClr val="bg1"/>
              </a:solidFill>
              <a:latin typeface="Astoria Light" panose="00000300000000000000" pitchFamily="2" charset="0"/>
            </a:endParaRPr>
          </a:p>
          <a:p>
            <a:pPr algn="just" eaLnBrk="1" hangingPunct="1"/>
            <a:endParaRPr lang="en-GB" altLang="en-US" sz="1400" dirty="0">
              <a:solidFill>
                <a:schemeClr val="bg1"/>
              </a:solidFill>
              <a:latin typeface="Astoria Light" panose="00000300000000000000" pitchFamily="2" charset="0"/>
            </a:endParaRPr>
          </a:p>
          <a:p>
            <a:pPr algn="just" eaLnBrk="1" hangingPunct="1"/>
            <a:r>
              <a:rPr lang="en-GB" altLang="en-US" sz="1400" dirty="0">
                <a:solidFill>
                  <a:schemeClr val="bg1"/>
                </a:solidFill>
                <a:latin typeface="Astoria Light" panose="00000300000000000000" pitchFamily="2" charset="0"/>
              </a:rPr>
              <a:t>His family was left devastated, his dad said “there’s a hole in our lives that can’t be filled”.</a:t>
            </a:r>
          </a:p>
        </p:txBody>
      </p:sp>
      <p:sp>
        <p:nvSpPr>
          <p:cNvPr id="7" name="TextBox 12"/>
          <p:cNvSpPr txBox="1">
            <a:spLocks noChangeArrowheads="1"/>
          </p:cNvSpPr>
          <p:nvPr/>
        </p:nvSpPr>
        <p:spPr bwMode="auto">
          <a:xfrm>
            <a:off x="2049810" y="3439683"/>
            <a:ext cx="626419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en-GB" altLang="en-US" sz="1400" dirty="0">
                <a:solidFill>
                  <a:schemeClr val="bg1"/>
                </a:solidFill>
                <a:latin typeface="Astoria Light" panose="00000300000000000000" pitchFamily="2" charset="0"/>
              </a:rPr>
              <a:t>Dylan Ramsay, 13, drowned after swimming at Hill Top Quarry in Lancashire. The emergency crews were called to the site but he was pronounced dead at the scene. Dylan’s mother paid tribute to her son who she described as a “bright young man who enjoyed life to the maximum and was a thrill seeker.” </a:t>
            </a:r>
          </a:p>
          <a:p>
            <a:pPr algn="just" eaLnBrk="1" hangingPunct="1"/>
            <a:endParaRPr lang="en-GB" altLang="en-US" sz="1400" dirty="0">
              <a:solidFill>
                <a:schemeClr val="bg1"/>
              </a:solidFill>
              <a:latin typeface="Astoria Light" panose="00000300000000000000" pitchFamily="2" charset="0"/>
            </a:endParaRPr>
          </a:p>
          <a:p>
            <a:pPr algn="just" eaLnBrk="1" hangingPunct="1"/>
            <a:r>
              <a:rPr lang="en-GB" altLang="en-US" sz="1400" dirty="0">
                <a:solidFill>
                  <a:schemeClr val="bg1"/>
                </a:solidFill>
                <a:latin typeface="Astoria Light" panose="00000300000000000000" pitchFamily="2" charset="0"/>
              </a:rPr>
              <a:t>She also said “I want people to know that he was a strong lad and a very capable swimmer, despite this he still found himself in trouble and unable to swim a short distance to safety. This message is to highlight the dangers of open water and the devastation it can bring to any normal family.”</a:t>
            </a:r>
            <a:endParaRPr lang="en-GB" altLang="en-US" sz="1400" dirty="0">
              <a:solidFill>
                <a:schemeClr val="bg1"/>
              </a:solidFill>
              <a:latin typeface="Astoria Light" panose="00000300000000000000" pitchFamily="2" charset="0"/>
              <a:cs typeface="Times New Roman" panose="02020603050405020304" pitchFamily="18" charset="0"/>
            </a:endParaRPr>
          </a:p>
        </p:txBody>
      </p:sp>
      <p:pic>
        <p:nvPicPr>
          <p:cNvPr id="8" name="Picture 2" descr="http://ichef.bbci.co.uk/news/304/media/images/53841000/jpg/_53841828_dylanramsay.jpg"/>
          <p:cNvPicPr>
            <a:picLocks noChangeAspect="1" noChangeArrowheads="1"/>
          </p:cNvPicPr>
          <p:nvPr/>
        </p:nvPicPr>
        <p:blipFill rotWithShape="1">
          <a:blip r:embed="rId4">
            <a:extLst>
              <a:ext uri="{28A0092B-C50C-407E-A947-70E740481C1C}">
                <a14:useLocalDpi xmlns:a14="http://schemas.microsoft.com/office/drawing/2010/main" val="0"/>
              </a:ext>
            </a:extLst>
          </a:blip>
          <a:srcRect l="14688" r="39055"/>
          <a:stretch/>
        </p:blipFill>
        <p:spPr bwMode="auto">
          <a:xfrm>
            <a:off x="702110" y="3669598"/>
            <a:ext cx="1197027" cy="14556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926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pPr algn="l"/>
            <a:r>
              <a:rPr lang="en-GB" dirty="0">
                <a:solidFill>
                  <a:srgbClr val="002060"/>
                </a:solidFill>
              </a:rPr>
              <a:t>How does someone who can swim drown?</a:t>
            </a:r>
          </a:p>
        </p:txBody>
      </p:sp>
      <p:sp>
        <p:nvSpPr>
          <p:cNvPr id="3" name="TextBox 2"/>
          <p:cNvSpPr txBox="1"/>
          <p:nvPr/>
        </p:nvSpPr>
        <p:spPr>
          <a:xfrm>
            <a:off x="628650" y="2068497"/>
            <a:ext cx="8000445" cy="830997"/>
          </a:xfrm>
          <a:prstGeom prst="rect">
            <a:avLst/>
          </a:prstGeom>
          <a:noFill/>
        </p:spPr>
        <p:txBody>
          <a:bodyPr wrap="square" rtlCol="0">
            <a:spAutoFit/>
          </a:bodyPr>
          <a:lstStyle/>
          <a:p>
            <a:r>
              <a:rPr lang="en-GB" sz="2400" dirty="0">
                <a:solidFill>
                  <a:srgbClr val="002060"/>
                </a:solidFill>
              </a:rPr>
              <a:t>Why do you think these, and many other strong swimmers, drown every year?</a:t>
            </a:r>
          </a:p>
        </p:txBody>
      </p:sp>
      <p:sp>
        <p:nvSpPr>
          <p:cNvPr id="4" name="TextBox 3"/>
          <p:cNvSpPr txBox="1"/>
          <p:nvPr/>
        </p:nvSpPr>
        <p:spPr>
          <a:xfrm>
            <a:off x="628649" y="3303973"/>
            <a:ext cx="8000445" cy="830997"/>
          </a:xfrm>
          <a:prstGeom prst="rect">
            <a:avLst/>
          </a:prstGeom>
          <a:noFill/>
        </p:spPr>
        <p:txBody>
          <a:bodyPr wrap="square" rtlCol="0">
            <a:spAutoFit/>
          </a:bodyPr>
          <a:lstStyle/>
          <a:p>
            <a:r>
              <a:rPr lang="en-GB" sz="2400" dirty="0">
                <a:solidFill>
                  <a:srgbClr val="002060"/>
                </a:solidFill>
              </a:rPr>
              <a:t>There are lots of hazards to be aware of, particularly at places such as rivers, lakes, quarries, and the beach…</a:t>
            </a:r>
          </a:p>
        </p:txBody>
      </p:sp>
      <p:sp>
        <p:nvSpPr>
          <p:cNvPr id="5" name="TextBox 4"/>
          <p:cNvSpPr txBox="1"/>
          <p:nvPr/>
        </p:nvSpPr>
        <p:spPr>
          <a:xfrm>
            <a:off x="628648" y="4397406"/>
            <a:ext cx="8000445" cy="461665"/>
          </a:xfrm>
          <a:prstGeom prst="rect">
            <a:avLst/>
          </a:prstGeom>
          <a:noFill/>
        </p:spPr>
        <p:txBody>
          <a:bodyPr wrap="square" rtlCol="0">
            <a:spAutoFit/>
          </a:bodyPr>
          <a:lstStyle/>
          <a:p>
            <a:r>
              <a:rPr lang="en-GB" sz="2400" dirty="0">
                <a:solidFill>
                  <a:srgbClr val="002060"/>
                </a:solidFill>
              </a:rPr>
              <a:t>…but cold water might be the biggest killer of all the hazards.</a:t>
            </a:r>
          </a:p>
        </p:txBody>
      </p:sp>
    </p:spTree>
    <p:extLst>
      <p:ext uri="{BB962C8B-B14F-4D97-AF65-F5344CB8AC3E}">
        <p14:creationId xmlns:p14="http://schemas.microsoft.com/office/powerpoint/2010/main" val="60342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86700" cy="1325563"/>
          </a:xfrm>
        </p:spPr>
        <p:txBody>
          <a:bodyPr/>
          <a:lstStyle/>
          <a:p>
            <a:pPr algn="l"/>
            <a:r>
              <a:rPr lang="en-GB" dirty="0">
                <a:solidFill>
                  <a:srgbClr val="002060"/>
                </a:solidFill>
              </a:rPr>
              <a:t>Why do people drown?</a:t>
            </a:r>
          </a:p>
        </p:txBody>
      </p:sp>
      <p:sp>
        <p:nvSpPr>
          <p:cNvPr id="3" name="TextBox 2"/>
          <p:cNvSpPr txBox="1"/>
          <p:nvPr/>
        </p:nvSpPr>
        <p:spPr>
          <a:xfrm>
            <a:off x="450167" y="939590"/>
            <a:ext cx="8173328" cy="2893100"/>
          </a:xfrm>
          <a:prstGeom prst="rect">
            <a:avLst/>
          </a:prstGeom>
          <a:noFill/>
        </p:spPr>
        <p:txBody>
          <a:bodyPr wrap="square" rtlCol="0">
            <a:spAutoFit/>
          </a:bodyPr>
          <a:lstStyle/>
          <a:p>
            <a:r>
              <a:rPr lang="en-GB" sz="2400" dirty="0">
                <a:solidFill>
                  <a:srgbClr val="002060"/>
                </a:solidFill>
              </a:rPr>
              <a:t>Water in rivers, lakes, and the sea around the UK and Ireland is always cold, rarely getting warmer than 15</a:t>
            </a:r>
            <a:r>
              <a:rPr lang="en-GB" sz="2400" dirty="0">
                <a:solidFill>
                  <a:srgbClr val="002060"/>
                </a:solidFill>
                <a:sym typeface="Wingdings" panose="05000000000000000000" pitchFamily="2" charset="2"/>
              </a:rPr>
              <a:t>°C (swimming pools are 30°C).</a:t>
            </a:r>
          </a:p>
          <a:p>
            <a:endParaRPr lang="en-GB" sz="1400" dirty="0">
              <a:solidFill>
                <a:srgbClr val="002060"/>
              </a:solidFill>
              <a:sym typeface="Wingdings" panose="05000000000000000000" pitchFamily="2" charset="2"/>
            </a:endParaRPr>
          </a:p>
          <a:p>
            <a:r>
              <a:rPr lang="en-GB" sz="2400" dirty="0">
                <a:solidFill>
                  <a:srgbClr val="002060"/>
                </a:solidFill>
                <a:sym typeface="Wingdings" panose="05000000000000000000" pitchFamily="2" charset="2"/>
              </a:rPr>
              <a:t>The shallows get warm in the sun, but deeper water just metres from the shore stays very cold</a:t>
            </a:r>
            <a:endParaRPr lang="en-GB" sz="2400" dirty="0">
              <a:solidFill>
                <a:srgbClr val="002060"/>
              </a:solidFill>
            </a:endParaRPr>
          </a:p>
          <a:p>
            <a:endParaRPr lang="en-GB" sz="2400" dirty="0">
              <a:solidFill>
                <a:srgbClr val="002060"/>
              </a:solidFill>
            </a:endParaRPr>
          </a:p>
          <a:p>
            <a:endParaRPr lang="en-GB" sz="2400" dirty="0">
              <a:solidFill>
                <a:srgbClr val="002060"/>
              </a:solidFill>
            </a:endParaRPr>
          </a:p>
        </p:txBody>
      </p:sp>
      <p:pic>
        <p:nvPicPr>
          <p:cNvPr id="11" name="Picture 10"/>
          <p:cNvPicPr>
            <a:picLocks noChangeAspect="1"/>
          </p:cNvPicPr>
          <p:nvPr/>
        </p:nvPicPr>
        <p:blipFill rotWithShape="1">
          <a:blip r:embed="rId3">
            <a:clrChange>
              <a:clrFrom>
                <a:srgbClr val="FFFFFF"/>
              </a:clrFrom>
              <a:clrTo>
                <a:srgbClr val="FFFFFF">
                  <a:alpha val="0"/>
                </a:srgbClr>
              </a:clrTo>
            </a:clrChange>
          </a:blip>
          <a:srcRect l="3672" r="1366"/>
          <a:stretch/>
        </p:blipFill>
        <p:spPr>
          <a:xfrm>
            <a:off x="1457394" y="2702508"/>
            <a:ext cx="6229213" cy="3025546"/>
          </a:xfrm>
          <a:prstGeom prst="rect">
            <a:avLst/>
          </a:prstGeom>
        </p:spPr>
      </p:pic>
      <p:pic>
        <p:nvPicPr>
          <p:cNvPr id="12" name="Picture 11"/>
          <p:cNvPicPr>
            <a:picLocks noChangeAspect="1"/>
          </p:cNvPicPr>
          <p:nvPr/>
        </p:nvPicPr>
        <p:blipFill>
          <a:blip r:embed="rId4"/>
          <a:stretch>
            <a:fillRect/>
          </a:stretch>
        </p:blipFill>
        <p:spPr>
          <a:xfrm>
            <a:off x="1645919" y="4035279"/>
            <a:ext cx="5348727" cy="1185278"/>
          </a:xfrm>
          <a:prstGeom prst="rect">
            <a:avLst/>
          </a:prstGeom>
        </p:spPr>
      </p:pic>
    </p:spTree>
    <p:extLst>
      <p:ext uri="{BB962C8B-B14F-4D97-AF65-F5344CB8AC3E}">
        <p14:creationId xmlns:p14="http://schemas.microsoft.com/office/powerpoint/2010/main" val="137004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clrChange>
              <a:clrFrom>
                <a:srgbClr val="FFFFFF"/>
              </a:clrFrom>
              <a:clrTo>
                <a:srgbClr val="FFFFFF">
                  <a:alpha val="0"/>
                </a:srgbClr>
              </a:clrTo>
            </a:clrChange>
          </a:blip>
          <a:srcRect l="3672" r="1366"/>
          <a:stretch/>
        </p:blipFill>
        <p:spPr>
          <a:xfrm>
            <a:off x="982517" y="2020977"/>
            <a:ext cx="7178966" cy="3436300"/>
          </a:xfrm>
          <a:prstGeom prst="rect">
            <a:avLst/>
          </a:prstGeom>
        </p:spPr>
      </p:pic>
      <p:pic>
        <p:nvPicPr>
          <p:cNvPr id="12" name="Picture 11"/>
          <p:cNvPicPr>
            <a:picLocks noChangeAspect="1"/>
          </p:cNvPicPr>
          <p:nvPr/>
        </p:nvPicPr>
        <p:blipFill>
          <a:blip r:embed="rId4"/>
          <a:stretch>
            <a:fillRect/>
          </a:stretch>
        </p:blipFill>
        <p:spPr>
          <a:xfrm>
            <a:off x="1167619" y="3573194"/>
            <a:ext cx="6353637" cy="1407966"/>
          </a:xfrm>
          <a:prstGeom prst="rect">
            <a:avLst/>
          </a:prstGeom>
        </p:spPr>
      </p:pic>
      <p:sp>
        <p:nvSpPr>
          <p:cNvPr id="13" name="Rectangle 12"/>
          <p:cNvSpPr/>
          <p:nvPr/>
        </p:nvSpPr>
        <p:spPr>
          <a:xfrm>
            <a:off x="447620" y="398469"/>
            <a:ext cx="8000445" cy="1938992"/>
          </a:xfrm>
          <a:prstGeom prst="rect">
            <a:avLst/>
          </a:prstGeom>
        </p:spPr>
        <p:txBody>
          <a:bodyPr wrap="square">
            <a:spAutoFit/>
          </a:bodyPr>
          <a:lstStyle/>
          <a:p>
            <a:pPr lvl="0"/>
            <a:r>
              <a:rPr lang="en-GB" sz="2400" dirty="0">
                <a:solidFill>
                  <a:srgbClr val="002060"/>
                </a:solidFill>
              </a:rPr>
              <a:t>If you jump in, from a bridge or cliff, the affect of the cold water can get you straight away, or if you walk in from the shallows it can get you when you are just out of your depth.</a:t>
            </a:r>
          </a:p>
          <a:p>
            <a:pPr lvl="0"/>
            <a:endParaRPr lang="en-GB" sz="2400" dirty="0">
              <a:solidFill>
                <a:srgbClr val="002060"/>
              </a:solidFill>
            </a:endParaRPr>
          </a:p>
          <a:p>
            <a:pPr lvl="0"/>
            <a:r>
              <a:rPr lang="en-GB" sz="2400" dirty="0">
                <a:solidFill>
                  <a:srgbClr val="002060"/>
                </a:solidFill>
              </a:rPr>
              <a:t>This is what happens…</a:t>
            </a:r>
          </a:p>
        </p:txBody>
      </p:sp>
    </p:spTree>
    <p:extLst>
      <p:ext uri="{BB962C8B-B14F-4D97-AF65-F5344CB8AC3E}">
        <p14:creationId xmlns:p14="http://schemas.microsoft.com/office/powerpoint/2010/main" val="89714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313" y="1641643"/>
            <a:ext cx="7685315" cy="646331"/>
          </a:xfrm>
          <a:prstGeom prst="rect">
            <a:avLst/>
          </a:prstGeom>
          <a:noFill/>
        </p:spPr>
        <p:txBody>
          <a:bodyPr wrap="square" rtlCol="0">
            <a:spAutoFit/>
          </a:bodyPr>
          <a:lstStyle/>
          <a:p>
            <a:r>
              <a:rPr lang="en-GB" dirty="0">
                <a:solidFill>
                  <a:srgbClr val="002060"/>
                </a:solidFill>
              </a:rPr>
              <a:t>Dr Gordon </a:t>
            </a:r>
            <a:r>
              <a:rPr lang="en-GB" dirty="0" err="1">
                <a:solidFill>
                  <a:srgbClr val="002060"/>
                </a:solidFill>
              </a:rPr>
              <a:t>Giesbrecht</a:t>
            </a:r>
            <a:r>
              <a:rPr lang="en-GB" dirty="0">
                <a:solidFill>
                  <a:srgbClr val="002060"/>
                </a:solidFill>
              </a:rPr>
              <a:t>, Professor of </a:t>
            </a:r>
            <a:r>
              <a:rPr lang="en-GB" dirty="0" err="1">
                <a:solidFill>
                  <a:srgbClr val="002060"/>
                </a:solidFill>
              </a:rPr>
              <a:t>Thermophysiology</a:t>
            </a:r>
            <a:r>
              <a:rPr lang="en-GB" dirty="0">
                <a:solidFill>
                  <a:srgbClr val="002060"/>
                </a:solidFill>
              </a:rPr>
              <a:t>, is a leading researcher in how entering cold water can quickly start the drowning process…</a:t>
            </a:r>
          </a:p>
        </p:txBody>
      </p:sp>
      <p:sp>
        <p:nvSpPr>
          <p:cNvPr id="5" name="TextBox 4"/>
          <p:cNvSpPr txBox="1"/>
          <p:nvPr/>
        </p:nvSpPr>
        <p:spPr>
          <a:xfrm>
            <a:off x="2334985" y="6488668"/>
            <a:ext cx="4474029" cy="369332"/>
          </a:xfrm>
          <a:prstGeom prst="rect">
            <a:avLst/>
          </a:prstGeom>
          <a:noFill/>
        </p:spPr>
        <p:txBody>
          <a:bodyPr wrap="square" rtlCol="0">
            <a:spAutoFit/>
          </a:bodyPr>
          <a:lstStyle/>
          <a:p>
            <a:pPr algn="ctr"/>
            <a:r>
              <a:rPr lang="en-GB" dirty="0">
                <a:solidFill>
                  <a:srgbClr val="002060"/>
                </a:solidFill>
              </a:rPr>
              <a:t>www.coldwaterbootcamp.com</a:t>
            </a:r>
          </a:p>
        </p:txBody>
      </p:sp>
      <p:pic>
        <p:nvPicPr>
          <p:cNvPr id="3" name="Cli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7905" y="2287974"/>
            <a:ext cx="4268191" cy="3201143"/>
          </a:xfrm>
          <a:prstGeom prst="rect">
            <a:avLst/>
          </a:prstGeom>
        </p:spPr>
      </p:pic>
      <p:sp>
        <p:nvSpPr>
          <p:cNvPr id="6" name="Title 1"/>
          <p:cNvSpPr txBox="1">
            <a:spLocks/>
          </p:cNvSpPr>
          <p:nvPr/>
        </p:nvSpPr>
        <p:spPr>
          <a:xfrm>
            <a:off x="0" y="0"/>
            <a:ext cx="9144000" cy="1075519"/>
          </a:xfrm>
          <a:prstGeom prst="rect">
            <a:avLst/>
          </a:prstGeom>
        </p:spPr>
        <p:txBody>
          <a:bodyPr/>
          <a:lstStyle/>
          <a:p>
            <a:pPr eaLnBrk="1" fontAlgn="auto" hangingPunct="1">
              <a:spcAft>
                <a:spcPts val="0"/>
              </a:spcAft>
              <a:defRPr/>
            </a:pPr>
            <a:r>
              <a:rPr lang="en-GB" sz="4000" dirty="0">
                <a:solidFill>
                  <a:srgbClr val="002060"/>
                </a:solidFill>
                <a:ea typeface="+mj-ea"/>
                <a:cs typeface="Astoria Medium"/>
              </a:rPr>
              <a:t>When the cold first hits you</a:t>
            </a:r>
          </a:p>
          <a:p>
            <a:pPr eaLnBrk="1" fontAlgn="auto" hangingPunct="1">
              <a:spcAft>
                <a:spcPts val="0"/>
              </a:spcAft>
              <a:defRPr/>
            </a:pPr>
            <a:r>
              <a:rPr lang="en-GB" sz="2000" dirty="0">
                <a:solidFill>
                  <a:srgbClr val="002060"/>
                </a:solidFill>
                <a:ea typeface="+mj-ea"/>
                <a:cs typeface="Astoria Medium"/>
              </a:rPr>
              <a:t>In the first 0-3 minutes you will experience…</a:t>
            </a:r>
          </a:p>
        </p:txBody>
      </p:sp>
    </p:spTree>
    <p:extLst>
      <p:ext uri="{BB962C8B-B14F-4D97-AF65-F5344CB8AC3E}">
        <p14:creationId xmlns:p14="http://schemas.microsoft.com/office/powerpoint/2010/main" val="222672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9" name="Picture 2" descr="C:\Documents and Settings\Alan Sutherland\My Documents\Downloads\diagram-first-image.png"/>
          <p:cNvPicPr>
            <a:picLocks noChangeAspect="1" noChangeArrowheads="1"/>
          </p:cNvPicPr>
          <p:nvPr/>
        </p:nvPicPr>
        <p:blipFill>
          <a:blip r:embed="rId5">
            <a:lum bright="-32000" contrast="100000"/>
            <a:extLst>
              <a:ext uri="{28A0092B-C50C-407E-A947-70E740481C1C}">
                <a14:useLocalDpi xmlns:a14="http://schemas.microsoft.com/office/drawing/2010/main" val="0"/>
              </a:ext>
            </a:extLst>
          </a:blip>
          <a:srcRect/>
          <a:stretch>
            <a:fillRect/>
          </a:stretch>
        </p:blipFill>
        <p:spPr bwMode="auto">
          <a:xfrm>
            <a:off x="4005818" y="1267879"/>
            <a:ext cx="1299679"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itle 1"/>
          <p:cNvSpPr txBox="1">
            <a:spLocks/>
          </p:cNvSpPr>
          <p:nvPr/>
        </p:nvSpPr>
        <p:spPr>
          <a:xfrm>
            <a:off x="0" y="-18895"/>
            <a:ext cx="9144000" cy="857250"/>
          </a:xfrm>
          <a:prstGeom prst="rect">
            <a:avLst/>
          </a:prstGeom>
        </p:spPr>
        <p:txBody>
          <a:bodyPr/>
          <a:lstStyle/>
          <a:p>
            <a:pPr eaLnBrk="1" fontAlgn="auto" hangingPunct="1">
              <a:spcAft>
                <a:spcPts val="0"/>
              </a:spcAft>
              <a:defRPr/>
            </a:pPr>
            <a:r>
              <a:rPr lang="en-GB" sz="4000" dirty="0">
                <a:solidFill>
                  <a:srgbClr val="002060"/>
                </a:solidFill>
                <a:ea typeface="+mj-ea"/>
                <a:cs typeface="Astoria Medium"/>
              </a:rPr>
              <a:t>When the cold first hits you</a:t>
            </a:r>
          </a:p>
          <a:p>
            <a:pPr eaLnBrk="1" fontAlgn="auto" hangingPunct="1">
              <a:spcAft>
                <a:spcPts val="0"/>
              </a:spcAft>
              <a:defRPr/>
            </a:pPr>
            <a:r>
              <a:rPr lang="en-GB" sz="2000" dirty="0">
                <a:solidFill>
                  <a:srgbClr val="002060"/>
                </a:solidFill>
                <a:ea typeface="+mj-ea"/>
                <a:cs typeface="Astoria Medium"/>
              </a:rPr>
              <a:t>Summary</a:t>
            </a:r>
          </a:p>
        </p:txBody>
      </p:sp>
      <p:sp>
        <p:nvSpPr>
          <p:cNvPr id="2" name="TextBox 1"/>
          <p:cNvSpPr txBox="1"/>
          <p:nvPr/>
        </p:nvSpPr>
        <p:spPr>
          <a:xfrm>
            <a:off x="247447" y="1401660"/>
            <a:ext cx="3919443" cy="1200329"/>
          </a:xfrm>
          <a:prstGeom prst="rect">
            <a:avLst/>
          </a:prstGeom>
          <a:noFill/>
        </p:spPr>
        <p:txBody>
          <a:bodyPr wrap="square" rtlCol="0">
            <a:spAutoFit/>
          </a:bodyPr>
          <a:lstStyle/>
          <a:p>
            <a:r>
              <a:rPr lang="en-GB" b="1" dirty="0">
                <a:solidFill>
                  <a:srgbClr val="002060"/>
                </a:solidFill>
              </a:rPr>
              <a:t>Big gasps followed by hyperventilation</a:t>
            </a:r>
          </a:p>
          <a:p>
            <a:pPr marL="285750" indent="-285750">
              <a:buFont typeface="Arial" panose="020B0604020202020204" pitchFamily="34" charset="0"/>
              <a:buChar char="•"/>
            </a:pPr>
            <a:r>
              <a:rPr lang="en-GB" dirty="0">
                <a:solidFill>
                  <a:srgbClr val="002060"/>
                </a:solidFill>
              </a:rPr>
              <a:t>Causing dizziness and panic</a:t>
            </a:r>
          </a:p>
          <a:p>
            <a:pPr marL="285750" indent="-285750">
              <a:buFont typeface="Arial" panose="020B0604020202020204" pitchFamily="34" charset="0"/>
              <a:buChar char="•"/>
            </a:pPr>
            <a:r>
              <a:rPr lang="en-GB" dirty="0">
                <a:solidFill>
                  <a:srgbClr val="002060"/>
                </a:solidFill>
              </a:rPr>
              <a:t>If you inhale water you’ll start to drown</a:t>
            </a:r>
          </a:p>
        </p:txBody>
      </p:sp>
      <p:sp>
        <p:nvSpPr>
          <p:cNvPr id="3" name="Rectangle 2"/>
          <p:cNvSpPr/>
          <p:nvPr/>
        </p:nvSpPr>
        <p:spPr>
          <a:xfrm>
            <a:off x="5766170" y="2018831"/>
            <a:ext cx="3441792" cy="1200329"/>
          </a:xfrm>
          <a:prstGeom prst="rect">
            <a:avLst/>
          </a:prstGeom>
        </p:spPr>
        <p:txBody>
          <a:bodyPr wrap="square">
            <a:spAutoFit/>
          </a:bodyPr>
          <a:lstStyle/>
          <a:p>
            <a:r>
              <a:rPr lang="en-GB" b="1" dirty="0">
                <a:solidFill>
                  <a:srgbClr val="002060"/>
                </a:solidFill>
              </a:rPr>
              <a:t>Increased blood pressure and heart rate</a:t>
            </a:r>
          </a:p>
          <a:p>
            <a:pPr marL="285750" indent="-285750">
              <a:buFont typeface="Arial" panose="020B0604020202020204" pitchFamily="34" charset="0"/>
              <a:buChar char="•"/>
            </a:pPr>
            <a:r>
              <a:rPr lang="en-GB" dirty="0">
                <a:solidFill>
                  <a:srgbClr val="002060"/>
                </a:solidFill>
              </a:rPr>
              <a:t>Can trigger heart attacks in people with medical conditions</a:t>
            </a:r>
          </a:p>
        </p:txBody>
      </p:sp>
      <p:cxnSp>
        <p:nvCxnSpPr>
          <p:cNvPr id="5" name="Straight Arrow Connector 4"/>
          <p:cNvCxnSpPr/>
          <p:nvPr/>
        </p:nvCxnSpPr>
        <p:spPr>
          <a:xfrm>
            <a:off x="4005818" y="1638383"/>
            <a:ext cx="63078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10" name="Straight Arrow Connector 9"/>
          <p:cNvCxnSpPr/>
          <p:nvPr/>
        </p:nvCxnSpPr>
        <p:spPr>
          <a:xfrm flipH="1">
            <a:off x="4844824" y="2267761"/>
            <a:ext cx="921346" cy="0"/>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pic>
        <p:nvPicPr>
          <p:cNvPr id="12" name="Picture 11"/>
          <p:cNvPicPr>
            <a:picLocks noChangeAspect="1"/>
          </p:cNvPicPr>
          <p:nvPr/>
        </p:nvPicPr>
        <p:blipFill>
          <a:blip r:embed="rId6">
            <a:clrChange>
              <a:clrFrom>
                <a:srgbClr val="FFFFFF"/>
              </a:clrFrom>
              <a:clrTo>
                <a:srgbClr val="FFFFFF">
                  <a:alpha val="0"/>
                </a:srgbClr>
              </a:clrTo>
            </a:clrChange>
          </a:blip>
          <a:stretch>
            <a:fillRect/>
          </a:stretch>
        </p:blipFill>
        <p:spPr>
          <a:xfrm flipH="1">
            <a:off x="4729763" y="2126927"/>
            <a:ext cx="281668" cy="281668"/>
          </a:xfrm>
          <a:prstGeom prst="rect">
            <a:avLst/>
          </a:prstGeom>
        </p:spPr>
      </p:pic>
      <p:pic>
        <p:nvPicPr>
          <p:cNvPr id="7" name="Gasp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86633" y="2735770"/>
            <a:ext cx="2879999" cy="2160000"/>
          </a:xfrm>
          <a:prstGeom prst="rect">
            <a:avLst/>
          </a:prstGeom>
        </p:spPr>
      </p:pic>
    </p:spTree>
    <p:extLst>
      <p:ext uri="{BB962C8B-B14F-4D97-AF65-F5344CB8AC3E}">
        <p14:creationId xmlns:p14="http://schemas.microsoft.com/office/powerpoint/2010/main" val="192357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4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LSS powerpoint template Kare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LSS powerpoint template Karen.pptx" id="{8AE2C1C1-1FDE-4F40-9ABD-20500894A01C}" vid="{5C793185-5E2D-4547-8BCC-1DBA276D8F0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A39374128FAB43AF4CC8F2688119B2" ma:contentTypeVersion="12" ma:contentTypeDescription="Create a new document." ma:contentTypeScope="" ma:versionID="6997eba02cb20fa490470f74edec0a65">
  <xsd:schema xmlns:xsd="http://www.w3.org/2001/XMLSchema" xmlns:xs="http://www.w3.org/2001/XMLSchema" xmlns:p="http://schemas.microsoft.com/office/2006/metadata/properties" xmlns:ns2="8c1e8ec8-17e1-4b33-ac53-94c83fd1159d" xmlns:ns3="1ccb116b-d491-4e27-ae34-f91197eee70b" targetNamespace="http://schemas.microsoft.com/office/2006/metadata/properties" ma:root="true" ma:fieldsID="325983cb0599c9dbf12274b9ba1f41d6" ns2:_="" ns3:_="">
    <xsd:import namespace="8c1e8ec8-17e1-4b33-ac53-94c83fd1159d"/>
    <xsd:import namespace="1ccb116b-d491-4e27-ae34-f91197eee70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1e8ec8-17e1-4b33-ac53-94c83fd1159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ccb116b-d491-4e27-ae34-f91197eee70b"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7C7266-A170-4750-AB79-41C5534EEBA1}">
  <ds:schemaRefs>
    <ds:schemaRef ds:uri="http://schemas.openxmlformats.org/package/2006/metadata/core-properties"/>
    <ds:schemaRef ds:uri="http://schemas.microsoft.com/office/2006/documentManagement/types"/>
    <ds:schemaRef ds:uri="8c1e8ec8-17e1-4b33-ac53-94c83fd1159d"/>
    <ds:schemaRef ds:uri="http://purl.org/dc/elements/1.1/"/>
    <ds:schemaRef ds:uri="http://schemas.microsoft.com/office/2006/metadata/properties"/>
    <ds:schemaRef ds:uri="http://purl.org/dc/terms/"/>
    <ds:schemaRef ds:uri="http://schemas.microsoft.com/office/infopath/2007/PartnerControls"/>
    <ds:schemaRef ds:uri="1ccb116b-d491-4e27-ae34-f91197eee70b"/>
    <ds:schemaRef ds:uri="http://www.w3.org/XML/1998/namespace"/>
    <ds:schemaRef ds:uri="http://purl.org/dc/dcmitype/"/>
  </ds:schemaRefs>
</ds:datastoreItem>
</file>

<file path=customXml/itemProps2.xml><?xml version="1.0" encoding="utf-8"?>
<ds:datastoreItem xmlns:ds="http://schemas.openxmlformats.org/officeDocument/2006/customXml" ds:itemID="{3FEB3B0C-8FE7-4A0C-B98E-23F7F76679CA}">
  <ds:schemaRefs>
    <ds:schemaRef ds:uri="http://schemas.microsoft.com/sharepoint/v3/contenttype/forms"/>
  </ds:schemaRefs>
</ds:datastoreItem>
</file>

<file path=customXml/itemProps3.xml><?xml version="1.0" encoding="utf-8"?>
<ds:datastoreItem xmlns:ds="http://schemas.openxmlformats.org/officeDocument/2006/customXml" ds:itemID="{C9C9CB05-CB5B-444A-9D8C-F4C99F6379A5}"/>
</file>

<file path=docProps/app.xml><?xml version="1.0" encoding="utf-8"?>
<Properties xmlns="http://schemas.openxmlformats.org/officeDocument/2006/extended-properties" xmlns:vt="http://schemas.openxmlformats.org/officeDocument/2006/docPropsVTypes">
  <Template/>
  <TotalTime>1843</TotalTime>
  <Words>1342</Words>
  <Application>Microsoft Office PowerPoint</Application>
  <PresentationFormat>On-screen Show (4:3)</PresentationFormat>
  <Paragraphs>130</Paragraphs>
  <Slides>14</Slides>
  <Notes>13</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Astoria Light</vt:lpstr>
      <vt:lpstr>Calibri</vt:lpstr>
      <vt:lpstr>Calibri Light</vt:lpstr>
      <vt:lpstr>Custom Design</vt:lpstr>
      <vt:lpstr>RLSS powerpoint template Karen</vt:lpstr>
      <vt:lpstr>Introduction to Drowning and Cold Water </vt:lpstr>
      <vt:lpstr>Drowning in the UK and Ireland</vt:lpstr>
      <vt:lpstr>So who drowns?</vt:lpstr>
      <vt:lpstr>Take a look at these two real drowning cases:</vt:lpstr>
      <vt:lpstr>How does someone who can swim drown?</vt:lpstr>
      <vt:lpstr>Why do people drown?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sessions to look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Dunn</dc:creator>
  <cp:lastModifiedBy>Karen Welsh</cp:lastModifiedBy>
  <cp:revision>70</cp:revision>
  <dcterms:created xsi:type="dcterms:W3CDTF">2016-04-06T12:45:49Z</dcterms:created>
  <dcterms:modified xsi:type="dcterms:W3CDTF">2020-02-29T10:27:02Z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0x010100AAA39374128FAB43AF4CC8F2688119B2</vt:lpwstr>
  </property>
</Properties>
</file>