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02" r:id="rId5"/>
    <p:sldMasterId id="2147483704" r:id="rId6"/>
    <p:sldMasterId id="2147483706" r:id="rId7"/>
    <p:sldMasterId id="2147483709" r:id="rId8"/>
  </p:sldMasterIdLst>
  <p:notesMasterIdLst>
    <p:notesMasterId r:id="rId29"/>
  </p:notesMasterIdLst>
  <p:sldIdLst>
    <p:sldId id="258" r:id="rId9"/>
    <p:sldId id="268" r:id="rId10"/>
    <p:sldId id="299" r:id="rId11"/>
    <p:sldId id="263" r:id="rId12"/>
    <p:sldId id="264" r:id="rId13"/>
    <p:sldId id="274" r:id="rId14"/>
    <p:sldId id="259" r:id="rId15"/>
    <p:sldId id="279" r:id="rId16"/>
    <p:sldId id="301" r:id="rId17"/>
    <p:sldId id="302" r:id="rId18"/>
    <p:sldId id="275" r:id="rId19"/>
    <p:sldId id="291" r:id="rId20"/>
    <p:sldId id="281" r:id="rId21"/>
    <p:sldId id="284" r:id="rId22"/>
    <p:sldId id="276" r:id="rId23"/>
    <p:sldId id="287" r:id="rId24"/>
    <p:sldId id="277" r:id="rId25"/>
    <p:sldId id="282" r:id="rId26"/>
    <p:sldId id="283" r:id="rId27"/>
    <p:sldId id="289" r:id="rId2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460BB-D91D-4726-A855-5EB0F46365CF}" v="33" dt="2020-05-06T11:33:20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85050" autoAdjust="0"/>
  </p:normalViewPr>
  <p:slideViewPr>
    <p:cSldViewPr snapToGrid="0">
      <p:cViewPr varScale="1">
        <p:scale>
          <a:sx n="73" d="100"/>
          <a:sy n="73" d="100"/>
        </p:scale>
        <p:origin x="15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Heard" userId="c8632518-31b3-4987-98cb-30df68bd4b6e" providerId="ADAL" clId="{842460BB-D91D-4726-A855-5EB0F46365CF}"/>
    <pc:docChg chg="custSel modSld">
      <pc:chgData name="Lee Heard" userId="c8632518-31b3-4987-98cb-30df68bd4b6e" providerId="ADAL" clId="{842460BB-D91D-4726-A855-5EB0F46365CF}" dt="2020-05-06T12:05:03.349" v="1" actId="478"/>
      <pc:docMkLst>
        <pc:docMk/>
      </pc:docMkLst>
      <pc:sldChg chg="delSp">
        <pc:chgData name="Lee Heard" userId="c8632518-31b3-4987-98cb-30df68bd4b6e" providerId="ADAL" clId="{842460BB-D91D-4726-A855-5EB0F46365CF}" dt="2020-05-06T12:05:03.349" v="1" actId="478"/>
        <pc:sldMkLst>
          <pc:docMk/>
          <pc:sldMk cId="3981073622" sldId="258"/>
        </pc:sldMkLst>
        <pc:spChg chg="del">
          <ac:chgData name="Lee Heard" userId="c8632518-31b3-4987-98cb-30df68bd4b6e" providerId="ADAL" clId="{842460BB-D91D-4726-A855-5EB0F46365CF}" dt="2020-05-06T12:05:00.854" v="0" actId="478"/>
          <ac:spMkLst>
            <pc:docMk/>
            <pc:sldMk cId="3981073622" sldId="258"/>
            <ac:spMk id="7" creationId="{BF9904B9-A78F-47F3-9EBE-397D17533D32}"/>
          </ac:spMkLst>
        </pc:spChg>
        <pc:spChg chg="del">
          <ac:chgData name="Lee Heard" userId="c8632518-31b3-4987-98cb-30df68bd4b6e" providerId="ADAL" clId="{842460BB-D91D-4726-A855-5EB0F46365CF}" dt="2020-05-06T12:05:03.349" v="1" actId="478"/>
          <ac:spMkLst>
            <pc:docMk/>
            <pc:sldMk cId="3981073622" sldId="258"/>
            <ac:spMk id="8" creationId="{FE68DF6E-E45D-418E-9E71-9B17276090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7D570-AD34-4AB4-85A4-685FB03E3ED8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F2A4F-1D18-4E0F-9AAD-405DFC24F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67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F2A4F-1D18-4E0F-9AAD-405DFC24FC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72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teacher or pupils can click (or touch)</a:t>
            </a:r>
            <a:r>
              <a:rPr lang="en-GB" baseline="0" dirty="0"/>
              <a:t> where they think there is a danger, then the information notice will appear.</a:t>
            </a:r>
          </a:p>
          <a:p>
            <a:endParaRPr lang="en-GB" baseline="0" dirty="0"/>
          </a:p>
          <a:p>
            <a:r>
              <a:rPr lang="en-GB" baseline="0" dirty="0"/>
              <a:t>Pupils can discuss each of the dangers and how they would keep themselves safe.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A2E99-6B6D-48E3-A764-EAC865C92C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00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Emphasise importance of staying together. It’s more fun and if you get in trouble, they can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967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 at a pool and even on a beach there are people to keep them safe but there after them at places like rivers and canals, so they need to be extra careful. </a:t>
            </a:r>
          </a:p>
          <a:p>
            <a:endParaRPr lang="en-GB" dirty="0"/>
          </a:p>
          <a:p>
            <a:r>
              <a:rPr lang="en-GB" dirty="0"/>
              <a:t>Talk about who can keep them safe near water. Prompt who would be called to a rescue – fire service, coastguard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69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them to shout out if they know what this Beach flag means. Emphasise that they should only swim between the red and yellow flags.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355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Ask them to shout out if they know what this Beach flag means. Emphasise that if there is a red flag showing, they should not swim. They can only swim when there are red and yellow flags showing.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704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Get them to shout out what number they need to call.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98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through what to do if they see someone in the water</a:t>
            </a:r>
          </a:p>
          <a:p>
            <a:endParaRPr lang="en-GB" dirty="0"/>
          </a:p>
          <a:p>
            <a:r>
              <a:rPr lang="en-GB" dirty="0"/>
              <a:t>OPTION - Demonstrate safe rescues (throw something that floats or carry out a reach rescue if the pupils are old enough) Emphasise that they shouldn’t attempt a rescue if its unsafe for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666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Tell them that if they fall in, they need to try to relax and float</a:t>
            </a:r>
          </a:p>
          <a:p>
            <a:endParaRPr lang="en-GB" dirty="0"/>
          </a:p>
          <a:p>
            <a:r>
              <a:rPr lang="en-GB" dirty="0"/>
              <a:t>Tell them to throw something that floats to anyone in the water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113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Interactive</a:t>
            </a:r>
            <a:r>
              <a:rPr lang="en-GB" baseline="0" dirty="0"/>
              <a:t> Game – Play Your Cards Right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This goes through different locations people can drown.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Most drownings happen at inland water sites, like rivers, canals, quarries and reservoirs</a:t>
            </a:r>
            <a:r>
              <a:rPr lang="en-GB" baseline="0" dirty="0"/>
              <a:t> but people can drown anywhere where there is water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6D9A4-A062-46F6-9F24-8508021C3E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172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Hands on head for higher – hands on bums for lower.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6D9A4-A062-46F6-9F24-8508021C3E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72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them what fun things they do in the water. Prompt them by asking who goes swimming, who goes to the beach, who walk near rivers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53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Get children to hold their hands in the water for 30 seconds and then try to undo a button</a:t>
            </a:r>
          </a:p>
          <a:p>
            <a:r>
              <a:rPr lang="en-GB" dirty="0"/>
              <a:t>Ask children to try out different items to see which floats and which sinks – aims to get children thinking about how things can sink under the water</a:t>
            </a:r>
          </a:p>
          <a:p>
            <a:r>
              <a:rPr lang="en-GB" dirty="0"/>
              <a:t>Use the Play your Card right print outs to sort which water spots are the most dangerous</a:t>
            </a:r>
          </a:p>
          <a:p>
            <a:r>
              <a:rPr lang="en-GB" dirty="0"/>
              <a:t>Use the other DPW resources to compliment the presentation, such as the </a:t>
            </a:r>
            <a:r>
              <a:rPr lang="en-GB" dirty="0" err="1"/>
              <a:t>Dryside</a:t>
            </a:r>
            <a:r>
              <a:rPr lang="en-GB" dirty="0"/>
              <a:t> activities, Classroom activities or </a:t>
            </a:r>
            <a:r>
              <a:rPr lang="en-GB" dirty="0" err="1"/>
              <a:t>Wetside</a:t>
            </a:r>
            <a:r>
              <a:rPr lang="en-GB"/>
              <a:t> activities.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4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Emphasise that they need to make sure they stay safe near or in water.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45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/>
              <a:t>Explain that you’re going to teach them the Water Safety Code.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43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Play film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A9BBA-1FF6-4C09-821F-51C16DAD792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1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children to shout out some of the things that can go wrong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467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teacher or pupils can click (or touch)</a:t>
            </a:r>
            <a:r>
              <a:rPr lang="en-GB" baseline="0" dirty="0"/>
              <a:t> where they think there is a danger, then the information notice will appear.</a:t>
            </a:r>
          </a:p>
          <a:p>
            <a:endParaRPr lang="en-GB" baseline="0" dirty="0"/>
          </a:p>
          <a:p>
            <a:r>
              <a:rPr lang="en-GB" baseline="0" dirty="0"/>
              <a:t>Pupils can discuss each of the dangers and how they would keep themselves safe.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A2E99-6B6D-48E3-A764-EAC865C92C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636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 in a pool the water is warm but in water found outside, it is very cold even in the 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A2E99-6B6D-48E3-A764-EAC865C92CF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02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teacher or pupils can click (or touch)</a:t>
            </a:r>
            <a:r>
              <a:rPr lang="en-GB" baseline="0" dirty="0"/>
              <a:t> where they think there is a danger, then the information notice will appear.</a:t>
            </a:r>
          </a:p>
          <a:p>
            <a:endParaRPr lang="en-GB" baseline="0" dirty="0"/>
          </a:p>
          <a:p>
            <a:r>
              <a:rPr lang="en-GB" baseline="0" dirty="0"/>
              <a:t>Pupils can discuss each of the dangers and how they would keep themselves safe.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A2E99-6B6D-48E3-A764-EAC865C92C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7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jp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89A3A-5DBF-4D6A-B512-883D1D0A06C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r>
              <a:rPr lang="en-GB" b="0">
                <a:solidFill>
                  <a:prstClr val="black">
                    <a:tint val="75000"/>
                  </a:prstClr>
                </a:solidFill>
              </a:rPr>
              <a:t>Royal Life Saving Society UK – www.rlss.org.uk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Wave">
            <a:extLst>
              <a:ext uri="{FF2B5EF4-FFF2-40B4-BE49-F238E27FC236}">
                <a16:creationId xmlns:a16="http://schemas.microsoft.com/office/drawing/2014/main" id="{DDDE39CF-13E4-4F79-9F22-564A5BCC3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5522561"/>
            <a:ext cx="9965536" cy="1358943"/>
          </a:xfrm>
          <a:prstGeom prst="rect">
            <a:avLst/>
          </a:prstGeom>
        </p:spPr>
      </p:pic>
      <p:pic>
        <p:nvPicPr>
          <p:cNvPr id="8" name="Wave">
            <a:extLst>
              <a:ext uri="{FF2B5EF4-FFF2-40B4-BE49-F238E27FC236}">
                <a16:creationId xmlns:a16="http://schemas.microsoft.com/office/drawing/2014/main" id="{F2E5DE95-5E21-4A08-B48C-CF6A9CC5D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4552254"/>
            <a:ext cx="9965536" cy="135894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83BEDFA-1BBC-4115-8FFB-0CAF364C508D}"/>
              </a:ext>
            </a:extLst>
          </p:cNvPr>
          <p:cNvSpPr txBox="1">
            <a:spLocks/>
          </p:cNvSpPr>
          <p:nvPr userDrawn="1"/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GB" sz="10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/>
              <a:t>Royal Life Saving Society UK – www.rlss.org.uk</a:t>
            </a:r>
          </a:p>
        </p:txBody>
      </p:sp>
      <p:pic>
        <p:nvPicPr>
          <p:cNvPr id="12" name="Picture 11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7374149-45D8-4736-844C-B76DAE5CB0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94" y="4938213"/>
            <a:ext cx="2475176" cy="1557332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6A74B255-3A92-4B8B-9B5D-8F6FDED0D1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6801" y="5652504"/>
            <a:ext cx="5045893" cy="34778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b="1" cap="all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en-GB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algn="ctr" defTabSz="457200"/>
            <a:r>
              <a:rPr lang="en-US"/>
              <a:t>Click to edit Master text styles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C40D09E-17AA-4B4C-BE63-FBA9DF477B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" y="4740162"/>
            <a:ext cx="2249916" cy="21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66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Plan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ActivityTable">
            <a:extLst>
              <a:ext uri="{FF2B5EF4-FFF2-40B4-BE49-F238E27FC236}">
                <a16:creationId xmlns:a16="http://schemas.microsoft.com/office/drawing/2014/main" id="{7B2FC97F-23D3-46A3-B1D1-377995F6F1C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2649917"/>
              </p:ext>
            </p:extLst>
          </p:nvPr>
        </p:nvGraphicFramePr>
        <p:xfrm>
          <a:off x="506346" y="2946301"/>
          <a:ext cx="6598879" cy="2552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8879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3952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Activity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21575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</a:tbl>
          </a:graphicData>
        </a:graphic>
      </p:graphicFrame>
      <p:graphicFrame>
        <p:nvGraphicFramePr>
          <p:cNvPr id="15" name="Table">
            <a:extLst>
              <a:ext uri="{FF2B5EF4-FFF2-40B4-BE49-F238E27FC236}">
                <a16:creationId xmlns:a16="http://schemas.microsoft.com/office/drawing/2014/main" id="{154E735D-9367-45DF-B0F1-74493C0BE66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36288711"/>
              </p:ext>
            </p:extLst>
          </p:nvPr>
        </p:nvGraphicFramePr>
        <p:xfrm>
          <a:off x="7417276" y="1204670"/>
          <a:ext cx="2163522" cy="4266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522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3197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Age/Level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89098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  <a:tr h="288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Resources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71299"/>
                  </a:ext>
                </a:extLst>
              </a:tr>
              <a:tr h="876024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660963"/>
                  </a:ext>
                </a:extLst>
              </a:tr>
              <a:tr h="428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Extension Experiences/ Progression</a:t>
                      </a:r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861163"/>
                  </a:ext>
                </a:extLst>
              </a:tr>
              <a:tr h="1237879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055215"/>
                  </a:ext>
                </a:extLst>
              </a:tr>
            </a:tbl>
          </a:graphicData>
        </a:graphic>
      </p:graphicFrame>
      <p:graphicFrame>
        <p:nvGraphicFramePr>
          <p:cNvPr id="16" name="ObjectivesBox">
            <a:extLst>
              <a:ext uri="{FF2B5EF4-FFF2-40B4-BE49-F238E27FC236}">
                <a16:creationId xmlns:a16="http://schemas.microsoft.com/office/drawing/2014/main" id="{7ECB8E9D-D4A9-4D4C-BC8D-CEC8674B54A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63840238"/>
              </p:ext>
            </p:extLst>
          </p:nvPr>
        </p:nvGraphicFramePr>
        <p:xfrm>
          <a:off x="501831" y="1195343"/>
          <a:ext cx="6604000" cy="49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Objectives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grpSp>
        <p:nvGrpSpPr>
          <p:cNvPr id="8" name="Background">
            <a:extLst>
              <a:ext uri="{FF2B5EF4-FFF2-40B4-BE49-F238E27FC236}">
                <a16:creationId xmlns:a16="http://schemas.microsoft.com/office/drawing/2014/main" id="{D7AD8B5B-0313-4A5A-86B6-05B355C5AA5B}"/>
              </a:ext>
            </a:extLst>
          </p:cNvPr>
          <p:cNvGrpSpPr/>
          <p:nvPr userDrawn="1"/>
        </p:nvGrpSpPr>
        <p:grpSpPr>
          <a:xfrm>
            <a:off x="-29768" y="-79065"/>
            <a:ext cx="9965536" cy="6937065"/>
            <a:chOff x="-29768" y="-79065"/>
            <a:chExt cx="9965536" cy="6937065"/>
          </a:xfrm>
        </p:grpSpPr>
        <p:pic>
          <p:nvPicPr>
            <p:cNvPr id="10" name="Wave">
              <a:extLst>
                <a:ext uri="{FF2B5EF4-FFF2-40B4-BE49-F238E27FC236}">
                  <a16:creationId xmlns:a16="http://schemas.microsoft.com/office/drawing/2014/main" id="{000A9620-A529-405D-BEDC-71C623E1C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3" name="Rookie Logo">
              <a:extLst>
                <a:ext uri="{FF2B5EF4-FFF2-40B4-BE49-F238E27FC236}">
                  <a16:creationId xmlns:a16="http://schemas.microsoft.com/office/drawing/2014/main" id="{E0D71930-9C16-491C-A0B1-3151E80CCB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8010051" y="-79065"/>
              <a:ext cx="1895949" cy="12791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10" y="296053"/>
            <a:ext cx="5943602" cy="408124"/>
          </a:xfrm>
          <a:prstGeom prst="roundRect">
            <a:avLst>
              <a:gd name="adj" fmla="val 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GB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cond Title">
            <a:extLst>
              <a:ext uri="{FF2B5EF4-FFF2-40B4-BE49-F238E27FC236}">
                <a16:creationId xmlns:a16="http://schemas.microsoft.com/office/drawing/2014/main" id="{5EA74E0B-074B-43BC-A860-733996CC1C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765175"/>
            <a:ext cx="5943600" cy="434885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rgbClr val="00206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sourcesText">
            <a:extLst>
              <a:ext uri="{FF2B5EF4-FFF2-40B4-BE49-F238E27FC236}">
                <a16:creationId xmlns:a16="http://schemas.microsoft.com/office/drawing/2014/main" id="{982C915C-EEB9-479D-B5C3-18E22A8B497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500391" y="2736038"/>
            <a:ext cx="1997291" cy="79947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AgeText">
            <a:extLst>
              <a:ext uri="{FF2B5EF4-FFF2-40B4-BE49-F238E27FC236}">
                <a16:creationId xmlns:a16="http://schemas.microsoft.com/office/drawing/2014/main" id="{5FF3A342-2051-4C84-8336-735EAEDF150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500392" y="1556443"/>
            <a:ext cx="1997291" cy="79947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bjectivesText">
            <a:extLst>
              <a:ext uri="{FF2B5EF4-FFF2-40B4-BE49-F238E27FC236}">
                <a16:creationId xmlns:a16="http://schemas.microsoft.com/office/drawing/2014/main" id="{0BC4ED84-E851-4ADB-ABE5-E2B47378F4D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617839" y="1227750"/>
            <a:ext cx="4468923" cy="434886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32" name="SummaryBox">
            <a:extLst>
              <a:ext uri="{FF2B5EF4-FFF2-40B4-BE49-F238E27FC236}">
                <a16:creationId xmlns:a16="http://schemas.microsoft.com/office/drawing/2014/main" id="{AC9B51E6-4B9D-41F1-ACB3-3E07B7B671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36145559"/>
              </p:ext>
            </p:extLst>
          </p:nvPr>
        </p:nvGraphicFramePr>
        <p:xfrm>
          <a:off x="501226" y="1771801"/>
          <a:ext cx="6604000" cy="49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 Summary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sp>
        <p:nvSpPr>
          <p:cNvPr id="33" name="SummaryText">
            <a:extLst>
              <a:ext uri="{FF2B5EF4-FFF2-40B4-BE49-F238E27FC236}">
                <a16:creationId xmlns:a16="http://schemas.microsoft.com/office/drawing/2014/main" id="{6D9343A0-B227-4B99-B125-DC57F36962E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617839" y="1810327"/>
            <a:ext cx="4468923" cy="434886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34" name="EnablingBox">
            <a:extLst>
              <a:ext uri="{FF2B5EF4-FFF2-40B4-BE49-F238E27FC236}">
                <a16:creationId xmlns:a16="http://schemas.microsoft.com/office/drawing/2014/main" id="{94FC716A-5576-481B-84D9-3F866CFACCE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62450461"/>
              </p:ext>
            </p:extLst>
          </p:nvPr>
        </p:nvGraphicFramePr>
        <p:xfrm>
          <a:off x="501226" y="2355914"/>
          <a:ext cx="6604000" cy="49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Enabling Experiences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(What knowledge is required)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sp>
        <p:nvSpPr>
          <p:cNvPr id="35" name="EnablingText">
            <a:extLst>
              <a:ext uri="{FF2B5EF4-FFF2-40B4-BE49-F238E27FC236}">
                <a16:creationId xmlns:a16="http://schemas.microsoft.com/office/drawing/2014/main" id="{15EAF709-F537-4572-AFC5-B1949052832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617839" y="2394440"/>
            <a:ext cx="4468923" cy="434886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ActivityText">
            <a:extLst>
              <a:ext uri="{FF2B5EF4-FFF2-40B4-BE49-F238E27FC236}">
                <a16:creationId xmlns:a16="http://schemas.microsoft.com/office/drawing/2014/main" id="{253C3249-6B8A-415D-8F53-386584ABFB0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1226" y="3364802"/>
            <a:ext cx="6585536" cy="21062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ResourcesText">
            <a:extLst>
              <a:ext uri="{FF2B5EF4-FFF2-40B4-BE49-F238E27FC236}">
                <a16:creationId xmlns:a16="http://schemas.microsoft.com/office/drawing/2014/main" id="{98F26CEC-73D0-4450-9272-C87B1EB141F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500390" y="4032280"/>
            <a:ext cx="1997291" cy="1330254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1BA68D-7C35-45D5-A177-CFAE7C9C15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6" y="5526614"/>
            <a:ext cx="1548777" cy="149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4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Plan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ActivityTable">
            <a:extLst>
              <a:ext uri="{FF2B5EF4-FFF2-40B4-BE49-F238E27FC236}">
                <a16:creationId xmlns:a16="http://schemas.microsoft.com/office/drawing/2014/main" id="{7B2FC97F-23D3-46A3-B1D1-377995F6F1C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96586072"/>
              </p:ext>
            </p:extLst>
          </p:nvPr>
        </p:nvGraphicFramePr>
        <p:xfrm>
          <a:off x="506346" y="2946301"/>
          <a:ext cx="6598879" cy="2552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8879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3952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Activity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21575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</a:tbl>
          </a:graphicData>
        </a:graphic>
      </p:graphicFrame>
      <p:graphicFrame>
        <p:nvGraphicFramePr>
          <p:cNvPr id="15" name="Table">
            <a:extLst>
              <a:ext uri="{FF2B5EF4-FFF2-40B4-BE49-F238E27FC236}">
                <a16:creationId xmlns:a16="http://schemas.microsoft.com/office/drawing/2014/main" id="{154E735D-9367-45DF-B0F1-74493C0BE66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5006739"/>
              </p:ext>
            </p:extLst>
          </p:nvPr>
        </p:nvGraphicFramePr>
        <p:xfrm>
          <a:off x="7417275" y="1143468"/>
          <a:ext cx="2163522" cy="4343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522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3088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Age/Level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5554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  <a:tr h="308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Resources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71299"/>
                  </a:ext>
                </a:extLst>
              </a:tr>
              <a:tr h="6463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660963"/>
                  </a:ext>
                </a:extLst>
              </a:tr>
              <a:tr h="3094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Extension Experiences</a:t>
                      </a:r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861163"/>
                  </a:ext>
                </a:extLst>
              </a:tr>
              <a:tr h="92923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055215"/>
                  </a:ext>
                </a:extLst>
              </a:tr>
              <a:tr h="313749">
                <a:tc>
                  <a:txBody>
                    <a:bodyPr/>
                    <a:lstStyle/>
                    <a:p>
                      <a:pPr algn="ctr"/>
                      <a:r>
                        <a:rPr lang="en-GB" sz="105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Learning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591143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922270"/>
                  </a:ext>
                </a:extLst>
              </a:tr>
            </a:tbl>
          </a:graphicData>
        </a:graphic>
      </p:graphicFrame>
      <p:graphicFrame>
        <p:nvGraphicFramePr>
          <p:cNvPr id="16" name="ObjectivesBox">
            <a:extLst>
              <a:ext uri="{FF2B5EF4-FFF2-40B4-BE49-F238E27FC236}">
                <a16:creationId xmlns:a16="http://schemas.microsoft.com/office/drawing/2014/main" id="{7ECB8E9D-D4A9-4D4C-BC8D-CEC8674B54A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96735953"/>
              </p:ext>
            </p:extLst>
          </p:nvPr>
        </p:nvGraphicFramePr>
        <p:xfrm>
          <a:off x="501226" y="1195343"/>
          <a:ext cx="6604000" cy="862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437637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 Learning Objectives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424375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pic>
        <p:nvPicPr>
          <p:cNvPr id="10" name="Wave">
            <a:extLst>
              <a:ext uri="{FF2B5EF4-FFF2-40B4-BE49-F238E27FC236}">
                <a16:creationId xmlns:a16="http://schemas.microsoft.com/office/drawing/2014/main" id="{000A9620-A529-405D-BEDC-71C623E1C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768" y="5499057"/>
            <a:ext cx="9965536" cy="135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10" y="296053"/>
            <a:ext cx="5943602" cy="408124"/>
          </a:xfrm>
          <a:prstGeom prst="roundRect">
            <a:avLst>
              <a:gd name="adj" fmla="val 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GB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cond Title">
            <a:extLst>
              <a:ext uri="{FF2B5EF4-FFF2-40B4-BE49-F238E27FC236}">
                <a16:creationId xmlns:a16="http://schemas.microsoft.com/office/drawing/2014/main" id="{5EA74E0B-074B-43BC-A860-733996CC1C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765175"/>
            <a:ext cx="5943600" cy="434885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rgbClr val="00206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sourcesText">
            <a:extLst>
              <a:ext uri="{FF2B5EF4-FFF2-40B4-BE49-F238E27FC236}">
                <a16:creationId xmlns:a16="http://schemas.microsoft.com/office/drawing/2014/main" id="{982C915C-EEB9-479D-B5C3-18E22A8B497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507924" y="2326869"/>
            <a:ext cx="1997291" cy="61943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AgeText">
            <a:extLst>
              <a:ext uri="{FF2B5EF4-FFF2-40B4-BE49-F238E27FC236}">
                <a16:creationId xmlns:a16="http://schemas.microsoft.com/office/drawing/2014/main" id="{5FF3A342-2051-4C84-8336-735EAEDF150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500392" y="1444306"/>
            <a:ext cx="1997291" cy="526586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bjectivesText">
            <a:extLst>
              <a:ext uri="{FF2B5EF4-FFF2-40B4-BE49-F238E27FC236}">
                <a16:creationId xmlns:a16="http://schemas.microsoft.com/office/drawing/2014/main" id="{0BC4ED84-E851-4ADB-ABE5-E2B47378F4D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617839" y="1227750"/>
            <a:ext cx="4468923" cy="826234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34" name="EnablingBox">
            <a:extLst>
              <a:ext uri="{FF2B5EF4-FFF2-40B4-BE49-F238E27FC236}">
                <a16:creationId xmlns:a16="http://schemas.microsoft.com/office/drawing/2014/main" id="{94FC716A-5576-481B-84D9-3F866CFACCE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72895012"/>
              </p:ext>
            </p:extLst>
          </p:nvPr>
        </p:nvGraphicFramePr>
        <p:xfrm>
          <a:off x="501226" y="2089006"/>
          <a:ext cx="6604000" cy="76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386967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Teacher Notes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375241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sp>
        <p:nvSpPr>
          <p:cNvPr id="35" name="EnablingText">
            <a:extLst>
              <a:ext uri="{FF2B5EF4-FFF2-40B4-BE49-F238E27FC236}">
                <a16:creationId xmlns:a16="http://schemas.microsoft.com/office/drawing/2014/main" id="{15EAF709-F537-4572-AFC5-B1949052832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617839" y="2089005"/>
            <a:ext cx="4468923" cy="74032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ActivityText">
            <a:extLst>
              <a:ext uri="{FF2B5EF4-FFF2-40B4-BE49-F238E27FC236}">
                <a16:creationId xmlns:a16="http://schemas.microsoft.com/office/drawing/2014/main" id="{253C3249-6B8A-415D-8F53-386584ABFB0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1226" y="3364802"/>
            <a:ext cx="6585536" cy="21062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ResourcesText">
            <a:extLst>
              <a:ext uri="{FF2B5EF4-FFF2-40B4-BE49-F238E27FC236}">
                <a16:creationId xmlns:a16="http://schemas.microsoft.com/office/drawing/2014/main" id="{98F26CEC-73D0-4450-9272-C87B1EB141F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500390" y="3271457"/>
            <a:ext cx="1997291" cy="880814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sourcesText">
            <a:extLst>
              <a:ext uri="{FF2B5EF4-FFF2-40B4-BE49-F238E27FC236}">
                <a16:creationId xmlns:a16="http://schemas.microsoft.com/office/drawing/2014/main" id="{4E0D293F-C848-4636-8849-1C4B2633500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507924" y="4514529"/>
            <a:ext cx="1997291" cy="955560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4801F51B-74B5-43A0-96E6-8DEB8F34D8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318" y="96455"/>
            <a:ext cx="1633479" cy="970959"/>
          </a:xfrm>
          <a:prstGeom prst="rect">
            <a:avLst/>
          </a:prstGeom>
        </p:spPr>
      </p:pic>
      <p:pic>
        <p:nvPicPr>
          <p:cNvPr id="24" name="Picture 23" descr="DPW Logo">
            <a:extLst>
              <a:ext uri="{FF2B5EF4-FFF2-40B4-BE49-F238E27FC236}">
                <a16:creationId xmlns:a16="http://schemas.microsoft.com/office/drawing/2014/main" id="{2CC0AE84-8BE6-41D9-B8F1-1317791D4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4" y="5751969"/>
            <a:ext cx="1250875" cy="12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89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PlanTable">
            <a:extLst>
              <a:ext uri="{FF2B5EF4-FFF2-40B4-BE49-F238E27FC236}">
                <a16:creationId xmlns:a16="http://schemas.microsoft.com/office/drawing/2014/main" id="{154E735D-9367-45DF-B0F1-74493C0BE66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48158040"/>
              </p:ext>
            </p:extLst>
          </p:nvPr>
        </p:nvGraphicFramePr>
        <p:xfrm>
          <a:off x="501226" y="2119276"/>
          <a:ext cx="8964491" cy="3430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123">
                  <a:extLst>
                    <a:ext uri="{9D8B030D-6E8A-4147-A177-3AD203B41FA5}">
                      <a16:colId xmlns:a16="http://schemas.microsoft.com/office/drawing/2014/main" val="3121842301"/>
                    </a:ext>
                  </a:extLst>
                </a:gridCol>
                <a:gridCol w="3475705">
                  <a:extLst>
                    <a:ext uri="{9D8B030D-6E8A-4147-A177-3AD203B41FA5}">
                      <a16:colId xmlns:a16="http://schemas.microsoft.com/office/drawing/2014/main" val="623369083"/>
                    </a:ext>
                  </a:extLst>
                </a:gridCol>
                <a:gridCol w="1884691">
                  <a:extLst>
                    <a:ext uri="{9D8B030D-6E8A-4147-A177-3AD203B41FA5}">
                      <a16:colId xmlns:a16="http://schemas.microsoft.com/office/drawing/2014/main" val="45951494"/>
                    </a:ext>
                  </a:extLst>
                </a:gridCol>
                <a:gridCol w="1362972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2786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Contents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Teaching Points/Notes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Organisation/ Resources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94392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  <a:tr h="943926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6609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675496"/>
                  </a:ext>
                </a:extLst>
              </a:tr>
            </a:tbl>
          </a:graphicData>
        </a:graphic>
      </p:graphicFrame>
      <p:graphicFrame>
        <p:nvGraphicFramePr>
          <p:cNvPr id="16" name="Objectives">
            <a:extLst>
              <a:ext uri="{FF2B5EF4-FFF2-40B4-BE49-F238E27FC236}">
                <a16:creationId xmlns:a16="http://schemas.microsoft.com/office/drawing/2014/main" id="{7ECB8E9D-D4A9-4D4C-BC8D-CEC8674B54A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97556393"/>
              </p:ext>
            </p:extLst>
          </p:nvPr>
        </p:nvGraphicFramePr>
        <p:xfrm>
          <a:off x="501831" y="1195343"/>
          <a:ext cx="6604000" cy="73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Objectives</a:t>
                      </a: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495929"/>
                  </a:ext>
                </a:extLst>
              </a:tr>
            </a:tbl>
          </a:graphicData>
        </a:graphic>
      </p:graphicFrame>
      <p:grpSp>
        <p:nvGrpSpPr>
          <p:cNvPr id="8" name="Background">
            <a:extLst>
              <a:ext uri="{FF2B5EF4-FFF2-40B4-BE49-F238E27FC236}">
                <a16:creationId xmlns:a16="http://schemas.microsoft.com/office/drawing/2014/main" id="{D7AD8B5B-0313-4A5A-86B6-05B355C5AA5B}"/>
              </a:ext>
            </a:extLst>
          </p:cNvPr>
          <p:cNvGrpSpPr/>
          <p:nvPr userDrawn="1"/>
        </p:nvGrpSpPr>
        <p:grpSpPr>
          <a:xfrm>
            <a:off x="0" y="-71755"/>
            <a:ext cx="9965536" cy="6937065"/>
            <a:chOff x="-29768" y="-79065"/>
            <a:chExt cx="9965536" cy="6937065"/>
          </a:xfrm>
        </p:grpSpPr>
        <p:pic>
          <p:nvPicPr>
            <p:cNvPr id="10" name="Wave">
              <a:extLst>
                <a:ext uri="{FF2B5EF4-FFF2-40B4-BE49-F238E27FC236}">
                  <a16:creationId xmlns:a16="http://schemas.microsoft.com/office/drawing/2014/main" id="{000A9620-A529-405D-BEDC-71C623E1C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3" name="Rookie Logo">
              <a:extLst>
                <a:ext uri="{FF2B5EF4-FFF2-40B4-BE49-F238E27FC236}">
                  <a16:creationId xmlns:a16="http://schemas.microsoft.com/office/drawing/2014/main" id="{E0D71930-9C16-491C-A0B1-3151E80CCB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8010051" y="-79065"/>
              <a:ext cx="1895949" cy="12791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10" y="296053"/>
            <a:ext cx="5943602" cy="408124"/>
          </a:xfrm>
          <a:prstGeom prst="roundRect">
            <a:avLst>
              <a:gd name="adj" fmla="val 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/>
              <a:t>Royal Life Saving Society UK – www.rlss.org.uk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WarmUpTime"/>
          <p:cNvSpPr>
            <a:spLocks noGrp="1"/>
          </p:cNvSpPr>
          <p:nvPr>
            <p:ph sz="quarter" idx="13"/>
          </p:nvPr>
        </p:nvSpPr>
        <p:spPr>
          <a:xfrm>
            <a:off x="583941" y="2826605"/>
            <a:ext cx="2075536" cy="529070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econd Title">
            <a:extLst>
              <a:ext uri="{FF2B5EF4-FFF2-40B4-BE49-F238E27FC236}">
                <a16:creationId xmlns:a16="http://schemas.microsoft.com/office/drawing/2014/main" id="{5EA74E0B-074B-43BC-A860-733996CC1C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765175"/>
            <a:ext cx="5943600" cy="43488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cap="all" baseline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WarmContents">
            <a:extLst>
              <a:ext uri="{FF2B5EF4-FFF2-40B4-BE49-F238E27FC236}">
                <a16:creationId xmlns:a16="http://schemas.microsoft.com/office/drawing/2014/main" id="{C44978ED-211D-473A-9880-065A3DEF7E1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62098" y="2556203"/>
            <a:ext cx="3297162" cy="79947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MainContents">
            <a:extLst>
              <a:ext uri="{FF2B5EF4-FFF2-40B4-BE49-F238E27FC236}">
                <a16:creationId xmlns:a16="http://schemas.microsoft.com/office/drawing/2014/main" id="{A89D6591-762B-4B77-A500-9AD35A3ABB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62098" y="3551112"/>
            <a:ext cx="3297162" cy="1358943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olDownContents">
            <a:extLst>
              <a:ext uri="{FF2B5EF4-FFF2-40B4-BE49-F238E27FC236}">
                <a16:creationId xmlns:a16="http://schemas.microsoft.com/office/drawing/2014/main" id="{6B305A18-47C2-4706-AD5C-D8265D61EE5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47386" y="4964191"/>
            <a:ext cx="3297162" cy="538553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MainCTime">
            <a:extLst>
              <a:ext uri="{FF2B5EF4-FFF2-40B4-BE49-F238E27FC236}">
                <a16:creationId xmlns:a16="http://schemas.microsoft.com/office/drawing/2014/main" id="{CD565D53-C8F5-481A-B1D8-06953581AE5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83941" y="3784608"/>
            <a:ext cx="2075536" cy="112785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olDownTime">
            <a:extLst>
              <a:ext uri="{FF2B5EF4-FFF2-40B4-BE49-F238E27FC236}">
                <a16:creationId xmlns:a16="http://schemas.microsoft.com/office/drawing/2014/main" id="{CFA17676-4913-404A-A586-01F0C0B829D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83941" y="5207785"/>
            <a:ext cx="2075536" cy="263583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WarmUPTeachingPoints">
            <a:extLst>
              <a:ext uri="{FF2B5EF4-FFF2-40B4-BE49-F238E27FC236}">
                <a16:creationId xmlns:a16="http://schemas.microsoft.com/office/drawing/2014/main" id="{CB36B811-2A94-428F-A32D-6D98989EC6F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54706" y="2556202"/>
            <a:ext cx="1819619" cy="79947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MainTeachingPoints">
            <a:extLst>
              <a:ext uri="{FF2B5EF4-FFF2-40B4-BE49-F238E27FC236}">
                <a16:creationId xmlns:a16="http://schemas.microsoft.com/office/drawing/2014/main" id="{77F9DF8E-15AE-43CF-B0B0-56B1398C83E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54706" y="3551117"/>
            <a:ext cx="1819619" cy="1358938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olDownTeachingPoints">
            <a:extLst>
              <a:ext uri="{FF2B5EF4-FFF2-40B4-BE49-F238E27FC236}">
                <a16:creationId xmlns:a16="http://schemas.microsoft.com/office/drawing/2014/main" id="{70DD16D2-130E-45D1-BDCA-038F785517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39993" y="4964193"/>
            <a:ext cx="1819619" cy="53855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WarmUpResources">
            <a:extLst>
              <a:ext uri="{FF2B5EF4-FFF2-40B4-BE49-F238E27FC236}">
                <a16:creationId xmlns:a16="http://schemas.microsoft.com/office/drawing/2014/main" id="{982C915C-EEB9-479D-B5C3-18E22A8B497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9771" y="2561615"/>
            <a:ext cx="1220291" cy="79947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MainResources">
            <a:extLst>
              <a:ext uri="{FF2B5EF4-FFF2-40B4-BE49-F238E27FC236}">
                <a16:creationId xmlns:a16="http://schemas.microsoft.com/office/drawing/2014/main" id="{5FF3A342-2051-4C84-8336-735EAEDF150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169771" y="3551114"/>
            <a:ext cx="1220291" cy="1358938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olDownResources">
            <a:extLst>
              <a:ext uri="{FF2B5EF4-FFF2-40B4-BE49-F238E27FC236}">
                <a16:creationId xmlns:a16="http://schemas.microsoft.com/office/drawing/2014/main" id="{43891E04-A8CB-4732-90B5-D0FCC897783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69771" y="4964191"/>
            <a:ext cx="1220291" cy="540277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0BC4ED84-E851-4ADB-ABE5-E2B47378F4D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583540" y="1238809"/>
            <a:ext cx="4522291" cy="667985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FirstSectionTitle">
            <a:extLst>
              <a:ext uri="{FF2B5EF4-FFF2-40B4-BE49-F238E27FC236}">
                <a16:creationId xmlns:a16="http://schemas.microsoft.com/office/drawing/2014/main" id="{2B934590-71F8-462F-8D77-DAD8A9EAA19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83941" y="2556202"/>
            <a:ext cx="2075536" cy="400110"/>
          </a:xfrm>
          <a:prstGeom prst="roundRect">
            <a:avLst>
              <a:gd name="adj" fmla="val 330"/>
            </a:avLst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00" b="1" i="0" cap="all" baseline="0" smtClean="0">
                <a:solidFill>
                  <a:srgbClr val="C00000"/>
                </a:solidFill>
              </a:defRPr>
            </a:lvl1pPr>
          </a:lstStyle>
          <a:p>
            <a:pPr marL="0" lvl="0" defTabSz="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33" name="SecondSectionTitle">
            <a:extLst>
              <a:ext uri="{FF2B5EF4-FFF2-40B4-BE49-F238E27FC236}">
                <a16:creationId xmlns:a16="http://schemas.microsoft.com/office/drawing/2014/main" id="{07F9791A-2507-4F5B-B4F2-EABF061DF9A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83941" y="3542750"/>
            <a:ext cx="2075536" cy="400110"/>
          </a:xfrm>
          <a:prstGeom prst="roundRect">
            <a:avLst>
              <a:gd name="adj" fmla="val 330"/>
            </a:avLst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00" b="1" i="0" cap="all" baseline="0" smtClean="0">
                <a:solidFill>
                  <a:srgbClr val="C00000"/>
                </a:solidFill>
              </a:defRPr>
            </a:lvl1pPr>
          </a:lstStyle>
          <a:p>
            <a:pPr marL="0" lvl="0" defTabSz="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34" name="FirstSectionTitle">
            <a:extLst>
              <a:ext uri="{FF2B5EF4-FFF2-40B4-BE49-F238E27FC236}">
                <a16:creationId xmlns:a16="http://schemas.microsoft.com/office/drawing/2014/main" id="{268D84FF-9240-4DD6-8F2A-B805BC7969CE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83941" y="4958448"/>
            <a:ext cx="2075536" cy="400110"/>
          </a:xfrm>
          <a:prstGeom prst="roundRect">
            <a:avLst>
              <a:gd name="adj" fmla="val 330"/>
            </a:avLst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00" b="1" i="0" cap="all" baseline="0" smtClean="0">
                <a:solidFill>
                  <a:srgbClr val="C00000"/>
                </a:solidFill>
              </a:defRPr>
            </a:lvl1pPr>
          </a:lstStyle>
          <a:p>
            <a:pPr marL="0" lvl="0" defTabSz="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A2303735-949C-4AFE-A8C1-1C85F17349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" y="5706131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46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ackground">
            <a:extLst>
              <a:ext uri="{FF2B5EF4-FFF2-40B4-BE49-F238E27FC236}">
                <a16:creationId xmlns:a16="http://schemas.microsoft.com/office/drawing/2014/main" id="{A55DCC37-82E7-4440-9AF5-5337A2B58DAB}"/>
              </a:ext>
            </a:extLst>
          </p:cNvPr>
          <p:cNvGrpSpPr/>
          <p:nvPr userDrawn="1"/>
        </p:nvGrpSpPr>
        <p:grpSpPr>
          <a:xfrm>
            <a:off x="-29768" y="-55824"/>
            <a:ext cx="9965536" cy="6913824"/>
            <a:chOff x="-29768" y="-55824"/>
            <a:chExt cx="9965536" cy="6913824"/>
          </a:xfrm>
        </p:grpSpPr>
        <p:pic>
          <p:nvPicPr>
            <p:cNvPr id="9" name="Wave">
              <a:extLst>
                <a:ext uri="{FF2B5EF4-FFF2-40B4-BE49-F238E27FC236}">
                  <a16:creationId xmlns:a16="http://schemas.microsoft.com/office/drawing/2014/main" id="{D035F502-2F76-415F-ABFA-2244B1649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2" name="Rookie Logo">
              <a:extLst>
                <a:ext uri="{FF2B5EF4-FFF2-40B4-BE49-F238E27FC236}">
                  <a16:creationId xmlns:a16="http://schemas.microsoft.com/office/drawing/2014/main" id="{808497D6-AF03-4F0C-9388-FB2114F573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6814881" y="-55824"/>
              <a:ext cx="3120887" cy="210554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6102785" cy="1600200"/>
          </a:xfr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US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2057400"/>
            <a:ext cx="5014913" cy="38036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42A7-38D1-43ED-B84B-D8943E8132D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506817"/>
            <a:ext cx="3343275" cy="214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/>
              <a:t>Royal Life Saving Society UK – www.rlss.org.uk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05CBFAF-61C3-4354-9AB0-E21EAD9A2E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" y="5706131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72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Card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ookie Logo">
            <a:extLst>
              <a:ext uri="{FF2B5EF4-FFF2-40B4-BE49-F238E27FC236}">
                <a16:creationId xmlns:a16="http://schemas.microsoft.com/office/drawing/2014/main" id="{DDDF2F18-1CA5-47C4-B340-2E59CCCA8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1" b="70019"/>
          <a:stretch/>
        </p:blipFill>
        <p:spPr>
          <a:xfrm>
            <a:off x="6785113" y="-105067"/>
            <a:ext cx="3120887" cy="2105544"/>
          </a:xfrm>
          <a:prstGeom prst="rect">
            <a:avLst/>
          </a:prstGeom>
        </p:spPr>
      </p:pic>
      <p:pic>
        <p:nvPicPr>
          <p:cNvPr id="17" name="Wave">
            <a:extLst>
              <a:ext uri="{FF2B5EF4-FFF2-40B4-BE49-F238E27FC236}">
                <a16:creationId xmlns:a16="http://schemas.microsoft.com/office/drawing/2014/main" id="{67EF1A12-5ACA-4C1A-AF6B-EE85E6FBB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499057"/>
            <a:ext cx="9930093" cy="135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569844"/>
            <a:ext cx="6102785" cy="709587"/>
          </a:xfr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US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24638" y="2203172"/>
            <a:ext cx="2601615" cy="205132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D368F-F5B1-4539-8654-CECF60ED38C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escription Contects"/>
          <p:cNvSpPr>
            <a:spLocks noGrp="1"/>
          </p:cNvSpPr>
          <p:nvPr>
            <p:ph type="body" sz="quarter" idx="13"/>
          </p:nvPr>
        </p:nvSpPr>
        <p:spPr>
          <a:xfrm>
            <a:off x="681037" y="2908119"/>
            <a:ext cx="5811837" cy="140198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506817"/>
            <a:ext cx="3345680" cy="1862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/>
              <a:t>Royal Life Saving Society UK – www.rlss.org.uk</a:t>
            </a:r>
            <a:endParaRPr lang="en-GB" dirty="0"/>
          </a:p>
        </p:txBody>
      </p:sp>
      <p:sp>
        <p:nvSpPr>
          <p:cNvPr id="12" name="Image 1"/>
          <p:cNvSpPr>
            <a:spLocks noGrp="1"/>
          </p:cNvSpPr>
          <p:nvPr>
            <p:ph sz="quarter" idx="14"/>
          </p:nvPr>
        </p:nvSpPr>
        <p:spPr>
          <a:xfrm>
            <a:off x="681038" y="4383109"/>
            <a:ext cx="2784475" cy="142081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rogression Contents"/>
          <p:cNvSpPr>
            <a:spLocks noGrp="1"/>
          </p:cNvSpPr>
          <p:nvPr>
            <p:ph type="body" sz="quarter" idx="15"/>
          </p:nvPr>
        </p:nvSpPr>
        <p:spPr>
          <a:xfrm>
            <a:off x="3856038" y="4716783"/>
            <a:ext cx="5368925" cy="94134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tep up text"/>
          <p:cNvSpPr>
            <a:spLocks noGrp="1"/>
          </p:cNvSpPr>
          <p:nvPr>
            <p:ph sz="quarter" idx="16"/>
          </p:nvPr>
        </p:nvSpPr>
        <p:spPr>
          <a:xfrm>
            <a:off x="681038" y="1798983"/>
            <a:ext cx="5811837" cy="63976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teUp Title"/>
          <p:cNvSpPr txBox="1"/>
          <p:nvPr userDrawn="1"/>
        </p:nvSpPr>
        <p:spPr>
          <a:xfrm>
            <a:off x="681036" y="1358943"/>
            <a:ext cx="5811837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cap="all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noProof="0" dirty="0"/>
              <a:t>Set Up / </a:t>
            </a:r>
            <a:r>
              <a:rPr lang="en-US" sz="1800" kern="1200" cap="all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Equipment</a:t>
            </a:r>
            <a:endParaRPr lang="en-GB" sz="1800" kern="1200" cap="all" baseline="0" noProof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Description Title"/>
          <p:cNvSpPr txBox="1"/>
          <p:nvPr userDrawn="1"/>
        </p:nvSpPr>
        <p:spPr>
          <a:xfrm>
            <a:off x="681035" y="2530295"/>
            <a:ext cx="581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cap="all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Description</a:t>
            </a:r>
            <a:endParaRPr lang="en-GB" sz="1800" kern="1200" cap="all" baseline="0" noProof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rogression Title"/>
          <p:cNvSpPr txBox="1"/>
          <p:nvPr userDrawn="1"/>
        </p:nvSpPr>
        <p:spPr>
          <a:xfrm>
            <a:off x="3842786" y="4344896"/>
            <a:ext cx="5811837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lvl="0"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cap="all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noProof="0" dirty="0"/>
              <a:t>Progression / Notes</a:t>
            </a:r>
            <a:endParaRPr lang="en-GB" noProof="0" dirty="0"/>
          </a:p>
        </p:txBody>
      </p:sp>
      <p:grpSp>
        <p:nvGrpSpPr>
          <p:cNvPr id="19" name="Rope">
            <a:extLst>
              <a:ext uri="{FF2B5EF4-FFF2-40B4-BE49-F238E27FC236}">
                <a16:creationId xmlns:a16="http://schemas.microsoft.com/office/drawing/2014/main" id="{899FAA58-1DFA-4014-8D53-A6E760599096}"/>
              </a:ext>
            </a:extLst>
          </p:cNvPr>
          <p:cNvGrpSpPr/>
          <p:nvPr userDrawn="1"/>
        </p:nvGrpSpPr>
        <p:grpSpPr>
          <a:xfrm rot="20111174">
            <a:off x="8244370" y="5047710"/>
            <a:ext cx="1641755" cy="1907745"/>
            <a:chOff x="2356662" y="79402"/>
            <a:chExt cx="5981142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400AF5-6C38-43F4-BC4D-4F18B97B1D61}"/>
                </a:ext>
              </a:extLst>
            </p:cNvPr>
            <p:cNvSpPr/>
            <p:nvPr userDrawn="1"/>
          </p:nvSpPr>
          <p:spPr>
            <a:xfrm>
              <a:off x="2407121" y="136523"/>
              <a:ext cx="5666400" cy="5667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B36A95-0627-4546-A886-10ECDA0D2A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131"/>
            <a:stretch/>
          </p:blipFill>
          <p:spPr>
            <a:xfrm>
              <a:off x="2356662" y="79402"/>
              <a:ext cx="5981142" cy="6858000"/>
            </a:xfrm>
            <a:custGeom>
              <a:avLst/>
              <a:gdLst>
                <a:gd name="connsiteX0" fmla="*/ 2955910 w 5981142"/>
                <a:gd name="connsiteY0" fmla="*/ 1279430 h 6858000"/>
                <a:gd name="connsiteX1" fmla="*/ 585143 w 5981142"/>
                <a:gd name="connsiteY1" fmla="*/ 2773556 h 6858000"/>
                <a:gd name="connsiteX2" fmla="*/ 2955910 w 5981142"/>
                <a:gd name="connsiteY2" fmla="*/ 4267682 h 6858000"/>
                <a:gd name="connsiteX3" fmla="*/ 5326677 w 5981142"/>
                <a:gd name="connsiteY3" fmla="*/ 2773556 h 6858000"/>
                <a:gd name="connsiteX4" fmla="*/ 2955910 w 5981142"/>
                <a:gd name="connsiteY4" fmla="*/ 1279430 h 6858000"/>
                <a:gd name="connsiteX5" fmla="*/ 0 w 5981142"/>
                <a:gd name="connsiteY5" fmla="*/ 0 h 6858000"/>
                <a:gd name="connsiteX6" fmla="*/ 5981142 w 5981142"/>
                <a:gd name="connsiteY6" fmla="*/ 0 h 6858000"/>
                <a:gd name="connsiteX7" fmla="*/ 5981142 w 5981142"/>
                <a:gd name="connsiteY7" fmla="*/ 6858000 h 6858000"/>
                <a:gd name="connsiteX8" fmla="*/ 0 w 5981142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81142" h="6858000">
                  <a:moveTo>
                    <a:pt x="2955910" y="1279430"/>
                  </a:moveTo>
                  <a:cubicBezTo>
                    <a:pt x="1646572" y="1279430"/>
                    <a:pt x="585143" y="1948373"/>
                    <a:pt x="585143" y="2773556"/>
                  </a:cubicBezTo>
                  <a:cubicBezTo>
                    <a:pt x="585143" y="3598739"/>
                    <a:pt x="1646572" y="4267682"/>
                    <a:pt x="2955910" y="4267682"/>
                  </a:cubicBezTo>
                  <a:cubicBezTo>
                    <a:pt x="4265248" y="4267682"/>
                    <a:pt x="5326677" y="3598739"/>
                    <a:pt x="5326677" y="2773556"/>
                  </a:cubicBezTo>
                  <a:cubicBezTo>
                    <a:pt x="5326677" y="1948373"/>
                    <a:pt x="4265248" y="1279430"/>
                    <a:pt x="2955910" y="1279430"/>
                  </a:cubicBezTo>
                  <a:close/>
                  <a:moveTo>
                    <a:pt x="0" y="0"/>
                  </a:moveTo>
                  <a:lnTo>
                    <a:pt x="5981142" y="0"/>
                  </a:lnTo>
                  <a:lnTo>
                    <a:pt x="598114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8" name="Rope Text">
            <a:extLst>
              <a:ext uri="{FF2B5EF4-FFF2-40B4-BE49-F238E27FC236}">
                <a16:creationId xmlns:a16="http://schemas.microsoft.com/office/drawing/2014/main" id="{8E7E10B6-76DF-420C-ADE0-3E2CD426EDF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 rot="19660496">
            <a:off x="8360397" y="5410703"/>
            <a:ext cx="1409700" cy="1112837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1pPr>
            <a:lvl2pPr marL="45720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2pPr>
            <a:lvl3pPr marL="91440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3pPr>
            <a:lvl4pPr marL="137160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4pPr>
            <a:lvl5pPr marL="182880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075910C-F154-49D2-BC74-D4C665B33B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" y="5706131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93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US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9DAC3-17F2-44EF-8F2C-D4D5729D9FA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3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ackground">
            <a:extLst>
              <a:ext uri="{FF2B5EF4-FFF2-40B4-BE49-F238E27FC236}">
                <a16:creationId xmlns:a16="http://schemas.microsoft.com/office/drawing/2014/main" id="{D7AD8B5B-0313-4A5A-86B6-05B355C5AA5B}"/>
              </a:ext>
            </a:extLst>
          </p:cNvPr>
          <p:cNvGrpSpPr/>
          <p:nvPr userDrawn="1"/>
        </p:nvGrpSpPr>
        <p:grpSpPr>
          <a:xfrm>
            <a:off x="-29768" y="-55824"/>
            <a:ext cx="9965536" cy="6913824"/>
            <a:chOff x="-29768" y="-55824"/>
            <a:chExt cx="9965536" cy="6913824"/>
          </a:xfrm>
        </p:grpSpPr>
        <p:pic>
          <p:nvPicPr>
            <p:cNvPr id="10" name="Wave">
              <a:extLst>
                <a:ext uri="{FF2B5EF4-FFF2-40B4-BE49-F238E27FC236}">
                  <a16:creationId xmlns:a16="http://schemas.microsoft.com/office/drawing/2014/main" id="{000A9620-A529-405D-BEDC-71C623E1C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3" name="Rookie Logo">
              <a:extLst>
                <a:ext uri="{FF2B5EF4-FFF2-40B4-BE49-F238E27FC236}">
                  <a16:creationId xmlns:a16="http://schemas.microsoft.com/office/drawing/2014/main" id="{E0D71930-9C16-491C-A0B1-3151E80CCB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6814881" y="-55824"/>
              <a:ext cx="3120887" cy="210554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33" y="497650"/>
            <a:ext cx="5943602" cy="1325563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GB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3BA09-3662-4AED-971C-5846A14CA43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81038" y="1967345"/>
            <a:ext cx="8543925" cy="353171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CC96E8-A3DA-4232-9E0F-C815FA0052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" y="5706131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816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">
            <a:extLst>
              <a:ext uri="{FF2B5EF4-FFF2-40B4-BE49-F238E27FC236}">
                <a16:creationId xmlns:a16="http://schemas.microsoft.com/office/drawing/2014/main" id="{17BDFA52-D8B2-4DD6-B3D0-EE3FD2063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047" y="5526765"/>
            <a:ext cx="9930093" cy="1358943"/>
          </a:xfrm>
          <a:prstGeom prst="rect">
            <a:avLst/>
          </a:prstGeom>
        </p:spPr>
      </p:pic>
      <p:pic>
        <p:nvPicPr>
          <p:cNvPr id="7" name="Wave">
            <a:extLst>
              <a:ext uri="{FF2B5EF4-FFF2-40B4-BE49-F238E27FC236}">
                <a16:creationId xmlns:a16="http://schemas.microsoft.com/office/drawing/2014/main" id="{62569D18-6CB1-4645-8C4D-E347E9158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095" y="5012756"/>
            <a:ext cx="9930093" cy="135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5395914"/>
            <a:ext cx="8061181" cy="1325563"/>
          </a:xfr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GB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E08B1-91CC-4352-B691-6E68D59FBC2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ave">
            <a:extLst>
              <a:ext uri="{FF2B5EF4-FFF2-40B4-BE49-F238E27FC236}">
                <a16:creationId xmlns:a16="http://schemas.microsoft.com/office/drawing/2014/main" id="{E39F3666-B199-40FC-8AB2-CCFB8E756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-24094" y="651763"/>
            <a:ext cx="9930093" cy="1358943"/>
          </a:xfrm>
          <a:prstGeom prst="rect">
            <a:avLst/>
          </a:prstGeom>
        </p:spPr>
      </p:pic>
      <p:pic>
        <p:nvPicPr>
          <p:cNvPr id="11" name="Rookie Logo">
            <a:extLst>
              <a:ext uri="{FF2B5EF4-FFF2-40B4-BE49-F238E27FC236}">
                <a16:creationId xmlns:a16="http://schemas.microsoft.com/office/drawing/2014/main" id="{6CA38138-7B04-4F8A-98CC-A32874A50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1" b="70019"/>
          <a:stretch/>
        </p:blipFill>
        <p:spPr>
          <a:xfrm>
            <a:off x="6785113" y="-105067"/>
            <a:ext cx="3120887" cy="210554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270A638-E2D7-4ECA-9123-2E1B01B3A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8" y="5473987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74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58495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4CC5338-5099-4ACD-B400-FDF59F366A0E}"/>
              </a:ext>
            </a:extLst>
          </p:cNvPr>
          <p:cNvSpPr txBox="1">
            <a:spLocks/>
          </p:cNvSpPr>
          <p:nvPr userDrawn="1"/>
        </p:nvSpPr>
        <p:spPr>
          <a:xfrm>
            <a:off x="3007821" y="6075932"/>
            <a:ext cx="464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Royal Life Saving Society UK – www.rlss.org.uk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F963E8-FA9E-4219-9207-FFB1419C6C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3" y="5633109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90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ve">
            <a:extLst>
              <a:ext uri="{FF2B5EF4-FFF2-40B4-BE49-F238E27FC236}">
                <a16:creationId xmlns:a16="http://schemas.microsoft.com/office/drawing/2014/main" id="{3E29D219-2BEC-42DE-A1C7-99D08CAA4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093" y="5499057"/>
            <a:ext cx="9930093" cy="135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58495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4CC5338-5099-4ACD-B400-FDF59F366A0E}"/>
              </a:ext>
            </a:extLst>
          </p:cNvPr>
          <p:cNvSpPr txBox="1">
            <a:spLocks/>
          </p:cNvSpPr>
          <p:nvPr userDrawn="1"/>
        </p:nvSpPr>
        <p:spPr>
          <a:xfrm>
            <a:off x="3007821" y="6075932"/>
            <a:ext cx="464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Royal Life Saving Society UK – www.rlss.org.uk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F963E8-FA9E-4219-9207-FFB1419C6C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7" y="5663692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D0775-108F-421A-ABCF-406FAE57D66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/>
              <a:t>Royal Life Saving Society UK – www.rlss.org.uk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12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CD026F5A-2CE9-40FD-9B3D-D6CEE43ECDBB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230043E7-E5DE-4A79-87F1-242AACD40ED5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DPW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105E906-572F-4551-BBDE-C90E7E2512F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1" y="5916473"/>
            <a:ext cx="767678" cy="67319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2B3BD4D-4265-4D1C-A528-B2B70C1AD1B3}"/>
              </a:ext>
            </a:extLst>
          </p:cNvPr>
          <p:cNvSpPr txBox="1">
            <a:spLocks/>
          </p:cNvSpPr>
          <p:nvPr userDrawn="1"/>
        </p:nvSpPr>
        <p:spPr>
          <a:xfrm>
            <a:off x="3007821" y="6075932"/>
            <a:ext cx="464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Royal Life Saving Society UK – www.rlss.org.uk</a:t>
            </a:r>
          </a:p>
        </p:txBody>
      </p:sp>
    </p:spTree>
    <p:extLst>
      <p:ext uri="{BB962C8B-B14F-4D97-AF65-F5344CB8AC3E}">
        <p14:creationId xmlns:p14="http://schemas.microsoft.com/office/powerpoint/2010/main" val="3518003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10341B6B-8990-4876-B295-3C2D3D2D729F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D5673BE2-E225-4E5A-83C8-5FEC72BE89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697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865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6DAF39AE-5CD3-48C2-A264-AB5CC6E59E98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EFB5D8A7-0041-45E6-A907-40BBE3082D7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3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4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89A3A-5DBF-4D6A-B512-883D1D0A06C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r>
              <a:rPr lang="en-GB" b="0">
                <a:solidFill>
                  <a:prstClr val="black">
                    <a:tint val="75000"/>
                  </a:prstClr>
                </a:solidFill>
              </a:rPr>
              <a:t>Royal Life Saving Society UK – www.rlss.org.uk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Wave">
            <a:extLst>
              <a:ext uri="{FF2B5EF4-FFF2-40B4-BE49-F238E27FC236}">
                <a16:creationId xmlns:a16="http://schemas.microsoft.com/office/drawing/2014/main" id="{DDDE39CF-13E4-4F79-9F22-564A5BCC3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5522561"/>
            <a:ext cx="9965536" cy="1358943"/>
          </a:xfrm>
          <a:prstGeom prst="rect">
            <a:avLst/>
          </a:prstGeom>
        </p:spPr>
      </p:pic>
      <p:pic>
        <p:nvPicPr>
          <p:cNvPr id="8" name="Wave">
            <a:extLst>
              <a:ext uri="{FF2B5EF4-FFF2-40B4-BE49-F238E27FC236}">
                <a16:creationId xmlns:a16="http://schemas.microsoft.com/office/drawing/2014/main" id="{F2E5DE95-5E21-4A08-B48C-CF6A9CC5D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4552254"/>
            <a:ext cx="9965536" cy="135894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83BEDFA-1BBC-4115-8FFB-0CAF364C508D}"/>
              </a:ext>
            </a:extLst>
          </p:cNvPr>
          <p:cNvSpPr txBox="1">
            <a:spLocks/>
          </p:cNvSpPr>
          <p:nvPr userDrawn="1"/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GB" sz="1000" b="1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/>
              <a:t>Royal Life Saving Society UK – www.rlss.org.uk</a:t>
            </a:r>
          </a:p>
        </p:txBody>
      </p:sp>
      <p:pic>
        <p:nvPicPr>
          <p:cNvPr id="12" name="Picture 11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7374149-45D8-4736-844C-B76DAE5CB0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94" y="4938213"/>
            <a:ext cx="2475176" cy="1557332"/>
          </a:xfrm>
          <a:prstGeom prst="rect">
            <a:avLst/>
          </a:prstGeom>
        </p:spPr>
      </p:pic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6A74B255-3A92-4B8B-9B5D-8F6FDED0D1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6801" y="5652504"/>
            <a:ext cx="5045893" cy="34778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b="1" cap="all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en-GB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algn="ctr" defTabSz="457200"/>
            <a:r>
              <a:rPr lang="en-US"/>
              <a:t>Click to edit Master text styles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C40D09E-17AA-4B4C-BE63-FBA9DF477B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" y="4740162"/>
            <a:ext cx="2249916" cy="21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69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D0775-108F-421A-ABCF-406FAE57D66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/>
              <a:t>Royal Life Saving Society UK – www.rlss.org.uk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682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DC3FA-8D20-4CFA-97A0-909F7518F2E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487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0030-01EE-4871-A448-08EA1AEC380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/>
              <a:t>Royal Life Saving Society UK – www.rlss.org.uk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83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FFF98-67AF-460B-B037-1DDC217F4C2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18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DC3FA-8D20-4CFA-97A0-909F7518F2E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07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EAD19-D1D2-428D-9307-6575DBB6C4C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689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Background">
            <a:extLst>
              <a:ext uri="{FF2B5EF4-FFF2-40B4-BE49-F238E27FC236}">
                <a16:creationId xmlns:a16="http://schemas.microsoft.com/office/drawing/2014/main" id="{9DBCC6EC-247E-43A5-BB8E-3E9E9362297E}"/>
              </a:ext>
            </a:extLst>
          </p:cNvPr>
          <p:cNvGrpSpPr/>
          <p:nvPr userDrawn="1"/>
        </p:nvGrpSpPr>
        <p:grpSpPr>
          <a:xfrm>
            <a:off x="0" y="-38571"/>
            <a:ext cx="9965536" cy="6913824"/>
            <a:chOff x="-29768" y="-55824"/>
            <a:chExt cx="9965536" cy="6913824"/>
          </a:xfrm>
        </p:grpSpPr>
        <p:pic>
          <p:nvPicPr>
            <p:cNvPr id="10" name="Wave">
              <a:extLst>
                <a:ext uri="{FF2B5EF4-FFF2-40B4-BE49-F238E27FC236}">
                  <a16:creationId xmlns:a16="http://schemas.microsoft.com/office/drawing/2014/main" id="{582C1D6F-5666-419C-BC40-653BF3EB1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2" name="Rookie Logo">
              <a:extLst>
                <a:ext uri="{FF2B5EF4-FFF2-40B4-BE49-F238E27FC236}">
                  <a16:creationId xmlns:a16="http://schemas.microsoft.com/office/drawing/2014/main" id="{D9B800C5-F1FE-44AE-9160-EF77BD4D8E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6814881" y="-55824"/>
              <a:ext cx="3120887" cy="210554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US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2057400"/>
            <a:ext cx="5014913" cy="3803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64978"/>
            <a:ext cx="3343275" cy="365125"/>
          </a:xfrm>
        </p:spPr>
        <p:txBody>
          <a:bodyPr vert="horz" lIns="91440" tIns="45720" rIns="91440" bIns="45720" rtlCol="0" anchor="ctr"/>
          <a:lstStyle>
            <a:lvl1pPr>
              <a:defRPr lang="en-GB" b="1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/>
              <a:t>Royal Life Saving Society UK – www.rlss.org.uk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EC7A1A-C1D0-4B37-9798-F0A3EDFD0B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8" y="5640373"/>
            <a:ext cx="1341437" cy="12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20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okie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">
            <a:extLst>
              <a:ext uri="{FF2B5EF4-FFF2-40B4-BE49-F238E27FC236}">
                <a16:creationId xmlns:a16="http://schemas.microsoft.com/office/drawing/2014/main" id="{0C81D800-3DC7-41BA-BFF3-77C9199B2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5499056"/>
            <a:ext cx="9965536" cy="1358943"/>
          </a:xfrm>
          <a:prstGeom prst="rect">
            <a:avLst/>
          </a:prstGeom>
        </p:spPr>
      </p:pic>
      <p:pic>
        <p:nvPicPr>
          <p:cNvPr id="7" name="Wave">
            <a:extLst>
              <a:ext uri="{FF2B5EF4-FFF2-40B4-BE49-F238E27FC236}">
                <a16:creationId xmlns:a16="http://schemas.microsoft.com/office/drawing/2014/main" id="{3A04A2D7-EA7D-46D2-82FA-51BEF2EBB7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4552254"/>
            <a:ext cx="9965536" cy="13589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2E-A7DE-4F87-A2CA-25C2BA7BFF3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Rookie Logo">
            <a:extLst>
              <a:ext uri="{FF2B5EF4-FFF2-40B4-BE49-F238E27FC236}">
                <a16:creationId xmlns:a16="http://schemas.microsoft.com/office/drawing/2014/main" id="{69DF4171-9312-4371-A38D-8CFA9E85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1" b="70019"/>
          <a:stretch/>
        </p:blipFill>
        <p:spPr>
          <a:xfrm>
            <a:off x="2336801" y="256801"/>
            <a:ext cx="5491018" cy="3704581"/>
          </a:xfrm>
          <a:prstGeom prst="rect">
            <a:avLst/>
          </a:prstGeom>
        </p:spPr>
      </p:pic>
      <p:pic>
        <p:nvPicPr>
          <p:cNvPr id="11" name="Picture 10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2260CCB0-CB50-48B8-AB4B-C9AB0FEAC9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94" y="4938213"/>
            <a:ext cx="2475176" cy="1557332"/>
          </a:xfrm>
          <a:prstGeom prst="rect">
            <a:avLst/>
          </a:prstGeom>
        </p:spPr>
      </p:pic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F936566B-2D58-415F-998F-B989760DEA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6801" y="5652504"/>
            <a:ext cx="5045893" cy="34778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b="1" cap="all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en-GB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algn="ctr" defTabSz="457200"/>
            <a:r>
              <a:rPr lang="en-US"/>
              <a:t>Click to edit Master text styles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5995D69-F1D3-40D0-A2AA-C0E56612BA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" y="4869509"/>
            <a:ext cx="2249916" cy="21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93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PW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">
            <a:extLst>
              <a:ext uri="{FF2B5EF4-FFF2-40B4-BE49-F238E27FC236}">
                <a16:creationId xmlns:a16="http://schemas.microsoft.com/office/drawing/2014/main" id="{0C81D800-3DC7-41BA-BFF3-77C9199B2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5499056"/>
            <a:ext cx="9965536" cy="1358943"/>
          </a:xfrm>
          <a:prstGeom prst="rect">
            <a:avLst/>
          </a:prstGeom>
        </p:spPr>
      </p:pic>
      <p:pic>
        <p:nvPicPr>
          <p:cNvPr id="7" name="Wave">
            <a:extLst>
              <a:ext uri="{FF2B5EF4-FFF2-40B4-BE49-F238E27FC236}">
                <a16:creationId xmlns:a16="http://schemas.microsoft.com/office/drawing/2014/main" id="{3A04A2D7-EA7D-46D2-82FA-51BEF2EBB7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797" y="4472737"/>
            <a:ext cx="9965536" cy="13589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2E-A7DE-4F87-A2CA-25C2BA7BFF3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A60CA24-9381-42D2-A183-C700DCD7C3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4" y="5126773"/>
            <a:ext cx="2049621" cy="1205280"/>
          </a:xfrm>
          <a:prstGeom prst="rect">
            <a:avLst/>
          </a:prstGeom>
        </p:spPr>
      </p:pic>
      <p:pic>
        <p:nvPicPr>
          <p:cNvPr id="16" name="Picture 15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2758990-3D16-48A6-B855-788D9E4EEB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18" y="4836410"/>
            <a:ext cx="2475176" cy="1557332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0CD161B-B1C8-4C7B-B9C0-A9377375C1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81249" y="5381625"/>
            <a:ext cx="5045893" cy="34778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b="1" cap="all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en-GB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algn="ctr" defTabSz="457200"/>
            <a:r>
              <a:rPr lang="en-US"/>
              <a:t>Click to edit Master text styles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E67FC6-EEA3-4DB9-8FA4-BC8A92A985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31" y="-1128587"/>
            <a:ext cx="710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Plan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ActivityTable">
            <a:extLst>
              <a:ext uri="{FF2B5EF4-FFF2-40B4-BE49-F238E27FC236}">
                <a16:creationId xmlns:a16="http://schemas.microsoft.com/office/drawing/2014/main" id="{7B2FC97F-23D3-46A3-B1D1-377995F6F1C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38179005"/>
              </p:ext>
            </p:extLst>
          </p:nvPr>
        </p:nvGraphicFramePr>
        <p:xfrm>
          <a:off x="506346" y="2946301"/>
          <a:ext cx="6598879" cy="2552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8879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3952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Activity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21575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</a:tbl>
          </a:graphicData>
        </a:graphic>
      </p:graphicFrame>
      <p:graphicFrame>
        <p:nvGraphicFramePr>
          <p:cNvPr id="15" name="Table">
            <a:extLst>
              <a:ext uri="{FF2B5EF4-FFF2-40B4-BE49-F238E27FC236}">
                <a16:creationId xmlns:a16="http://schemas.microsoft.com/office/drawing/2014/main" id="{154E735D-9367-45DF-B0F1-74493C0BE66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03307765"/>
              </p:ext>
            </p:extLst>
          </p:nvPr>
        </p:nvGraphicFramePr>
        <p:xfrm>
          <a:off x="7417276" y="1204670"/>
          <a:ext cx="2163522" cy="4266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522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3197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Age/Level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89098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  <a:tr h="288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Resources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71299"/>
                  </a:ext>
                </a:extLst>
              </a:tr>
              <a:tr h="876024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660963"/>
                  </a:ext>
                </a:extLst>
              </a:tr>
              <a:tr h="428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Extension Experiences/ Progression</a:t>
                      </a:r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861163"/>
                  </a:ext>
                </a:extLst>
              </a:tr>
              <a:tr h="1237879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055215"/>
                  </a:ext>
                </a:extLst>
              </a:tr>
            </a:tbl>
          </a:graphicData>
        </a:graphic>
      </p:graphicFrame>
      <p:graphicFrame>
        <p:nvGraphicFramePr>
          <p:cNvPr id="16" name="ObjectivesBox">
            <a:extLst>
              <a:ext uri="{FF2B5EF4-FFF2-40B4-BE49-F238E27FC236}">
                <a16:creationId xmlns:a16="http://schemas.microsoft.com/office/drawing/2014/main" id="{7ECB8E9D-D4A9-4D4C-BC8D-CEC8674B54A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2695945"/>
              </p:ext>
            </p:extLst>
          </p:nvPr>
        </p:nvGraphicFramePr>
        <p:xfrm>
          <a:off x="501831" y="1195343"/>
          <a:ext cx="6604000" cy="49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Objectives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grpSp>
        <p:nvGrpSpPr>
          <p:cNvPr id="8" name="Background">
            <a:extLst>
              <a:ext uri="{FF2B5EF4-FFF2-40B4-BE49-F238E27FC236}">
                <a16:creationId xmlns:a16="http://schemas.microsoft.com/office/drawing/2014/main" id="{D7AD8B5B-0313-4A5A-86B6-05B355C5AA5B}"/>
              </a:ext>
            </a:extLst>
          </p:cNvPr>
          <p:cNvGrpSpPr/>
          <p:nvPr userDrawn="1"/>
        </p:nvGrpSpPr>
        <p:grpSpPr>
          <a:xfrm>
            <a:off x="-29768" y="-79065"/>
            <a:ext cx="9965536" cy="6937065"/>
            <a:chOff x="-29768" y="-79065"/>
            <a:chExt cx="9965536" cy="6937065"/>
          </a:xfrm>
        </p:grpSpPr>
        <p:pic>
          <p:nvPicPr>
            <p:cNvPr id="10" name="Wave">
              <a:extLst>
                <a:ext uri="{FF2B5EF4-FFF2-40B4-BE49-F238E27FC236}">
                  <a16:creationId xmlns:a16="http://schemas.microsoft.com/office/drawing/2014/main" id="{000A9620-A529-405D-BEDC-71C623E1C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3" name="Rookie Logo">
              <a:extLst>
                <a:ext uri="{FF2B5EF4-FFF2-40B4-BE49-F238E27FC236}">
                  <a16:creationId xmlns:a16="http://schemas.microsoft.com/office/drawing/2014/main" id="{E0D71930-9C16-491C-A0B1-3151E80CCB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8010051" y="-79065"/>
              <a:ext cx="1895949" cy="12791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10" y="296053"/>
            <a:ext cx="5943602" cy="408124"/>
          </a:xfrm>
          <a:prstGeom prst="roundRect">
            <a:avLst>
              <a:gd name="adj" fmla="val 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GB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cond Title">
            <a:extLst>
              <a:ext uri="{FF2B5EF4-FFF2-40B4-BE49-F238E27FC236}">
                <a16:creationId xmlns:a16="http://schemas.microsoft.com/office/drawing/2014/main" id="{5EA74E0B-074B-43BC-A860-733996CC1C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765175"/>
            <a:ext cx="5943600" cy="434885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rgbClr val="00206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sourcesText">
            <a:extLst>
              <a:ext uri="{FF2B5EF4-FFF2-40B4-BE49-F238E27FC236}">
                <a16:creationId xmlns:a16="http://schemas.microsoft.com/office/drawing/2014/main" id="{982C915C-EEB9-479D-B5C3-18E22A8B497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500391" y="2736038"/>
            <a:ext cx="1997291" cy="79947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AgeText">
            <a:extLst>
              <a:ext uri="{FF2B5EF4-FFF2-40B4-BE49-F238E27FC236}">
                <a16:creationId xmlns:a16="http://schemas.microsoft.com/office/drawing/2014/main" id="{5FF3A342-2051-4C84-8336-735EAEDF150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500392" y="1556443"/>
            <a:ext cx="1997291" cy="79947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bjectivesText">
            <a:extLst>
              <a:ext uri="{FF2B5EF4-FFF2-40B4-BE49-F238E27FC236}">
                <a16:creationId xmlns:a16="http://schemas.microsoft.com/office/drawing/2014/main" id="{0BC4ED84-E851-4ADB-ABE5-E2B47378F4D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617839" y="1227750"/>
            <a:ext cx="4468923" cy="434886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32" name="SummaryBox">
            <a:extLst>
              <a:ext uri="{FF2B5EF4-FFF2-40B4-BE49-F238E27FC236}">
                <a16:creationId xmlns:a16="http://schemas.microsoft.com/office/drawing/2014/main" id="{AC9B51E6-4B9D-41F1-ACB3-3E07B7B671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40903058"/>
              </p:ext>
            </p:extLst>
          </p:nvPr>
        </p:nvGraphicFramePr>
        <p:xfrm>
          <a:off x="501226" y="1771801"/>
          <a:ext cx="6604000" cy="49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 Summary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sp>
        <p:nvSpPr>
          <p:cNvPr id="33" name="SummaryText">
            <a:extLst>
              <a:ext uri="{FF2B5EF4-FFF2-40B4-BE49-F238E27FC236}">
                <a16:creationId xmlns:a16="http://schemas.microsoft.com/office/drawing/2014/main" id="{6D9343A0-B227-4B99-B125-DC57F36962E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617839" y="1810327"/>
            <a:ext cx="4468923" cy="434886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34" name="EnablingBox">
            <a:extLst>
              <a:ext uri="{FF2B5EF4-FFF2-40B4-BE49-F238E27FC236}">
                <a16:creationId xmlns:a16="http://schemas.microsoft.com/office/drawing/2014/main" id="{94FC716A-5576-481B-84D9-3F866CFACCE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01392349"/>
              </p:ext>
            </p:extLst>
          </p:nvPr>
        </p:nvGraphicFramePr>
        <p:xfrm>
          <a:off x="501226" y="2355914"/>
          <a:ext cx="6604000" cy="49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Enabling Experiences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(What knowledge is required)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sp>
        <p:nvSpPr>
          <p:cNvPr id="35" name="EnablingText">
            <a:extLst>
              <a:ext uri="{FF2B5EF4-FFF2-40B4-BE49-F238E27FC236}">
                <a16:creationId xmlns:a16="http://schemas.microsoft.com/office/drawing/2014/main" id="{15EAF709-F537-4572-AFC5-B1949052832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617839" y="2394440"/>
            <a:ext cx="4468923" cy="434886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ActivityText">
            <a:extLst>
              <a:ext uri="{FF2B5EF4-FFF2-40B4-BE49-F238E27FC236}">
                <a16:creationId xmlns:a16="http://schemas.microsoft.com/office/drawing/2014/main" id="{253C3249-6B8A-415D-8F53-386584ABFB0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1226" y="3364802"/>
            <a:ext cx="6585536" cy="21062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ResourcesText">
            <a:extLst>
              <a:ext uri="{FF2B5EF4-FFF2-40B4-BE49-F238E27FC236}">
                <a16:creationId xmlns:a16="http://schemas.microsoft.com/office/drawing/2014/main" id="{98F26CEC-73D0-4450-9272-C87B1EB141F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500390" y="4032280"/>
            <a:ext cx="1997291" cy="1330254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1BA68D-7C35-45D5-A177-CFAE7C9C15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6" y="5526614"/>
            <a:ext cx="1548777" cy="149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22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Plan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ActivityTable">
            <a:extLst>
              <a:ext uri="{FF2B5EF4-FFF2-40B4-BE49-F238E27FC236}">
                <a16:creationId xmlns:a16="http://schemas.microsoft.com/office/drawing/2014/main" id="{7B2FC97F-23D3-46A3-B1D1-377995F6F1C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5176818"/>
              </p:ext>
            </p:extLst>
          </p:nvPr>
        </p:nvGraphicFramePr>
        <p:xfrm>
          <a:off x="506346" y="2946301"/>
          <a:ext cx="6598879" cy="2552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8879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3952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Activity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21575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</a:tbl>
          </a:graphicData>
        </a:graphic>
      </p:graphicFrame>
      <p:graphicFrame>
        <p:nvGraphicFramePr>
          <p:cNvPr id="15" name="Table">
            <a:extLst>
              <a:ext uri="{FF2B5EF4-FFF2-40B4-BE49-F238E27FC236}">
                <a16:creationId xmlns:a16="http://schemas.microsoft.com/office/drawing/2014/main" id="{154E735D-9367-45DF-B0F1-74493C0BE66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14978576"/>
              </p:ext>
            </p:extLst>
          </p:nvPr>
        </p:nvGraphicFramePr>
        <p:xfrm>
          <a:off x="7417275" y="1143468"/>
          <a:ext cx="2163522" cy="4343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522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3088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Age/Level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5554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  <a:tr h="308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Resources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71299"/>
                  </a:ext>
                </a:extLst>
              </a:tr>
              <a:tr h="6463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660963"/>
                  </a:ext>
                </a:extLst>
              </a:tr>
              <a:tr h="3094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Extension Experiences</a:t>
                      </a:r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861163"/>
                  </a:ext>
                </a:extLst>
              </a:tr>
              <a:tr h="92923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055215"/>
                  </a:ext>
                </a:extLst>
              </a:tr>
              <a:tr h="313749">
                <a:tc>
                  <a:txBody>
                    <a:bodyPr/>
                    <a:lstStyle/>
                    <a:p>
                      <a:pPr algn="ctr"/>
                      <a:r>
                        <a:rPr lang="en-GB" sz="105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Learning</a:t>
                      </a:r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591143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endParaRPr lang="en-GB" sz="1050" dirty="0"/>
                    </a:p>
                  </a:txBody>
                  <a:tcPr>
                    <a:lnL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922270"/>
                  </a:ext>
                </a:extLst>
              </a:tr>
            </a:tbl>
          </a:graphicData>
        </a:graphic>
      </p:graphicFrame>
      <p:graphicFrame>
        <p:nvGraphicFramePr>
          <p:cNvPr id="16" name="ObjectivesBox">
            <a:extLst>
              <a:ext uri="{FF2B5EF4-FFF2-40B4-BE49-F238E27FC236}">
                <a16:creationId xmlns:a16="http://schemas.microsoft.com/office/drawing/2014/main" id="{7ECB8E9D-D4A9-4D4C-BC8D-CEC8674B54A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6377695"/>
              </p:ext>
            </p:extLst>
          </p:nvPr>
        </p:nvGraphicFramePr>
        <p:xfrm>
          <a:off x="501226" y="1195343"/>
          <a:ext cx="6604000" cy="862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437637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 Learning Objectives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424375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pic>
        <p:nvPicPr>
          <p:cNvPr id="10" name="Wave">
            <a:extLst>
              <a:ext uri="{FF2B5EF4-FFF2-40B4-BE49-F238E27FC236}">
                <a16:creationId xmlns:a16="http://schemas.microsoft.com/office/drawing/2014/main" id="{000A9620-A529-405D-BEDC-71C623E1C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768" y="5499057"/>
            <a:ext cx="9965536" cy="135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10" y="296053"/>
            <a:ext cx="5943602" cy="408124"/>
          </a:xfrm>
          <a:prstGeom prst="roundRect">
            <a:avLst>
              <a:gd name="adj" fmla="val 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GB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cond Title">
            <a:extLst>
              <a:ext uri="{FF2B5EF4-FFF2-40B4-BE49-F238E27FC236}">
                <a16:creationId xmlns:a16="http://schemas.microsoft.com/office/drawing/2014/main" id="{5EA74E0B-074B-43BC-A860-733996CC1C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765175"/>
            <a:ext cx="5943600" cy="434885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rgbClr val="00206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sourcesText">
            <a:extLst>
              <a:ext uri="{FF2B5EF4-FFF2-40B4-BE49-F238E27FC236}">
                <a16:creationId xmlns:a16="http://schemas.microsoft.com/office/drawing/2014/main" id="{982C915C-EEB9-479D-B5C3-18E22A8B497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507924" y="2326869"/>
            <a:ext cx="1997291" cy="61943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AgeText">
            <a:extLst>
              <a:ext uri="{FF2B5EF4-FFF2-40B4-BE49-F238E27FC236}">
                <a16:creationId xmlns:a16="http://schemas.microsoft.com/office/drawing/2014/main" id="{5FF3A342-2051-4C84-8336-735EAEDF150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500392" y="1444306"/>
            <a:ext cx="1997291" cy="526586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bjectivesText">
            <a:extLst>
              <a:ext uri="{FF2B5EF4-FFF2-40B4-BE49-F238E27FC236}">
                <a16:creationId xmlns:a16="http://schemas.microsoft.com/office/drawing/2014/main" id="{0BC4ED84-E851-4ADB-ABE5-E2B47378F4D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617839" y="1227750"/>
            <a:ext cx="4468923" cy="826234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34" name="EnablingBox">
            <a:extLst>
              <a:ext uri="{FF2B5EF4-FFF2-40B4-BE49-F238E27FC236}">
                <a16:creationId xmlns:a16="http://schemas.microsoft.com/office/drawing/2014/main" id="{94FC716A-5576-481B-84D9-3F866CFACCE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75547841"/>
              </p:ext>
            </p:extLst>
          </p:nvPr>
        </p:nvGraphicFramePr>
        <p:xfrm>
          <a:off x="501226" y="2089006"/>
          <a:ext cx="6604000" cy="76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386967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Teacher Notes</a:t>
                      </a: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375241"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</a:tbl>
          </a:graphicData>
        </a:graphic>
      </p:graphicFrame>
      <p:sp>
        <p:nvSpPr>
          <p:cNvPr id="35" name="EnablingText">
            <a:extLst>
              <a:ext uri="{FF2B5EF4-FFF2-40B4-BE49-F238E27FC236}">
                <a16:creationId xmlns:a16="http://schemas.microsoft.com/office/drawing/2014/main" id="{15EAF709-F537-4572-AFC5-B1949052832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2617839" y="2089005"/>
            <a:ext cx="4468923" cy="74032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ActivityText">
            <a:extLst>
              <a:ext uri="{FF2B5EF4-FFF2-40B4-BE49-F238E27FC236}">
                <a16:creationId xmlns:a16="http://schemas.microsoft.com/office/drawing/2014/main" id="{253C3249-6B8A-415D-8F53-386584ABFB0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1226" y="3364802"/>
            <a:ext cx="6585536" cy="21062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ResourcesText">
            <a:extLst>
              <a:ext uri="{FF2B5EF4-FFF2-40B4-BE49-F238E27FC236}">
                <a16:creationId xmlns:a16="http://schemas.microsoft.com/office/drawing/2014/main" id="{98F26CEC-73D0-4450-9272-C87B1EB141F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500390" y="3271457"/>
            <a:ext cx="1997291" cy="880814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sourcesText">
            <a:extLst>
              <a:ext uri="{FF2B5EF4-FFF2-40B4-BE49-F238E27FC236}">
                <a16:creationId xmlns:a16="http://schemas.microsoft.com/office/drawing/2014/main" id="{4E0D293F-C848-4636-8849-1C4B2633500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507924" y="4514529"/>
            <a:ext cx="1997291" cy="955560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4801F51B-74B5-43A0-96E6-8DEB8F34D8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318" y="96455"/>
            <a:ext cx="1633479" cy="970959"/>
          </a:xfrm>
          <a:prstGeom prst="rect">
            <a:avLst/>
          </a:prstGeom>
        </p:spPr>
      </p:pic>
      <p:pic>
        <p:nvPicPr>
          <p:cNvPr id="24" name="Picture 23" descr="DPW Logo">
            <a:extLst>
              <a:ext uri="{FF2B5EF4-FFF2-40B4-BE49-F238E27FC236}">
                <a16:creationId xmlns:a16="http://schemas.microsoft.com/office/drawing/2014/main" id="{2CC0AE84-8BE6-41D9-B8F1-1317791D4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4" y="5751969"/>
            <a:ext cx="1250875" cy="12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74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PlanTable">
            <a:extLst>
              <a:ext uri="{FF2B5EF4-FFF2-40B4-BE49-F238E27FC236}">
                <a16:creationId xmlns:a16="http://schemas.microsoft.com/office/drawing/2014/main" id="{154E735D-9367-45DF-B0F1-74493C0BE66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47134318"/>
              </p:ext>
            </p:extLst>
          </p:nvPr>
        </p:nvGraphicFramePr>
        <p:xfrm>
          <a:off x="501226" y="2119276"/>
          <a:ext cx="8964491" cy="3430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123">
                  <a:extLst>
                    <a:ext uri="{9D8B030D-6E8A-4147-A177-3AD203B41FA5}">
                      <a16:colId xmlns:a16="http://schemas.microsoft.com/office/drawing/2014/main" val="3121842301"/>
                    </a:ext>
                  </a:extLst>
                </a:gridCol>
                <a:gridCol w="3475705">
                  <a:extLst>
                    <a:ext uri="{9D8B030D-6E8A-4147-A177-3AD203B41FA5}">
                      <a16:colId xmlns:a16="http://schemas.microsoft.com/office/drawing/2014/main" val="623369083"/>
                    </a:ext>
                  </a:extLst>
                </a:gridCol>
                <a:gridCol w="1884691">
                  <a:extLst>
                    <a:ext uri="{9D8B030D-6E8A-4147-A177-3AD203B41FA5}">
                      <a16:colId xmlns:a16="http://schemas.microsoft.com/office/drawing/2014/main" val="45951494"/>
                    </a:ext>
                  </a:extLst>
                </a:gridCol>
                <a:gridCol w="1362972">
                  <a:extLst>
                    <a:ext uri="{9D8B030D-6E8A-4147-A177-3AD203B41FA5}">
                      <a16:colId xmlns:a16="http://schemas.microsoft.com/office/drawing/2014/main" val="800771938"/>
                    </a:ext>
                  </a:extLst>
                </a:gridCol>
              </a:tblGrid>
              <a:tr h="2786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Contents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Teaching Points/Notes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05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Organisation/ Resources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86962"/>
                  </a:ext>
                </a:extLst>
              </a:tr>
              <a:tr h="94392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046741"/>
                  </a:ext>
                </a:extLst>
              </a:tr>
              <a:tr h="943926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6609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675496"/>
                  </a:ext>
                </a:extLst>
              </a:tr>
            </a:tbl>
          </a:graphicData>
        </a:graphic>
      </p:graphicFrame>
      <p:graphicFrame>
        <p:nvGraphicFramePr>
          <p:cNvPr id="16" name="Objectives">
            <a:extLst>
              <a:ext uri="{FF2B5EF4-FFF2-40B4-BE49-F238E27FC236}">
                <a16:creationId xmlns:a16="http://schemas.microsoft.com/office/drawing/2014/main" id="{7ECB8E9D-D4A9-4D4C-BC8D-CEC8674B54A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3785139"/>
              </p:ext>
            </p:extLst>
          </p:nvPr>
        </p:nvGraphicFramePr>
        <p:xfrm>
          <a:off x="501831" y="1195343"/>
          <a:ext cx="6604000" cy="73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41">
                  <a:extLst>
                    <a:ext uri="{9D8B030D-6E8A-4147-A177-3AD203B41FA5}">
                      <a16:colId xmlns:a16="http://schemas.microsoft.com/office/drawing/2014/main" val="890337562"/>
                    </a:ext>
                  </a:extLst>
                </a:gridCol>
                <a:gridCol w="4535159">
                  <a:extLst>
                    <a:ext uri="{9D8B030D-6E8A-4147-A177-3AD203B41FA5}">
                      <a16:colId xmlns:a16="http://schemas.microsoft.com/office/drawing/2014/main" val="3561072156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Objectives</a:t>
                      </a: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0297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63158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C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495929"/>
                  </a:ext>
                </a:extLst>
              </a:tr>
            </a:tbl>
          </a:graphicData>
        </a:graphic>
      </p:graphicFrame>
      <p:grpSp>
        <p:nvGrpSpPr>
          <p:cNvPr id="8" name="Background">
            <a:extLst>
              <a:ext uri="{FF2B5EF4-FFF2-40B4-BE49-F238E27FC236}">
                <a16:creationId xmlns:a16="http://schemas.microsoft.com/office/drawing/2014/main" id="{D7AD8B5B-0313-4A5A-86B6-05B355C5AA5B}"/>
              </a:ext>
            </a:extLst>
          </p:cNvPr>
          <p:cNvGrpSpPr/>
          <p:nvPr userDrawn="1"/>
        </p:nvGrpSpPr>
        <p:grpSpPr>
          <a:xfrm>
            <a:off x="0" y="-71755"/>
            <a:ext cx="9965536" cy="6937065"/>
            <a:chOff x="-29768" y="-79065"/>
            <a:chExt cx="9965536" cy="6937065"/>
          </a:xfrm>
        </p:grpSpPr>
        <p:pic>
          <p:nvPicPr>
            <p:cNvPr id="10" name="Wave">
              <a:extLst>
                <a:ext uri="{FF2B5EF4-FFF2-40B4-BE49-F238E27FC236}">
                  <a16:creationId xmlns:a16="http://schemas.microsoft.com/office/drawing/2014/main" id="{000A9620-A529-405D-BEDC-71C623E1C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3" name="Rookie Logo">
              <a:extLst>
                <a:ext uri="{FF2B5EF4-FFF2-40B4-BE49-F238E27FC236}">
                  <a16:creationId xmlns:a16="http://schemas.microsoft.com/office/drawing/2014/main" id="{E0D71930-9C16-491C-A0B1-3151E80CCB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8010051" y="-79065"/>
              <a:ext cx="1895949" cy="12791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510" y="296053"/>
            <a:ext cx="5943602" cy="408124"/>
          </a:xfrm>
          <a:prstGeom prst="roundRect">
            <a:avLst>
              <a:gd name="adj" fmla="val 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/>
              <a:t>Royal Life Saving Society UK – www.rlss.org.uk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WarmUpTime"/>
          <p:cNvSpPr>
            <a:spLocks noGrp="1"/>
          </p:cNvSpPr>
          <p:nvPr>
            <p:ph sz="quarter" idx="13"/>
          </p:nvPr>
        </p:nvSpPr>
        <p:spPr>
          <a:xfrm>
            <a:off x="583941" y="2826605"/>
            <a:ext cx="2075536" cy="529070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econd Title">
            <a:extLst>
              <a:ext uri="{FF2B5EF4-FFF2-40B4-BE49-F238E27FC236}">
                <a16:creationId xmlns:a16="http://schemas.microsoft.com/office/drawing/2014/main" id="{5EA74E0B-074B-43BC-A860-733996CC1C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765175"/>
            <a:ext cx="5943600" cy="43488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cap="all" baseline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WarmContents">
            <a:extLst>
              <a:ext uri="{FF2B5EF4-FFF2-40B4-BE49-F238E27FC236}">
                <a16:creationId xmlns:a16="http://schemas.microsoft.com/office/drawing/2014/main" id="{C44978ED-211D-473A-9880-065A3DEF7E1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62098" y="2556203"/>
            <a:ext cx="3297162" cy="79947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MainContents">
            <a:extLst>
              <a:ext uri="{FF2B5EF4-FFF2-40B4-BE49-F238E27FC236}">
                <a16:creationId xmlns:a16="http://schemas.microsoft.com/office/drawing/2014/main" id="{A89D6591-762B-4B77-A500-9AD35A3ABBC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62098" y="3551112"/>
            <a:ext cx="3297162" cy="1358943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olDownContents">
            <a:extLst>
              <a:ext uri="{FF2B5EF4-FFF2-40B4-BE49-F238E27FC236}">
                <a16:creationId xmlns:a16="http://schemas.microsoft.com/office/drawing/2014/main" id="{6B305A18-47C2-4706-AD5C-D8265D61EE5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47386" y="4964191"/>
            <a:ext cx="3297162" cy="538553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MainCTime">
            <a:extLst>
              <a:ext uri="{FF2B5EF4-FFF2-40B4-BE49-F238E27FC236}">
                <a16:creationId xmlns:a16="http://schemas.microsoft.com/office/drawing/2014/main" id="{CD565D53-C8F5-481A-B1D8-06953581AE5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83941" y="3784608"/>
            <a:ext cx="2075536" cy="112785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olDownTime">
            <a:extLst>
              <a:ext uri="{FF2B5EF4-FFF2-40B4-BE49-F238E27FC236}">
                <a16:creationId xmlns:a16="http://schemas.microsoft.com/office/drawing/2014/main" id="{CFA17676-4913-404A-A586-01F0C0B829D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83941" y="5207785"/>
            <a:ext cx="2075536" cy="263583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WarmUPTeachingPoints">
            <a:extLst>
              <a:ext uri="{FF2B5EF4-FFF2-40B4-BE49-F238E27FC236}">
                <a16:creationId xmlns:a16="http://schemas.microsoft.com/office/drawing/2014/main" id="{CB36B811-2A94-428F-A32D-6D98989EC6F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54706" y="2556202"/>
            <a:ext cx="1819619" cy="79947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MainTeachingPoints">
            <a:extLst>
              <a:ext uri="{FF2B5EF4-FFF2-40B4-BE49-F238E27FC236}">
                <a16:creationId xmlns:a16="http://schemas.microsoft.com/office/drawing/2014/main" id="{77F9DF8E-15AE-43CF-B0B0-56B1398C83E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54706" y="3551117"/>
            <a:ext cx="1819619" cy="1358938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olDownTeachingPoints">
            <a:extLst>
              <a:ext uri="{FF2B5EF4-FFF2-40B4-BE49-F238E27FC236}">
                <a16:creationId xmlns:a16="http://schemas.microsoft.com/office/drawing/2014/main" id="{70DD16D2-130E-45D1-BDCA-038F785517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39993" y="4964193"/>
            <a:ext cx="1819619" cy="53855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WarmUpResources">
            <a:extLst>
              <a:ext uri="{FF2B5EF4-FFF2-40B4-BE49-F238E27FC236}">
                <a16:creationId xmlns:a16="http://schemas.microsoft.com/office/drawing/2014/main" id="{982C915C-EEB9-479D-B5C3-18E22A8B497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9771" y="2561615"/>
            <a:ext cx="1220291" cy="799471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MainResources">
            <a:extLst>
              <a:ext uri="{FF2B5EF4-FFF2-40B4-BE49-F238E27FC236}">
                <a16:creationId xmlns:a16="http://schemas.microsoft.com/office/drawing/2014/main" id="{5FF3A342-2051-4C84-8336-735EAEDF150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169771" y="3551114"/>
            <a:ext cx="1220291" cy="1358938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olDownResources">
            <a:extLst>
              <a:ext uri="{FF2B5EF4-FFF2-40B4-BE49-F238E27FC236}">
                <a16:creationId xmlns:a16="http://schemas.microsoft.com/office/drawing/2014/main" id="{43891E04-A8CB-4732-90B5-D0FCC897783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69771" y="4964191"/>
            <a:ext cx="1220291" cy="540277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0BC4ED84-E851-4ADB-ABE5-E2B47378F4D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583540" y="1238809"/>
            <a:ext cx="4522291" cy="667985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FirstSectionTitle">
            <a:extLst>
              <a:ext uri="{FF2B5EF4-FFF2-40B4-BE49-F238E27FC236}">
                <a16:creationId xmlns:a16="http://schemas.microsoft.com/office/drawing/2014/main" id="{2B934590-71F8-462F-8D77-DAD8A9EAA19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83941" y="2556202"/>
            <a:ext cx="2075536" cy="400110"/>
          </a:xfrm>
          <a:prstGeom prst="roundRect">
            <a:avLst>
              <a:gd name="adj" fmla="val 330"/>
            </a:avLst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00" b="1" i="0" cap="all" baseline="0" smtClean="0">
                <a:solidFill>
                  <a:srgbClr val="C00000"/>
                </a:solidFill>
              </a:defRPr>
            </a:lvl1pPr>
          </a:lstStyle>
          <a:p>
            <a:pPr marL="0" lvl="0" defTabSz="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33" name="SecondSectionTitle">
            <a:extLst>
              <a:ext uri="{FF2B5EF4-FFF2-40B4-BE49-F238E27FC236}">
                <a16:creationId xmlns:a16="http://schemas.microsoft.com/office/drawing/2014/main" id="{07F9791A-2507-4F5B-B4F2-EABF061DF9A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83941" y="3542750"/>
            <a:ext cx="2075536" cy="400110"/>
          </a:xfrm>
          <a:prstGeom prst="roundRect">
            <a:avLst>
              <a:gd name="adj" fmla="val 330"/>
            </a:avLst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00" b="1" i="0" cap="all" baseline="0" smtClean="0">
                <a:solidFill>
                  <a:srgbClr val="C00000"/>
                </a:solidFill>
              </a:defRPr>
            </a:lvl1pPr>
          </a:lstStyle>
          <a:p>
            <a:pPr marL="0" lvl="0" defTabSz="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34" name="FirstSectionTitle">
            <a:extLst>
              <a:ext uri="{FF2B5EF4-FFF2-40B4-BE49-F238E27FC236}">
                <a16:creationId xmlns:a16="http://schemas.microsoft.com/office/drawing/2014/main" id="{268D84FF-9240-4DD6-8F2A-B805BC7969CE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83941" y="4958448"/>
            <a:ext cx="2075536" cy="400110"/>
          </a:xfrm>
          <a:prstGeom prst="roundRect">
            <a:avLst>
              <a:gd name="adj" fmla="val 330"/>
            </a:avLst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00" b="1" i="0" cap="all" baseline="0" smtClean="0">
                <a:solidFill>
                  <a:srgbClr val="C00000"/>
                </a:solidFill>
              </a:defRPr>
            </a:lvl1pPr>
          </a:lstStyle>
          <a:p>
            <a:pPr marL="0" lvl="0" defTabSz="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A2303735-949C-4AFE-A8C1-1C85F17349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" y="5706131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309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ackground">
            <a:extLst>
              <a:ext uri="{FF2B5EF4-FFF2-40B4-BE49-F238E27FC236}">
                <a16:creationId xmlns:a16="http://schemas.microsoft.com/office/drawing/2014/main" id="{A55DCC37-82E7-4440-9AF5-5337A2B58DAB}"/>
              </a:ext>
            </a:extLst>
          </p:cNvPr>
          <p:cNvGrpSpPr/>
          <p:nvPr userDrawn="1"/>
        </p:nvGrpSpPr>
        <p:grpSpPr>
          <a:xfrm>
            <a:off x="-29768" y="-55824"/>
            <a:ext cx="9965536" cy="6913824"/>
            <a:chOff x="-29768" y="-55824"/>
            <a:chExt cx="9965536" cy="6913824"/>
          </a:xfrm>
        </p:grpSpPr>
        <p:pic>
          <p:nvPicPr>
            <p:cNvPr id="9" name="Wave">
              <a:extLst>
                <a:ext uri="{FF2B5EF4-FFF2-40B4-BE49-F238E27FC236}">
                  <a16:creationId xmlns:a16="http://schemas.microsoft.com/office/drawing/2014/main" id="{D035F502-2F76-415F-ABFA-2244B1649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2" name="Rookie Logo">
              <a:extLst>
                <a:ext uri="{FF2B5EF4-FFF2-40B4-BE49-F238E27FC236}">
                  <a16:creationId xmlns:a16="http://schemas.microsoft.com/office/drawing/2014/main" id="{808497D6-AF03-4F0C-9388-FB2114F573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6814881" y="-55824"/>
              <a:ext cx="3120887" cy="210554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6102785" cy="1600200"/>
          </a:xfr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US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2057400"/>
            <a:ext cx="5014913" cy="380365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42A7-38D1-43ED-B84B-D8943E8132D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506817"/>
            <a:ext cx="3343275" cy="214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/>
              <a:t>Royal Life Saving Society UK – www.rlss.org.uk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05CBFAF-61C3-4354-9AB0-E21EAD9A2E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" y="5706131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88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Card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ookie Logo">
            <a:extLst>
              <a:ext uri="{FF2B5EF4-FFF2-40B4-BE49-F238E27FC236}">
                <a16:creationId xmlns:a16="http://schemas.microsoft.com/office/drawing/2014/main" id="{DDDF2F18-1CA5-47C4-B340-2E59CCCA8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1" b="70019"/>
          <a:stretch/>
        </p:blipFill>
        <p:spPr>
          <a:xfrm>
            <a:off x="6785113" y="-105067"/>
            <a:ext cx="3120887" cy="2105544"/>
          </a:xfrm>
          <a:prstGeom prst="rect">
            <a:avLst/>
          </a:prstGeom>
        </p:spPr>
      </p:pic>
      <p:pic>
        <p:nvPicPr>
          <p:cNvPr id="17" name="Wave">
            <a:extLst>
              <a:ext uri="{FF2B5EF4-FFF2-40B4-BE49-F238E27FC236}">
                <a16:creationId xmlns:a16="http://schemas.microsoft.com/office/drawing/2014/main" id="{67EF1A12-5ACA-4C1A-AF6B-EE85E6FBB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499057"/>
            <a:ext cx="9930093" cy="135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569844"/>
            <a:ext cx="6102785" cy="709587"/>
          </a:xfr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US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24638" y="2203172"/>
            <a:ext cx="2601615" cy="205132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D368F-F5B1-4539-8654-CECF60ED38C0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escription Contects"/>
          <p:cNvSpPr>
            <a:spLocks noGrp="1"/>
          </p:cNvSpPr>
          <p:nvPr>
            <p:ph type="body" sz="quarter" idx="13"/>
          </p:nvPr>
        </p:nvSpPr>
        <p:spPr>
          <a:xfrm>
            <a:off x="681037" y="2908119"/>
            <a:ext cx="5811837" cy="140198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506817"/>
            <a:ext cx="3345680" cy="1862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GB"/>
              <a:t>Royal Life Saving Society UK – www.rlss.org.uk</a:t>
            </a:r>
            <a:endParaRPr lang="en-GB" dirty="0"/>
          </a:p>
        </p:txBody>
      </p:sp>
      <p:sp>
        <p:nvSpPr>
          <p:cNvPr id="12" name="Image 1"/>
          <p:cNvSpPr>
            <a:spLocks noGrp="1"/>
          </p:cNvSpPr>
          <p:nvPr>
            <p:ph sz="quarter" idx="14"/>
          </p:nvPr>
        </p:nvSpPr>
        <p:spPr>
          <a:xfrm>
            <a:off x="681038" y="4383109"/>
            <a:ext cx="2784475" cy="142081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rogression Contents"/>
          <p:cNvSpPr>
            <a:spLocks noGrp="1"/>
          </p:cNvSpPr>
          <p:nvPr>
            <p:ph type="body" sz="quarter" idx="15"/>
          </p:nvPr>
        </p:nvSpPr>
        <p:spPr>
          <a:xfrm>
            <a:off x="3856038" y="4716783"/>
            <a:ext cx="5368925" cy="94134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tep up text"/>
          <p:cNvSpPr>
            <a:spLocks noGrp="1"/>
          </p:cNvSpPr>
          <p:nvPr>
            <p:ph sz="quarter" idx="16"/>
          </p:nvPr>
        </p:nvSpPr>
        <p:spPr>
          <a:xfrm>
            <a:off x="681038" y="1798983"/>
            <a:ext cx="5811837" cy="63976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teUp Title"/>
          <p:cNvSpPr txBox="1"/>
          <p:nvPr userDrawn="1"/>
        </p:nvSpPr>
        <p:spPr>
          <a:xfrm>
            <a:off x="681036" y="1358943"/>
            <a:ext cx="5811837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cap="all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noProof="0" dirty="0"/>
              <a:t>Set Up / </a:t>
            </a:r>
            <a:r>
              <a:rPr lang="en-US" sz="1800" kern="1200" cap="all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Equipment</a:t>
            </a:r>
            <a:endParaRPr lang="en-GB" sz="1800" kern="1200" cap="all" baseline="0" noProof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Description Title"/>
          <p:cNvSpPr txBox="1"/>
          <p:nvPr userDrawn="1"/>
        </p:nvSpPr>
        <p:spPr>
          <a:xfrm>
            <a:off x="681035" y="2530295"/>
            <a:ext cx="581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cap="all" baseline="0" noProof="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Description</a:t>
            </a:r>
            <a:endParaRPr lang="en-GB" sz="1800" kern="1200" cap="all" baseline="0" noProof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rogression Title"/>
          <p:cNvSpPr txBox="1"/>
          <p:nvPr userDrawn="1"/>
        </p:nvSpPr>
        <p:spPr>
          <a:xfrm>
            <a:off x="3842786" y="4344896"/>
            <a:ext cx="5811837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lvl="0"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cap="all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noProof="0" dirty="0"/>
              <a:t>Progression / Notes</a:t>
            </a:r>
            <a:endParaRPr lang="en-GB" noProof="0" dirty="0"/>
          </a:p>
        </p:txBody>
      </p:sp>
      <p:grpSp>
        <p:nvGrpSpPr>
          <p:cNvPr id="19" name="Rope">
            <a:extLst>
              <a:ext uri="{FF2B5EF4-FFF2-40B4-BE49-F238E27FC236}">
                <a16:creationId xmlns:a16="http://schemas.microsoft.com/office/drawing/2014/main" id="{899FAA58-1DFA-4014-8D53-A6E760599096}"/>
              </a:ext>
            </a:extLst>
          </p:cNvPr>
          <p:cNvGrpSpPr/>
          <p:nvPr userDrawn="1"/>
        </p:nvGrpSpPr>
        <p:grpSpPr>
          <a:xfrm rot="20111174">
            <a:off x="8244370" y="5047710"/>
            <a:ext cx="1641755" cy="1907745"/>
            <a:chOff x="2356662" y="79402"/>
            <a:chExt cx="5981142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400AF5-6C38-43F4-BC4D-4F18B97B1D61}"/>
                </a:ext>
              </a:extLst>
            </p:cNvPr>
            <p:cNvSpPr/>
            <p:nvPr userDrawn="1"/>
          </p:nvSpPr>
          <p:spPr>
            <a:xfrm>
              <a:off x="2407121" y="136523"/>
              <a:ext cx="5666400" cy="5667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B36A95-0627-4546-A886-10ECDA0D2A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131"/>
            <a:stretch/>
          </p:blipFill>
          <p:spPr>
            <a:xfrm>
              <a:off x="2356662" y="79402"/>
              <a:ext cx="5981142" cy="6858000"/>
            </a:xfrm>
            <a:custGeom>
              <a:avLst/>
              <a:gdLst>
                <a:gd name="connsiteX0" fmla="*/ 2955910 w 5981142"/>
                <a:gd name="connsiteY0" fmla="*/ 1279430 h 6858000"/>
                <a:gd name="connsiteX1" fmla="*/ 585143 w 5981142"/>
                <a:gd name="connsiteY1" fmla="*/ 2773556 h 6858000"/>
                <a:gd name="connsiteX2" fmla="*/ 2955910 w 5981142"/>
                <a:gd name="connsiteY2" fmla="*/ 4267682 h 6858000"/>
                <a:gd name="connsiteX3" fmla="*/ 5326677 w 5981142"/>
                <a:gd name="connsiteY3" fmla="*/ 2773556 h 6858000"/>
                <a:gd name="connsiteX4" fmla="*/ 2955910 w 5981142"/>
                <a:gd name="connsiteY4" fmla="*/ 1279430 h 6858000"/>
                <a:gd name="connsiteX5" fmla="*/ 0 w 5981142"/>
                <a:gd name="connsiteY5" fmla="*/ 0 h 6858000"/>
                <a:gd name="connsiteX6" fmla="*/ 5981142 w 5981142"/>
                <a:gd name="connsiteY6" fmla="*/ 0 h 6858000"/>
                <a:gd name="connsiteX7" fmla="*/ 5981142 w 5981142"/>
                <a:gd name="connsiteY7" fmla="*/ 6858000 h 6858000"/>
                <a:gd name="connsiteX8" fmla="*/ 0 w 5981142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81142" h="6858000">
                  <a:moveTo>
                    <a:pt x="2955910" y="1279430"/>
                  </a:moveTo>
                  <a:cubicBezTo>
                    <a:pt x="1646572" y="1279430"/>
                    <a:pt x="585143" y="1948373"/>
                    <a:pt x="585143" y="2773556"/>
                  </a:cubicBezTo>
                  <a:cubicBezTo>
                    <a:pt x="585143" y="3598739"/>
                    <a:pt x="1646572" y="4267682"/>
                    <a:pt x="2955910" y="4267682"/>
                  </a:cubicBezTo>
                  <a:cubicBezTo>
                    <a:pt x="4265248" y="4267682"/>
                    <a:pt x="5326677" y="3598739"/>
                    <a:pt x="5326677" y="2773556"/>
                  </a:cubicBezTo>
                  <a:cubicBezTo>
                    <a:pt x="5326677" y="1948373"/>
                    <a:pt x="4265248" y="1279430"/>
                    <a:pt x="2955910" y="1279430"/>
                  </a:cubicBezTo>
                  <a:close/>
                  <a:moveTo>
                    <a:pt x="0" y="0"/>
                  </a:moveTo>
                  <a:lnTo>
                    <a:pt x="5981142" y="0"/>
                  </a:lnTo>
                  <a:lnTo>
                    <a:pt x="598114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8" name="Rope Text">
            <a:extLst>
              <a:ext uri="{FF2B5EF4-FFF2-40B4-BE49-F238E27FC236}">
                <a16:creationId xmlns:a16="http://schemas.microsoft.com/office/drawing/2014/main" id="{8E7E10B6-76DF-420C-ADE0-3E2CD426EDF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 rot="19660496">
            <a:off x="8360397" y="5410703"/>
            <a:ext cx="1409700" cy="1112837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1pPr>
            <a:lvl2pPr marL="45720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2pPr>
            <a:lvl3pPr marL="91440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3pPr>
            <a:lvl4pPr marL="137160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4pPr>
            <a:lvl5pPr marL="1828800" indent="0" algn="ctr">
              <a:buNone/>
              <a:defRPr sz="1600" b="1">
                <a:solidFill>
                  <a:srgbClr val="C00000"/>
                </a:solidFill>
                <a:latin typeface="Astoria EXTRA LIGHT" panose="000002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075910C-F154-49D2-BC74-D4C665B33B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" y="5706131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773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US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9DAC3-17F2-44EF-8F2C-D4D5729D9FA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16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0030-01EE-4871-A448-08EA1AEC380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/>
              <a:t>Royal Life Saving Society UK – www.rlss.org.uk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42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ackground">
            <a:extLst>
              <a:ext uri="{FF2B5EF4-FFF2-40B4-BE49-F238E27FC236}">
                <a16:creationId xmlns:a16="http://schemas.microsoft.com/office/drawing/2014/main" id="{D7AD8B5B-0313-4A5A-86B6-05B355C5AA5B}"/>
              </a:ext>
            </a:extLst>
          </p:cNvPr>
          <p:cNvGrpSpPr/>
          <p:nvPr userDrawn="1"/>
        </p:nvGrpSpPr>
        <p:grpSpPr>
          <a:xfrm>
            <a:off x="-29768" y="-55824"/>
            <a:ext cx="9965536" cy="6913824"/>
            <a:chOff x="-29768" y="-55824"/>
            <a:chExt cx="9965536" cy="6913824"/>
          </a:xfrm>
        </p:grpSpPr>
        <p:pic>
          <p:nvPicPr>
            <p:cNvPr id="10" name="Wave">
              <a:extLst>
                <a:ext uri="{FF2B5EF4-FFF2-40B4-BE49-F238E27FC236}">
                  <a16:creationId xmlns:a16="http://schemas.microsoft.com/office/drawing/2014/main" id="{000A9620-A529-405D-BEDC-71C623E1C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3" name="Rookie Logo">
              <a:extLst>
                <a:ext uri="{FF2B5EF4-FFF2-40B4-BE49-F238E27FC236}">
                  <a16:creationId xmlns:a16="http://schemas.microsoft.com/office/drawing/2014/main" id="{E0D71930-9C16-491C-A0B1-3151E80CCB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6814881" y="-55824"/>
              <a:ext cx="3120887" cy="210554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33" y="497650"/>
            <a:ext cx="5943602" cy="1325563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GB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3BA09-3662-4AED-971C-5846A14CA43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81038" y="1967345"/>
            <a:ext cx="8543925" cy="3531712"/>
          </a:xfrm>
          <a:prstGeom prst="roundRect">
            <a:avLst>
              <a:gd name="adj" fmla="val 33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CC96E8-A3DA-4232-9E0F-C815FA0052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0" y="5706131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27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">
            <a:extLst>
              <a:ext uri="{FF2B5EF4-FFF2-40B4-BE49-F238E27FC236}">
                <a16:creationId xmlns:a16="http://schemas.microsoft.com/office/drawing/2014/main" id="{17BDFA52-D8B2-4DD6-B3D0-EE3FD2063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047" y="5526765"/>
            <a:ext cx="9930093" cy="1358943"/>
          </a:xfrm>
          <a:prstGeom prst="rect">
            <a:avLst/>
          </a:prstGeom>
        </p:spPr>
      </p:pic>
      <p:pic>
        <p:nvPicPr>
          <p:cNvPr id="7" name="Wave">
            <a:extLst>
              <a:ext uri="{FF2B5EF4-FFF2-40B4-BE49-F238E27FC236}">
                <a16:creationId xmlns:a16="http://schemas.microsoft.com/office/drawing/2014/main" id="{62569D18-6CB1-4645-8C4D-E347E9158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095" y="5012756"/>
            <a:ext cx="9930093" cy="135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5395914"/>
            <a:ext cx="8061181" cy="1325563"/>
          </a:xfr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GB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E08B1-91CC-4352-B691-6E68D59FBC2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ave">
            <a:extLst>
              <a:ext uri="{FF2B5EF4-FFF2-40B4-BE49-F238E27FC236}">
                <a16:creationId xmlns:a16="http://schemas.microsoft.com/office/drawing/2014/main" id="{E39F3666-B199-40FC-8AB2-CCFB8E756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-24094" y="651763"/>
            <a:ext cx="9930093" cy="1358943"/>
          </a:xfrm>
          <a:prstGeom prst="rect">
            <a:avLst/>
          </a:prstGeom>
        </p:spPr>
      </p:pic>
      <p:pic>
        <p:nvPicPr>
          <p:cNvPr id="11" name="Rookie Logo">
            <a:extLst>
              <a:ext uri="{FF2B5EF4-FFF2-40B4-BE49-F238E27FC236}">
                <a16:creationId xmlns:a16="http://schemas.microsoft.com/office/drawing/2014/main" id="{6CA38138-7B04-4F8A-98CC-A32874A50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1" b="70019"/>
          <a:stretch/>
        </p:blipFill>
        <p:spPr>
          <a:xfrm>
            <a:off x="6785113" y="-105067"/>
            <a:ext cx="3120887" cy="210554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270A638-E2D7-4ECA-9123-2E1B01B3A3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8" y="5473987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43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58495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4CC5338-5099-4ACD-B400-FDF59F366A0E}"/>
              </a:ext>
            </a:extLst>
          </p:cNvPr>
          <p:cNvSpPr txBox="1">
            <a:spLocks/>
          </p:cNvSpPr>
          <p:nvPr userDrawn="1"/>
        </p:nvSpPr>
        <p:spPr>
          <a:xfrm>
            <a:off x="3007821" y="6075932"/>
            <a:ext cx="464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Royal Life Saving Society UK – www.rlss.org.uk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F963E8-FA9E-4219-9207-FFB1419C6C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3" y="5633109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655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ve">
            <a:extLst>
              <a:ext uri="{FF2B5EF4-FFF2-40B4-BE49-F238E27FC236}">
                <a16:creationId xmlns:a16="http://schemas.microsoft.com/office/drawing/2014/main" id="{3E29D219-2BEC-42DE-A1C7-99D08CAA4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093" y="5499057"/>
            <a:ext cx="9930093" cy="1358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58495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4CC5338-5099-4ACD-B400-FDF59F366A0E}"/>
              </a:ext>
            </a:extLst>
          </p:cNvPr>
          <p:cNvSpPr txBox="1">
            <a:spLocks/>
          </p:cNvSpPr>
          <p:nvPr userDrawn="1"/>
        </p:nvSpPr>
        <p:spPr>
          <a:xfrm>
            <a:off x="3007821" y="6075932"/>
            <a:ext cx="464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Royal Life Saving Society UK – www.rlss.org.uk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DF963E8-FA9E-4219-9207-FFB1419C6C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7" y="5663692"/>
            <a:ext cx="1211104" cy="11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C5A00DF-7920-4B0A-822B-D97BD42191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24" y="408007"/>
            <a:ext cx="1365504" cy="8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91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CD026F5A-2CE9-40FD-9B3D-D6CEE43ECDBB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230043E7-E5DE-4A79-87F1-242AACD40ED5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DPW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105E906-572F-4551-BBDE-C90E7E2512F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1" y="5916473"/>
            <a:ext cx="767678" cy="67319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2B3BD4D-4265-4D1C-A528-B2B70C1AD1B3}"/>
              </a:ext>
            </a:extLst>
          </p:cNvPr>
          <p:cNvSpPr txBox="1">
            <a:spLocks/>
          </p:cNvSpPr>
          <p:nvPr userDrawn="1"/>
        </p:nvSpPr>
        <p:spPr>
          <a:xfrm>
            <a:off x="3007821" y="6075932"/>
            <a:ext cx="464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Royal Life Saving Society UK – www.rlss.org.uk</a:t>
            </a:r>
          </a:p>
        </p:txBody>
      </p:sp>
    </p:spTree>
    <p:extLst>
      <p:ext uri="{BB962C8B-B14F-4D97-AF65-F5344CB8AC3E}">
        <p14:creationId xmlns:p14="http://schemas.microsoft.com/office/powerpoint/2010/main" val="402427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FFF98-67AF-460B-B037-1DDC217F4C2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49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EAD19-D1D2-428D-9307-6575DBB6C4C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b="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90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Background">
            <a:extLst>
              <a:ext uri="{FF2B5EF4-FFF2-40B4-BE49-F238E27FC236}">
                <a16:creationId xmlns:a16="http://schemas.microsoft.com/office/drawing/2014/main" id="{9DBCC6EC-247E-43A5-BB8E-3E9E9362297E}"/>
              </a:ext>
            </a:extLst>
          </p:cNvPr>
          <p:cNvGrpSpPr/>
          <p:nvPr userDrawn="1"/>
        </p:nvGrpSpPr>
        <p:grpSpPr>
          <a:xfrm>
            <a:off x="0" y="-38571"/>
            <a:ext cx="9965536" cy="6913824"/>
            <a:chOff x="-29768" y="-55824"/>
            <a:chExt cx="9965536" cy="6913824"/>
          </a:xfrm>
        </p:grpSpPr>
        <p:pic>
          <p:nvPicPr>
            <p:cNvPr id="10" name="Wave">
              <a:extLst>
                <a:ext uri="{FF2B5EF4-FFF2-40B4-BE49-F238E27FC236}">
                  <a16:creationId xmlns:a16="http://schemas.microsoft.com/office/drawing/2014/main" id="{582C1D6F-5666-419C-BC40-653BF3EB1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9768" y="5499057"/>
              <a:ext cx="9965536" cy="1358943"/>
            </a:xfrm>
            <a:prstGeom prst="rect">
              <a:avLst/>
            </a:prstGeom>
          </p:spPr>
        </p:pic>
        <p:pic>
          <p:nvPicPr>
            <p:cNvPr id="12" name="Rookie Logo">
              <a:extLst>
                <a:ext uri="{FF2B5EF4-FFF2-40B4-BE49-F238E27FC236}">
                  <a16:creationId xmlns:a16="http://schemas.microsoft.com/office/drawing/2014/main" id="{D9B800C5-F1FE-44AE-9160-EF77BD4D8E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b="70019"/>
            <a:stretch/>
          </p:blipFill>
          <p:spPr>
            <a:xfrm>
              <a:off x="6814881" y="-55824"/>
              <a:ext cx="3120887" cy="210554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>
            <a:lvl1pPr>
              <a:defRPr lang="en-US" sz="2400" b="1" cap="all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2057400"/>
            <a:ext cx="5014913" cy="3803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64978"/>
            <a:ext cx="3343275" cy="365125"/>
          </a:xfrm>
        </p:spPr>
        <p:txBody>
          <a:bodyPr vert="horz" lIns="91440" tIns="45720" rIns="91440" bIns="45720" rtlCol="0" anchor="ctr"/>
          <a:lstStyle>
            <a:lvl1pPr>
              <a:defRPr lang="en-GB" b="1" smtClean="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/>
              <a:t>Royal Life Saving Society UK – www.rlss.org.uk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EC7A1A-C1D0-4B37-9798-F0A3EDFD0B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8" y="5640373"/>
            <a:ext cx="1341437" cy="12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90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okie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">
            <a:extLst>
              <a:ext uri="{FF2B5EF4-FFF2-40B4-BE49-F238E27FC236}">
                <a16:creationId xmlns:a16="http://schemas.microsoft.com/office/drawing/2014/main" id="{0C81D800-3DC7-41BA-BFF3-77C9199B2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5499056"/>
            <a:ext cx="9965536" cy="1358943"/>
          </a:xfrm>
          <a:prstGeom prst="rect">
            <a:avLst/>
          </a:prstGeom>
        </p:spPr>
      </p:pic>
      <p:pic>
        <p:nvPicPr>
          <p:cNvPr id="7" name="Wave">
            <a:extLst>
              <a:ext uri="{FF2B5EF4-FFF2-40B4-BE49-F238E27FC236}">
                <a16:creationId xmlns:a16="http://schemas.microsoft.com/office/drawing/2014/main" id="{3A04A2D7-EA7D-46D2-82FA-51BEF2EBB7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4552254"/>
            <a:ext cx="9965536" cy="13589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2E-A7DE-4F87-A2CA-25C2BA7BFF3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Rookie Logo">
            <a:extLst>
              <a:ext uri="{FF2B5EF4-FFF2-40B4-BE49-F238E27FC236}">
                <a16:creationId xmlns:a16="http://schemas.microsoft.com/office/drawing/2014/main" id="{69DF4171-9312-4371-A38D-8CFA9E85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1" b="70019"/>
          <a:stretch/>
        </p:blipFill>
        <p:spPr>
          <a:xfrm>
            <a:off x="2336801" y="256801"/>
            <a:ext cx="5491018" cy="3704581"/>
          </a:xfrm>
          <a:prstGeom prst="rect">
            <a:avLst/>
          </a:prstGeom>
        </p:spPr>
      </p:pic>
      <p:pic>
        <p:nvPicPr>
          <p:cNvPr id="11" name="Picture 10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2260CCB0-CB50-48B8-AB4B-C9AB0FEAC9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94" y="4938213"/>
            <a:ext cx="2475176" cy="1557332"/>
          </a:xfrm>
          <a:prstGeom prst="rect">
            <a:avLst/>
          </a:prstGeom>
        </p:spPr>
      </p:pic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F936566B-2D58-415F-998F-B989760DEA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6801" y="5652504"/>
            <a:ext cx="5045893" cy="34778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b="1" cap="all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en-GB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algn="ctr" defTabSz="457200"/>
            <a:r>
              <a:rPr lang="en-US"/>
              <a:t>Click to edit Master text styles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5995D69-F1D3-40D0-A2AA-C0E56612BA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" y="4869509"/>
            <a:ext cx="2249916" cy="21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30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PW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">
            <a:extLst>
              <a:ext uri="{FF2B5EF4-FFF2-40B4-BE49-F238E27FC236}">
                <a16:creationId xmlns:a16="http://schemas.microsoft.com/office/drawing/2014/main" id="{0C81D800-3DC7-41BA-BFF3-77C9199B2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828" y="5499056"/>
            <a:ext cx="9965536" cy="1358943"/>
          </a:xfrm>
          <a:prstGeom prst="rect">
            <a:avLst/>
          </a:prstGeom>
        </p:spPr>
      </p:pic>
      <p:pic>
        <p:nvPicPr>
          <p:cNvPr id="7" name="Wave">
            <a:extLst>
              <a:ext uri="{FF2B5EF4-FFF2-40B4-BE49-F238E27FC236}">
                <a16:creationId xmlns:a16="http://schemas.microsoft.com/office/drawing/2014/main" id="{3A04A2D7-EA7D-46D2-82FA-51BEF2EBB7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797" y="4472737"/>
            <a:ext cx="9965536" cy="13589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2E-A7DE-4F87-A2CA-25C2BA7BFF3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GB" smtClean="0"/>
            </a:lvl1pPr>
          </a:lstStyle>
          <a:p>
            <a:pPr defTabSz="914400"/>
            <a:r>
              <a:rPr lang="en-US" dirty="0"/>
              <a:t>Royal Life Saving Society UK – www.rlss.org.uk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A60CA24-9381-42D2-A183-C700DCD7C3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4" y="5126773"/>
            <a:ext cx="2049621" cy="1205280"/>
          </a:xfrm>
          <a:prstGeom prst="rect">
            <a:avLst/>
          </a:prstGeom>
        </p:spPr>
      </p:pic>
      <p:pic>
        <p:nvPicPr>
          <p:cNvPr id="16" name="Picture 15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2758990-3D16-48A6-B855-788D9E4EEB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18" y="4836410"/>
            <a:ext cx="2475176" cy="1557332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0CD161B-B1C8-4C7B-B9C0-A9377375C1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81249" y="5381625"/>
            <a:ext cx="5045893" cy="347788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800" b="1" cap="all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en-GB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algn="ctr" defTabSz="457200"/>
            <a:r>
              <a:rPr lang="en-US"/>
              <a:t>Click to edit Master text styles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E67FC6-EEA3-4DB9-8FA4-BC8A92A985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31" y="-1128587"/>
            <a:ext cx="710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7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GB"/>
              <a:t>Royal Life Saving Society UK – www.rlss.org.uk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6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95" r:id="rId9"/>
    <p:sldLayoutId id="2147483693" r:id="rId10"/>
    <p:sldLayoutId id="2147483696" r:id="rId11"/>
    <p:sldLayoutId id="2147483694" r:id="rId12"/>
    <p:sldLayoutId id="2147483681" r:id="rId13"/>
    <p:sldLayoutId id="2147483692" r:id="rId14"/>
    <p:sldLayoutId id="2147483688" r:id="rId15"/>
    <p:sldLayoutId id="2147483690" r:id="rId16"/>
    <p:sldLayoutId id="2147483691" r:id="rId17"/>
    <p:sldLayoutId id="2147483697" r:id="rId18"/>
    <p:sldLayoutId id="2147483701" r:id="rId19"/>
    <p:sldLayoutId id="2147483700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cap="all" baseline="0" dirty="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6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GB"/>
              <a:t>Royal Life Saving Society UK – www.rlss.org.uk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294E9-3F9A-4D76-853C-78C09A73A3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4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cap="all" baseline="0" dirty="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37.png"/><Relationship Id="rId21" Type="http://schemas.openxmlformats.org/officeDocument/2006/relationships/image" Target="../media/image53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6" Type="http://schemas.openxmlformats.org/officeDocument/2006/relationships/image" Target="file:///C:\Users\egreenwood\Desktop\Play%20your%20cards%20right\Quarries%20Back.png" TargetMode="Externa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6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23" Type="http://schemas.openxmlformats.org/officeDocument/2006/relationships/image" Target="../media/image55.png"/><Relationship Id="rId10" Type="http://schemas.openxmlformats.org/officeDocument/2006/relationships/image" Target="../media/image44.png"/><Relationship Id="rId19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file:///C:\Users\egreenwood\Desktop\Play%20your%20cards%20right\Quarries%20Front.png" TargetMode="External"/><Relationship Id="rId2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5593C2-834D-4540-A3B8-8A025072A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/>
              <a:t>Royal life saving society </a:t>
            </a:r>
            <a:r>
              <a:rPr lang="en-GB" sz="3600" dirty="0" err="1"/>
              <a:t>uk’s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primary school water safety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07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770313" y="4296540"/>
            <a:ext cx="1551806" cy="1611997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883331" y="3124279"/>
            <a:ext cx="686891" cy="699951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993571" y="3657600"/>
            <a:ext cx="3526972" cy="2743200"/>
          </a:xfrm>
          <a:custGeom>
            <a:avLst/>
            <a:gdLst>
              <a:gd name="connsiteX0" fmla="*/ 3276600 w 3526972"/>
              <a:gd name="connsiteY0" fmla="*/ 0 h 2743200"/>
              <a:gd name="connsiteX1" fmla="*/ 1796143 w 3526972"/>
              <a:gd name="connsiteY1" fmla="*/ 424543 h 2743200"/>
              <a:gd name="connsiteX2" fmla="*/ 1110343 w 3526972"/>
              <a:gd name="connsiteY2" fmla="*/ 1055914 h 2743200"/>
              <a:gd name="connsiteX3" fmla="*/ 130629 w 3526972"/>
              <a:gd name="connsiteY3" fmla="*/ 1513114 h 2743200"/>
              <a:gd name="connsiteX4" fmla="*/ 0 w 3526972"/>
              <a:gd name="connsiteY4" fmla="*/ 2558143 h 2743200"/>
              <a:gd name="connsiteX5" fmla="*/ 3526972 w 3526972"/>
              <a:gd name="connsiteY5" fmla="*/ 2743200 h 2743200"/>
              <a:gd name="connsiteX6" fmla="*/ 3276600 w 3526972"/>
              <a:gd name="connsiteY6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6972" h="2743200">
                <a:moveTo>
                  <a:pt x="3276600" y="0"/>
                </a:moveTo>
                <a:lnTo>
                  <a:pt x="1796143" y="424543"/>
                </a:lnTo>
                <a:lnTo>
                  <a:pt x="1110343" y="1055914"/>
                </a:lnTo>
                <a:lnTo>
                  <a:pt x="130629" y="1513114"/>
                </a:lnTo>
                <a:lnTo>
                  <a:pt x="0" y="2558143"/>
                </a:lnTo>
                <a:lnTo>
                  <a:pt x="3526972" y="2743200"/>
                </a:lnTo>
                <a:lnTo>
                  <a:pt x="3276600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932714" y="2449287"/>
            <a:ext cx="859972" cy="599217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652260" y="3048503"/>
            <a:ext cx="1296687" cy="124803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795261" y="3548743"/>
            <a:ext cx="708659" cy="60365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044543" y="217715"/>
            <a:ext cx="1423458" cy="324394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630093" y="1981201"/>
            <a:ext cx="728651" cy="554161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77544" y="1623060"/>
            <a:ext cx="475793" cy="3581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83454" y="1573729"/>
            <a:ext cx="842207" cy="96163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45772" y="217715"/>
            <a:ext cx="1266009" cy="1175657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9144001" y="6509656"/>
            <a:ext cx="324000" cy="28800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446313" y="6509656"/>
            <a:ext cx="324000" cy="288000"/>
          </a:xfrm>
          <a:prstGeom prst="actionButtonBackPrevio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-32385"/>
            <a:ext cx="37630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GB" sz="2400" b="0" dirty="0">
                <a:solidFill>
                  <a:srgbClr val="002060"/>
                </a:solidFill>
              </a:rPr>
              <a:t>CAN YOU FIND ALL 13?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993571" y="733490"/>
            <a:ext cx="1713807" cy="624840"/>
          </a:xfrm>
          <a:prstGeom prst="wedgeRoundRectCallout">
            <a:avLst>
              <a:gd name="adj1" fmla="val -85281"/>
              <a:gd name="adj2" fmla="val 7022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Swimming </a:t>
            </a:r>
          </a:p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TOO SOON </a:t>
            </a:r>
          </a:p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AFTER EATING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57450" y="674519"/>
            <a:ext cx="1348047" cy="421633"/>
          </a:xfrm>
          <a:prstGeom prst="wedgeRoundRectCallout">
            <a:avLst>
              <a:gd name="adj1" fmla="val 76562"/>
              <a:gd name="adj2" fmla="val -734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Cliff jumping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435500" y="1944081"/>
            <a:ext cx="1713807" cy="447360"/>
          </a:xfrm>
          <a:prstGeom prst="wedgeRoundRectCallout">
            <a:avLst>
              <a:gd name="adj1" fmla="val 77261"/>
              <a:gd name="adj2" fmla="val -23672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Surfers in swimming zone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081454" y="365760"/>
            <a:ext cx="1713807" cy="582156"/>
          </a:xfrm>
          <a:prstGeom prst="wedgeRoundRectCallout">
            <a:avLst>
              <a:gd name="adj1" fmla="val -67241"/>
              <a:gd name="adj2" fmla="val 17759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CURRENTS and wind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763076" y="1765302"/>
            <a:ext cx="1771414" cy="624840"/>
          </a:xfrm>
          <a:prstGeom prst="wedgeRoundRectCallout">
            <a:avLst>
              <a:gd name="adj1" fmla="val 61872"/>
              <a:gd name="adj2" fmla="val -3717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Drifting out too far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754195" y="1981201"/>
            <a:ext cx="1713807" cy="361405"/>
          </a:xfrm>
          <a:prstGeom prst="wedgeRoundRectCallout">
            <a:avLst>
              <a:gd name="adj1" fmla="val 2565"/>
              <a:gd name="adj2" fmla="val -352195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UNSAFE EDGES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647017" y="5326380"/>
            <a:ext cx="1713807" cy="582156"/>
          </a:xfrm>
          <a:prstGeom prst="wedgeRoundRectCallout">
            <a:avLst>
              <a:gd name="adj1" fmla="val -65907"/>
              <a:gd name="adj2" fmla="val -292314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Swimming in the red flag zone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151915" y="4081829"/>
            <a:ext cx="1352203" cy="285278"/>
          </a:xfrm>
          <a:prstGeom prst="wedgeRoundRectCallout">
            <a:avLst>
              <a:gd name="adj1" fmla="val -63089"/>
              <a:gd name="adj2" fmla="val -141787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PIPES</a:t>
            </a:r>
          </a:p>
        </p:txBody>
      </p:sp>
      <p:sp>
        <p:nvSpPr>
          <p:cNvPr id="17" name="Left-Right Arrow Callout 16"/>
          <p:cNvSpPr/>
          <p:nvPr/>
        </p:nvSpPr>
        <p:spPr>
          <a:xfrm rot="20747485">
            <a:off x="4033864" y="4346291"/>
            <a:ext cx="1713807" cy="1074581"/>
          </a:xfrm>
          <a:prstGeom prst="leftRightArrowCallout">
            <a:avLst>
              <a:gd name="adj1" fmla="val 13323"/>
              <a:gd name="adj2" fmla="val 17438"/>
              <a:gd name="adj3" fmla="val 19152"/>
              <a:gd name="adj4" fmla="val 589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Unaccompanied children 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5462450" y="2996758"/>
            <a:ext cx="1713807" cy="467798"/>
          </a:xfrm>
          <a:prstGeom prst="wedgeRoundRectCallout">
            <a:avLst>
              <a:gd name="adj1" fmla="val 2438"/>
              <a:gd name="adj2" fmla="val -95264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Drinking ALCOHOL in or near water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52259" y="1416003"/>
            <a:ext cx="1841074" cy="458517"/>
          </a:xfrm>
          <a:prstGeom prst="wedgeRoundRectCallout">
            <a:avLst>
              <a:gd name="adj1" fmla="val -37389"/>
              <a:gd name="adj2" fmla="val 105156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BEWARE OF DEEP WATER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76597" y="3664090"/>
            <a:ext cx="1713807" cy="421633"/>
          </a:xfrm>
          <a:prstGeom prst="wedgeRoundRectCallout">
            <a:avLst>
              <a:gd name="adj1" fmla="val -3659"/>
              <a:gd name="adj2" fmla="val 165579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Not Wearing SUN CREAM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829830" y="3843025"/>
            <a:ext cx="1713807" cy="421633"/>
          </a:xfrm>
          <a:prstGeom prst="wedgeRoundRectCallout">
            <a:avLst>
              <a:gd name="adj1" fmla="val 82598"/>
              <a:gd name="adj2" fmla="val -159728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Not wearing safety equipment</a:t>
            </a:r>
          </a:p>
        </p:txBody>
      </p:sp>
    </p:spTree>
    <p:extLst>
      <p:ext uri="{BB962C8B-B14F-4D97-AF65-F5344CB8AC3E}">
        <p14:creationId xmlns:p14="http://schemas.microsoft.com/office/powerpoint/2010/main" val="60167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B460CAF-A0A0-4CC9-A7F4-6ED6DD4F69DA}"/>
              </a:ext>
            </a:extLst>
          </p:cNvPr>
          <p:cNvSpPr txBox="1"/>
          <p:nvPr/>
        </p:nvSpPr>
        <p:spPr>
          <a:xfrm>
            <a:off x="559874" y="560589"/>
            <a:ext cx="627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9E06D-B187-4343-B675-772C93A6B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33" y="354226"/>
            <a:ext cx="1963793" cy="106044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AFFD030-799D-4F82-8E5E-1F2859033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0"/>
          <a:stretch/>
        </p:blipFill>
        <p:spPr>
          <a:xfrm>
            <a:off x="2001252" y="2061410"/>
            <a:ext cx="1428967" cy="239829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81EA529-F604-4A49-9D61-C85D6CB8F9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0"/>
          <a:stretch/>
        </p:blipFill>
        <p:spPr>
          <a:xfrm>
            <a:off x="7455568" y="2061409"/>
            <a:ext cx="1428967" cy="239829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3E13E91-C1F1-41B9-A09C-3C61C5AC3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0"/>
          <a:stretch/>
        </p:blipFill>
        <p:spPr>
          <a:xfrm>
            <a:off x="6116052" y="2061410"/>
            <a:ext cx="1428967" cy="2398295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FD89D90D-CDDA-4981-84F4-851ECDCAE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6078" y="2393671"/>
            <a:ext cx="1344140" cy="1344140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69C8F29C-31D5-41C0-B27B-D0E6CC417C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9028" y="2592955"/>
            <a:ext cx="1335201" cy="13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4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00404A-EB12-446D-8DA6-1C401F96B7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6" b="32953"/>
          <a:stretch/>
        </p:blipFill>
        <p:spPr>
          <a:xfrm>
            <a:off x="0" y="1417638"/>
            <a:ext cx="3590925" cy="270510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89427D-D03E-41F7-AE99-152D86C8AD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0560" y="605363"/>
            <a:ext cx="8229600" cy="735012"/>
          </a:xfrm>
        </p:spPr>
        <p:txBody>
          <a:bodyPr/>
          <a:lstStyle/>
          <a:p>
            <a:pPr algn="l"/>
            <a:r>
              <a:rPr lang="en-GB" sz="4000" b="0" dirty="0">
                <a:solidFill>
                  <a:srgbClr val="002060"/>
                </a:solidFill>
              </a:rPr>
              <a:t>Who keeps you safe?</a:t>
            </a:r>
            <a:br>
              <a:rPr lang="en-GB" sz="4000" b="0" dirty="0">
                <a:solidFill>
                  <a:srgbClr val="002060"/>
                </a:solidFill>
              </a:rPr>
            </a:br>
            <a:endParaRPr lang="en-GB" sz="4000" b="0" dirty="0">
              <a:solidFill>
                <a:srgbClr val="002060"/>
              </a:solidFill>
            </a:endParaRP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904A1949-3EF2-4445-8AF0-BD0148CFC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34" y="1123454"/>
            <a:ext cx="2010853" cy="2999874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4A6EEC9-B43F-4A1A-8502-AF83AA538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010" y="1275854"/>
            <a:ext cx="2695074" cy="2695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E76712-B09E-4912-9C0E-A6D5BC7DF819}"/>
              </a:ext>
            </a:extLst>
          </p:cNvPr>
          <p:cNvSpPr txBox="1"/>
          <p:nvPr/>
        </p:nvSpPr>
        <p:spPr>
          <a:xfrm>
            <a:off x="3814011" y="4232846"/>
            <a:ext cx="232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otham Book" pitchFamily="50" charset="0"/>
                <a:cs typeface="Gotham Book" pitchFamily="50" charset="0"/>
              </a:rPr>
              <a:t>Parents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F19083-8A4B-4D20-8A1A-E3E3E893D625}"/>
              </a:ext>
            </a:extLst>
          </p:cNvPr>
          <p:cNvSpPr txBox="1"/>
          <p:nvPr/>
        </p:nvSpPr>
        <p:spPr>
          <a:xfrm>
            <a:off x="1359569" y="4200001"/>
            <a:ext cx="232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otham Book" pitchFamily="50" charset="0"/>
                <a:cs typeface="Gotham Book" pitchFamily="50" charset="0"/>
              </a:rPr>
              <a:t>Lifeguards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86AAF5-3CB5-409E-A37D-BE5230AAC9A0}"/>
              </a:ext>
            </a:extLst>
          </p:cNvPr>
          <p:cNvSpPr txBox="1"/>
          <p:nvPr/>
        </p:nvSpPr>
        <p:spPr>
          <a:xfrm>
            <a:off x="6396789" y="4232846"/>
            <a:ext cx="232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Gotham Book" pitchFamily="50" charset="0"/>
                <a:cs typeface="Gotham Book" pitchFamily="50" charset="0"/>
              </a:rPr>
              <a:t>Teachers</a:t>
            </a:r>
          </a:p>
        </p:txBody>
      </p:sp>
    </p:spTree>
    <p:extLst>
      <p:ext uri="{BB962C8B-B14F-4D97-AF65-F5344CB8AC3E}">
        <p14:creationId xmlns:p14="http://schemas.microsoft.com/office/powerpoint/2010/main" val="216923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40B49-590F-4903-92A7-0DB8F3E9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4000" b="0" dirty="0">
                <a:solidFill>
                  <a:srgbClr val="002060"/>
                </a:solidFill>
              </a:rPr>
              <a:t>Beach Flags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B89CB0-65F7-4DE1-A6FB-EEAA5F01F3A4}"/>
              </a:ext>
            </a:extLst>
          </p:cNvPr>
          <p:cNvSpPr/>
          <p:nvPr/>
        </p:nvSpPr>
        <p:spPr>
          <a:xfrm>
            <a:off x="4831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FF050-6169-402D-BDDD-2E6563E70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02" t="11159" r="6865" b="8412"/>
          <a:stretch/>
        </p:blipFill>
        <p:spPr>
          <a:xfrm>
            <a:off x="681038" y="1814629"/>
            <a:ext cx="5455851" cy="4148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072EB-A58C-45CB-812A-BB97C783A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33" y="354226"/>
            <a:ext cx="1963793" cy="1060443"/>
          </a:xfrm>
          <a:prstGeom prst="rect">
            <a:avLst/>
          </a:prstGeom>
        </p:spPr>
      </p:pic>
      <p:pic>
        <p:nvPicPr>
          <p:cNvPr id="9" name="Graphic 8" descr="Thumbs up sign">
            <a:extLst>
              <a:ext uri="{FF2B5EF4-FFF2-40B4-BE49-F238E27FC236}">
                <a16:creationId xmlns:a16="http://schemas.microsoft.com/office/drawing/2014/main" id="{E00A354E-8373-4A2D-8EE1-BA0BFE5A5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9592" y="1971378"/>
            <a:ext cx="2232851" cy="223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53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89CB0-65F7-4DE1-A6FB-EEAA5F01F3A4}"/>
              </a:ext>
            </a:extLst>
          </p:cNvPr>
          <p:cNvSpPr/>
          <p:nvPr/>
        </p:nvSpPr>
        <p:spPr>
          <a:xfrm>
            <a:off x="4831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1B6D82A7-A277-4C49-8C4A-BF414F38E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47" t="12115" r="10107" b="8846"/>
          <a:stretch/>
        </p:blipFill>
        <p:spPr>
          <a:xfrm>
            <a:off x="1032981" y="1417639"/>
            <a:ext cx="4895850" cy="3992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425D36-5857-426B-A0AF-176FB40CD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33" y="354226"/>
            <a:ext cx="1963793" cy="1060443"/>
          </a:xfrm>
          <a:prstGeom prst="rect">
            <a:avLst/>
          </a:prstGeom>
        </p:spPr>
      </p:pic>
      <p:pic>
        <p:nvPicPr>
          <p:cNvPr id="11" name="Graphic 10" descr="Thumbs up sign">
            <a:extLst>
              <a:ext uri="{FF2B5EF4-FFF2-40B4-BE49-F238E27FC236}">
                <a16:creationId xmlns:a16="http://schemas.microsoft.com/office/drawing/2014/main" id="{83F0B147-02B2-42C3-80F8-8D1698ACB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6459702" y="2134158"/>
            <a:ext cx="2220353" cy="22203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8EEB86-4D58-4D2D-ACD8-481C6284155C}"/>
              </a:ext>
            </a:extLst>
          </p:cNvPr>
          <p:cNvSpPr txBox="1">
            <a:spLocks/>
          </p:cNvSpPr>
          <p:nvPr/>
        </p:nvSpPr>
        <p:spPr>
          <a:xfrm>
            <a:off x="559850" y="221665"/>
            <a:ext cx="8543925" cy="1325563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cap="all" baseline="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GB" sz="4000" b="0" dirty="0">
                <a:solidFill>
                  <a:srgbClr val="002060"/>
                </a:solidFill>
              </a:rPr>
              <a:t>Beach Flags</a:t>
            </a:r>
          </a:p>
        </p:txBody>
      </p:sp>
    </p:spTree>
    <p:extLst>
      <p:ext uri="{BB962C8B-B14F-4D97-AF65-F5344CB8AC3E}">
        <p14:creationId xmlns:p14="http://schemas.microsoft.com/office/powerpoint/2010/main" val="18982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DBE090-7763-4622-A0D6-F29B19478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33" y="354226"/>
            <a:ext cx="1963793" cy="1060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DBFEB5-5CE5-45E1-862B-808576161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11" y="1692443"/>
            <a:ext cx="3561347" cy="3338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C0DCEE-9C89-4D1B-9E61-9AB41833AECA}"/>
              </a:ext>
            </a:extLst>
          </p:cNvPr>
          <p:cNvSpPr txBox="1"/>
          <p:nvPr/>
        </p:nvSpPr>
        <p:spPr>
          <a:xfrm rot="348043">
            <a:off x="3428999" y="2582782"/>
            <a:ext cx="116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999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16D66-E444-4AA3-9FD1-9526F44BF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349836"/>
            <a:ext cx="8420100" cy="1470025"/>
          </a:xfrm>
          <a:noFill/>
        </p:spPr>
        <p:txBody>
          <a:bodyPr/>
          <a:lstStyle/>
          <a:p>
            <a:r>
              <a:rPr lang="en-GB" sz="4000" b="0" dirty="0">
                <a:solidFill>
                  <a:srgbClr val="002060"/>
                </a:solidFill>
              </a:rPr>
              <a:t>Phone 999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1A621-CC29-4989-98AE-6CDE4137C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87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B460CAF-A0A0-4CC9-A7F4-6ED6DD4F69DA}"/>
              </a:ext>
            </a:extLst>
          </p:cNvPr>
          <p:cNvSpPr txBox="1"/>
          <p:nvPr/>
        </p:nvSpPr>
        <p:spPr>
          <a:xfrm>
            <a:off x="594505" y="606754"/>
            <a:ext cx="627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sz="4000" cap="all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to 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9E96-D2A5-480C-AC7B-BFB8B1066FE8}"/>
              </a:ext>
            </a:extLst>
          </p:cNvPr>
          <p:cNvSpPr txBox="1"/>
          <p:nvPr/>
        </p:nvSpPr>
        <p:spPr>
          <a:xfrm>
            <a:off x="7028380" y="883753"/>
            <a:ext cx="249662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D901A-F0B9-4F54-8DE8-46520C623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7" y="1530084"/>
            <a:ext cx="4222376" cy="2376542"/>
          </a:xfrm>
          <a:prstGeom prst="rect">
            <a:avLst/>
          </a:prstGeom>
        </p:spPr>
      </p:pic>
      <p:pic>
        <p:nvPicPr>
          <p:cNvPr id="3" name="Picture 2" descr="A red stop sign sitting on top of a pole&#10;&#10;Description automatically generated">
            <a:extLst>
              <a:ext uri="{FF2B5EF4-FFF2-40B4-BE49-F238E27FC236}">
                <a16:creationId xmlns:a16="http://schemas.microsoft.com/office/drawing/2014/main" id="{C77B5980-8376-4D09-AA1D-CC4627102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81" y="1530085"/>
            <a:ext cx="2475721" cy="2456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D77A8-3D29-4F7A-88E8-C292CDF9EFD0}"/>
              </a:ext>
            </a:extLst>
          </p:cNvPr>
          <p:cNvSpPr txBox="1"/>
          <p:nvPr/>
        </p:nvSpPr>
        <p:spPr>
          <a:xfrm>
            <a:off x="1544054" y="4243137"/>
            <a:ext cx="261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go in the 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DA6B4-0F99-40D5-B4A4-365CE665A2AF}"/>
              </a:ext>
            </a:extLst>
          </p:cNvPr>
          <p:cNvSpPr txBox="1"/>
          <p:nvPr/>
        </p:nvSpPr>
        <p:spPr>
          <a:xfrm>
            <a:off x="5442994" y="4229791"/>
            <a:ext cx="261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for help</a:t>
            </a:r>
          </a:p>
        </p:txBody>
      </p:sp>
    </p:spTree>
    <p:extLst>
      <p:ext uri="{BB962C8B-B14F-4D97-AF65-F5344CB8AC3E}">
        <p14:creationId xmlns:p14="http://schemas.microsoft.com/office/powerpoint/2010/main" val="340015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DF11BB-8E31-4BA9-AFD5-D0771498E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66" y="3312967"/>
            <a:ext cx="6610428" cy="35696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460CAF-A0A0-4CC9-A7F4-6ED6DD4F69DA}"/>
              </a:ext>
            </a:extLst>
          </p:cNvPr>
          <p:cNvSpPr txBox="1"/>
          <p:nvPr/>
        </p:nvSpPr>
        <p:spPr>
          <a:xfrm>
            <a:off x="960266" y="560588"/>
            <a:ext cx="627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sz="4000" cap="all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float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756D65-E115-4FB9-AFB3-83F076C87ADC}"/>
              </a:ext>
            </a:extLst>
          </p:cNvPr>
          <p:cNvSpPr/>
          <p:nvPr/>
        </p:nvSpPr>
        <p:spPr>
          <a:xfrm>
            <a:off x="4831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1FD06-2CDD-4EC5-BFD6-342A24C64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33" y="354226"/>
            <a:ext cx="1963793" cy="1060443"/>
          </a:xfrm>
          <a:prstGeom prst="rect">
            <a:avLst/>
          </a:prstGeom>
        </p:spPr>
      </p:pic>
      <p:pic>
        <p:nvPicPr>
          <p:cNvPr id="6" name="Wave">
            <a:extLst>
              <a:ext uri="{FF2B5EF4-FFF2-40B4-BE49-F238E27FC236}">
                <a16:creationId xmlns:a16="http://schemas.microsoft.com/office/drawing/2014/main" id="{7FE1260D-0722-4E19-8ACE-F7DE988A8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77"/>
          <a:stretch/>
        </p:blipFill>
        <p:spPr>
          <a:xfrm>
            <a:off x="314600" y="5033980"/>
            <a:ext cx="9210401" cy="1358943"/>
          </a:xfrm>
          <a:prstGeom prst="rect">
            <a:avLst/>
          </a:prstGeom>
        </p:spPr>
      </p:pic>
      <p:pic>
        <p:nvPicPr>
          <p:cNvPr id="7" name="Wave">
            <a:extLst>
              <a:ext uri="{FF2B5EF4-FFF2-40B4-BE49-F238E27FC236}">
                <a16:creationId xmlns:a16="http://schemas.microsoft.com/office/drawing/2014/main" id="{BC86031D-6DA0-43E4-9040-D5CC22A60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77"/>
          <a:stretch/>
        </p:blipFill>
        <p:spPr>
          <a:xfrm>
            <a:off x="314600" y="5499057"/>
            <a:ext cx="9210401" cy="1358943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C9FBB00-DF2C-4044-88B7-2A9AFBCC9A4A}"/>
              </a:ext>
            </a:extLst>
          </p:cNvPr>
          <p:cNvSpPr txBox="1">
            <a:spLocks/>
          </p:cNvSpPr>
          <p:nvPr/>
        </p:nvSpPr>
        <p:spPr>
          <a:xfrm>
            <a:off x="3157450" y="6075932"/>
            <a:ext cx="42893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Royal Life Saving Society UK – www.rlss.org.uk</a:t>
            </a:r>
          </a:p>
        </p:txBody>
      </p:sp>
    </p:spTree>
    <p:extLst>
      <p:ext uri="{BB962C8B-B14F-4D97-AF65-F5344CB8AC3E}">
        <p14:creationId xmlns:p14="http://schemas.microsoft.com/office/powerpoint/2010/main" val="40715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0827" y="1312393"/>
            <a:ext cx="5442557" cy="831168"/>
            <a:chOff x="181764" y="160188"/>
            <a:chExt cx="7256742" cy="1108224"/>
          </a:xfrm>
        </p:grpSpPr>
        <p:grpSp>
          <p:nvGrpSpPr>
            <p:cNvPr id="3" name="Group 2"/>
            <p:cNvGrpSpPr/>
            <p:nvPr/>
          </p:nvGrpSpPr>
          <p:grpSpPr>
            <a:xfrm>
              <a:off x="181764" y="160193"/>
              <a:ext cx="762027" cy="1108219"/>
              <a:chOff x="257577" y="257578"/>
              <a:chExt cx="762027" cy="1108219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994233" y="160192"/>
              <a:ext cx="762027" cy="1108219"/>
              <a:chOff x="257577" y="257578"/>
              <a:chExt cx="762027" cy="110821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805422" y="160191"/>
              <a:ext cx="762027" cy="1108219"/>
              <a:chOff x="257577" y="257578"/>
              <a:chExt cx="762027" cy="1108219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616611" y="160191"/>
              <a:ext cx="762027" cy="1108219"/>
              <a:chOff x="257577" y="257578"/>
              <a:chExt cx="762027" cy="1108219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429080" y="160190"/>
              <a:ext cx="762027" cy="1108219"/>
              <a:chOff x="257577" y="257578"/>
              <a:chExt cx="762027" cy="1108219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240269" y="160189"/>
              <a:ext cx="762027" cy="1108219"/>
              <a:chOff x="257577" y="257578"/>
              <a:chExt cx="762027" cy="1108219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052821" y="160190"/>
              <a:ext cx="762027" cy="1108219"/>
              <a:chOff x="257577" y="257578"/>
              <a:chExt cx="762027" cy="110821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865290" y="160189"/>
              <a:ext cx="762027" cy="1108219"/>
              <a:chOff x="257577" y="257578"/>
              <a:chExt cx="762027" cy="1108219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676479" y="160188"/>
              <a:ext cx="762027" cy="1108219"/>
              <a:chOff x="257577" y="257578"/>
              <a:chExt cx="762027" cy="1108219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257577" y="257578"/>
                <a:ext cx="762027" cy="110821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306739" y="304800"/>
                <a:ext cx="665066" cy="1020399"/>
              </a:xfrm>
              <a:prstGeom prst="roundRect">
                <a:avLst/>
              </a:prstGeom>
              <a:solidFill>
                <a:srgbClr val="263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30" name="Title 3"/>
          <p:cNvSpPr txBox="1">
            <a:spLocks/>
          </p:cNvSpPr>
          <p:nvPr/>
        </p:nvSpPr>
        <p:spPr>
          <a:xfrm>
            <a:off x="2187455" y="2251513"/>
            <a:ext cx="5829300" cy="7786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300" b="1" i="0" u="none" strike="noStrike" kern="1200" cap="none" spc="0" normalizeH="0" baseline="0" noProof="0" dirty="0">
                <a:ln>
                  <a:solidFill>
                    <a:srgbClr val="E7E6E6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Eveleth Clean Regular" panose="02010A04020200000003" pitchFamily="50" charset="0"/>
                <a:ea typeface="+mj-ea"/>
                <a:cs typeface="+mj-cs"/>
              </a:rPr>
              <a:t>Play Your Cards Right</a:t>
            </a:r>
          </a:p>
        </p:txBody>
      </p:sp>
      <p:sp>
        <p:nvSpPr>
          <p:cNvPr id="31" name="Subtitle 4"/>
          <p:cNvSpPr txBox="1">
            <a:spLocks/>
          </p:cNvSpPr>
          <p:nvPr/>
        </p:nvSpPr>
        <p:spPr>
          <a:xfrm>
            <a:off x="2132092" y="3156637"/>
            <a:ext cx="5940029" cy="18356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do people drown?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Flip through the cards and decide whether you think the statistics get higher or lower</a:t>
            </a:r>
          </a:p>
        </p:txBody>
      </p:sp>
    </p:spTree>
    <p:extLst>
      <p:ext uri="{BB962C8B-B14F-4D97-AF65-F5344CB8AC3E}">
        <p14:creationId xmlns:p14="http://schemas.microsoft.com/office/powerpoint/2010/main" val="362731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Small Backs">
            <a:extLst>
              <a:ext uri="{FF2B5EF4-FFF2-40B4-BE49-F238E27FC236}">
                <a16:creationId xmlns:a16="http://schemas.microsoft.com/office/drawing/2014/main" id="{F1F8C411-8B51-437C-8DD1-A96E9AF48F49}"/>
              </a:ext>
            </a:extLst>
          </p:cNvPr>
          <p:cNvGrpSpPr/>
          <p:nvPr/>
        </p:nvGrpSpPr>
        <p:grpSpPr>
          <a:xfrm>
            <a:off x="1461529" y="875382"/>
            <a:ext cx="6442743" cy="1214648"/>
            <a:chOff x="1461529" y="875382"/>
            <a:chExt cx="6442743" cy="1214648"/>
          </a:xfrm>
        </p:grpSpPr>
        <p:pic>
          <p:nvPicPr>
            <p:cNvPr id="71" name="Small Back">
              <a:extLst>
                <a:ext uri="{FF2B5EF4-FFF2-40B4-BE49-F238E27FC236}">
                  <a16:creationId xmlns:a16="http://schemas.microsoft.com/office/drawing/2014/main" id="{618EA1A9-7D00-4444-8881-F3032C3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1529" y="875383"/>
              <a:ext cx="963251" cy="1207113"/>
            </a:xfrm>
            <a:prstGeom prst="rect">
              <a:avLst/>
            </a:prstGeom>
          </p:spPr>
        </p:pic>
        <p:pic>
          <p:nvPicPr>
            <p:cNvPr id="79" name="Small Back">
              <a:extLst>
                <a:ext uri="{FF2B5EF4-FFF2-40B4-BE49-F238E27FC236}">
                  <a16:creationId xmlns:a16="http://schemas.microsoft.com/office/drawing/2014/main" id="{498883D6-E1DF-49AB-A3F6-4B4416EEA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5580" y="876562"/>
              <a:ext cx="963251" cy="1207113"/>
            </a:xfrm>
            <a:prstGeom prst="rect">
              <a:avLst/>
            </a:prstGeom>
          </p:spPr>
        </p:pic>
        <p:pic>
          <p:nvPicPr>
            <p:cNvPr id="80" name="Small Back">
              <a:extLst>
                <a:ext uri="{FF2B5EF4-FFF2-40B4-BE49-F238E27FC236}">
                  <a16:creationId xmlns:a16="http://schemas.microsoft.com/office/drawing/2014/main" id="{52452A19-14A9-4374-B6E2-967EF9C4C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8670" y="875382"/>
              <a:ext cx="963251" cy="1207113"/>
            </a:xfrm>
            <a:prstGeom prst="rect">
              <a:avLst/>
            </a:prstGeom>
          </p:spPr>
        </p:pic>
        <p:pic>
          <p:nvPicPr>
            <p:cNvPr id="81" name="Small Back">
              <a:extLst>
                <a:ext uri="{FF2B5EF4-FFF2-40B4-BE49-F238E27FC236}">
                  <a16:creationId xmlns:a16="http://schemas.microsoft.com/office/drawing/2014/main" id="{EB6C1F23-9EFC-4C84-BFCA-DA454D5D0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4085" y="882911"/>
              <a:ext cx="963251" cy="1207113"/>
            </a:xfrm>
            <a:prstGeom prst="rect">
              <a:avLst/>
            </a:prstGeom>
          </p:spPr>
        </p:pic>
        <p:pic>
          <p:nvPicPr>
            <p:cNvPr id="82" name="Small Back">
              <a:extLst>
                <a:ext uri="{FF2B5EF4-FFF2-40B4-BE49-F238E27FC236}">
                  <a16:creationId xmlns:a16="http://schemas.microsoft.com/office/drawing/2014/main" id="{03A3D2F1-F3BD-4145-A158-48912576F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0818" y="875382"/>
              <a:ext cx="963251" cy="1207113"/>
            </a:xfrm>
            <a:prstGeom prst="rect">
              <a:avLst/>
            </a:prstGeom>
          </p:spPr>
        </p:pic>
        <p:pic>
          <p:nvPicPr>
            <p:cNvPr id="83" name="Small Back">
              <a:extLst>
                <a:ext uri="{FF2B5EF4-FFF2-40B4-BE49-F238E27FC236}">
                  <a16:creationId xmlns:a16="http://schemas.microsoft.com/office/drawing/2014/main" id="{0426C43B-EE4B-4CCF-883E-76C385D2F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5482" y="882911"/>
              <a:ext cx="963251" cy="1207113"/>
            </a:xfrm>
            <a:prstGeom prst="rect">
              <a:avLst/>
            </a:prstGeom>
          </p:spPr>
        </p:pic>
        <p:pic>
          <p:nvPicPr>
            <p:cNvPr id="84" name="Small Back">
              <a:extLst>
                <a:ext uri="{FF2B5EF4-FFF2-40B4-BE49-F238E27FC236}">
                  <a16:creationId xmlns:a16="http://schemas.microsoft.com/office/drawing/2014/main" id="{AD582E11-6E71-4897-ABD7-E9D74164E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9624" y="882917"/>
              <a:ext cx="963251" cy="1207113"/>
            </a:xfrm>
            <a:prstGeom prst="rect">
              <a:avLst/>
            </a:prstGeom>
          </p:spPr>
        </p:pic>
        <p:pic>
          <p:nvPicPr>
            <p:cNvPr id="85" name="Small Back">
              <a:extLst>
                <a:ext uri="{FF2B5EF4-FFF2-40B4-BE49-F238E27FC236}">
                  <a16:creationId xmlns:a16="http://schemas.microsoft.com/office/drawing/2014/main" id="{0E7428E7-B26F-4907-9937-6AF62DCD8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2232" y="882917"/>
              <a:ext cx="963251" cy="1207113"/>
            </a:xfrm>
            <a:prstGeom prst="rect">
              <a:avLst/>
            </a:prstGeom>
          </p:spPr>
        </p:pic>
        <p:pic>
          <p:nvPicPr>
            <p:cNvPr id="86" name="Small Back">
              <a:extLst>
                <a:ext uri="{FF2B5EF4-FFF2-40B4-BE49-F238E27FC236}">
                  <a16:creationId xmlns:a16="http://schemas.microsoft.com/office/drawing/2014/main" id="{F89FABD4-CB7E-4252-9420-66ADAA5ED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1021" y="876530"/>
              <a:ext cx="963251" cy="1207113"/>
            </a:xfrm>
            <a:prstGeom prst="rect">
              <a:avLst/>
            </a:prstGeom>
          </p:spPr>
        </p:pic>
        <p:pic>
          <p:nvPicPr>
            <p:cNvPr id="87" name="Small Back">
              <a:extLst>
                <a:ext uri="{FF2B5EF4-FFF2-40B4-BE49-F238E27FC236}">
                  <a16:creationId xmlns:a16="http://schemas.microsoft.com/office/drawing/2014/main" id="{C3196318-7FE8-4A1F-BAD9-DFF9DFF9B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4506" y="882911"/>
              <a:ext cx="963251" cy="1207113"/>
            </a:xfrm>
            <a:prstGeom prst="rect">
              <a:avLst/>
            </a:prstGeom>
          </p:spPr>
        </p:pic>
      </p:grpSp>
      <p:sp>
        <p:nvSpPr>
          <p:cNvPr id="62" name="Next"/>
          <p:cNvSpPr/>
          <p:nvPr/>
        </p:nvSpPr>
        <p:spPr>
          <a:xfrm>
            <a:off x="6930780" y="3098994"/>
            <a:ext cx="1155645" cy="548871"/>
          </a:xfrm>
          <a:prstGeom prst="roundRect">
            <a:avLst/>
          </a:prstGeom>
          <a:solidFill>
            <a:srgbClr val="263B7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  <p:pic>
        <p:nvPicPr>
          <p:cNvPr id="58" name="Quarries Small" descr="A picture containing photo, sign, car, screen&#10;&#10;Description automatically generated">
            <a:extLst>
              <a:ext uri="{FF2B5EF4-FFF2-40B4-BE49-F238E27FC236}">
                <a16:creationId xmlns:a16="http://schemas.microsoft.com/office/drawing/2014/main" id="{A0323821-BF77-4599-9608-F89E82DDE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45" y="968595"/>
            <a:ext cx="573460" cy="831600"/>
          </a:xfrm>
          <a:prstGeom prst="rect">
            <a:avLst/>
          </a:prstGeom>
        </p:spPr>
      </p:pic>
      <p:pic>
        <p:nvPicPr>
          <p:cNvPr id="35" name="Pools Sma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5216" y="976932"/>
            <a:ext cx="572543" cy="830269"/>
          </a:xfrm>
          <a:prstGeom prst="rect">
            <a:avLst/>
          </a:prstGeom>
        </p:spPr>
      </p:pic>
      <p:pic>
        <p:nvPicPr>
          <p:cNvPr id="34" name="Ponds Smal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2457" y="977251"/>
            <a:ext cx="572543" cy="830269"/>
          </a:xfrm>
          <a:prstGeom prst="rect">
            <a:avLst/>
          </a:prstGeom>
        </p:spPr>
      </p:pic>
      <p:pic>
        <p:nvPicPr>
          <p:cNvPr id="8" name="Lakes Sma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164" y="976215"/>
            <a:ext cx="572336" cy="832341"/>
          </a:xfrm>
          <a:prstGeom prst="rect">
            <a:avLst/>
          </a:prstGeom>
        </p:spPr>
      </p:pic>
      <p:pic>
        <p:nvPicPr>
          <p:cNvPr id="37" name="Rivers Small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3180" y="969631"/>
            <a:ext cx="572543" cy="830269"/>
          </a:xfrm>
          <a:prstGeom prst="rect">
            <a:avLst/>
          </a:prstGeom>
        </p:spPr>
      </p:pic>
      <p:pic>
        <p:nvPicPr>
          <p:cNvPr id="3" name="Beaches Small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405" y="977251"/>
            <a:ext cx="572543" cy="830269"/>
          </a:xfrm>
          <a:prstGeom prst="rect">
            <a:avLst/>
          </a:prstGeom>
        </p:spPr>
      </p:pic>
      <p:pic>
        <p:nvPicPr>
          <p:cNvPr id="7" name="Harbours Smal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948" y="969631"/>
            <a:ext cx="572543" cy="830269"/>
          </a:xfrm>
          <a:prstGeom prst="rect">
            <a:avLst/>
          </a:prstGeom>
        </p:spPr>
      </p:pic>
      <p:pic>
        <p:nvPicPr>
          <p:cNvPr id="6" name="Canals Small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538" y="969631"/>
            <a:ext cx="572543" cy="830269"/>
          </a:xfrm>
          <a:prstGeom prst="rect">
            <a:avLst/>
          </a:prstGeom>
        </p:spPr>
      </p:pic>
      <p:pic>
        <p:nvPicPr>
          <p:cNvPr id="2" name="Baths Small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012" y="976215"/>
            <a:ext cx="572336" cy="832341"/>
          </a:xfrm>
          <a:prstGeom prst="rect">
            <a:avLst/>
          </a:prstGeom>
        </p:spPr>
      </p:pic>
      <p:pic>
        <p:nvPicPr>
          <p:cNvPr id="36" name="Puddles Small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812" y="969631"/>
            <a:ext cx="572543" cy="830269"/>
          </a:xfrm>
          <a:prstGeom prst="rect">
            <a:avLst/>
          </a:prstGeom>
        </p:spPr>
      </p:pic>
      <p:pic>
        <p:nvPicPr>
          <p:cNvPr id="91" name="Quarries Front" descr="A picture containing photo, sign, car, screen&#10;&#10;Description automatically generated">
            <a:extLst>
              <a:ext uri="{FF2B5EF4-FFF2-40B4-BE49-F238E27FC236}">
                <a16:creationId xmlns:a16="http://schemas.microsoft.com/office/drawing/2014/main" id="{B651B01D-F7BB-4EC4-9928-4125DFCC644A}"/>
              </a:ext>
            </a:extLst>
          </p:cNvPr>
          <p:cNvPicPr>
            <a:picLocks noChangeAspect="1"/>
          </p:cNvPicPr>
          <p:nvPr/>
        </p:nvPicPr>
        <p:blipFill>
          <a:blip r:embed="rId4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05" y="1918370"/>
            <a:ext cx="2139881" cy="3103133"/>
          </a:xfrm>
          <a:prstGeom prst="rect">
            <a:avLst/>
          </a:prstGeom>
        </p:spPr>
      </p:pic>
      <p:pic>
        <p:nvPicPr>
          <p:cNvPr id="89" name="Quarries Back" descr="A close up of a sign&#10;&#10;Description automatically generated">
            <a:extLst>
              <a:ext uri="{FF2B5EF4-FFF2-40B4-BE49-F238E27FC236}">
                <a16:creationId xmlns:a16="http://schemas.microsoft.com/office/drawing/2014/main" id="{C8AA57C0-9545-4BD1-9235-E2E681449C3B}"/>
              </a:ext>
            </a:extLst>
          </p:cNvPr>
          <p:cNvPicPr>
            <a:picLocks noChangeAspect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05" y="1918370"/>
            <a:ext cx="2139881" cy="3103133"/>
          </a:xfrm>
          <a:prstGeom prst="rect">
            <a:avLst/>
          </a:prstGeom>
        </p:spPr>
      </p:pic>
      <p:pic>
        <p:nvPicPr>
          <p:cNvPr id="55" name="Pools Fron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363" y="1928315"/>
            <a:ext cx="2126165" cy="3083242"/>
          </a:xfrm>
          <a:prstGeom prst="rect">
            <a:avLst/>
          </a:prstGeom>
        </p:spPr>
      </p:pic>
      <p:pic>
        <p:nvPicPr>
          <p:cNvPr id="56" name="Pools Back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363" y="1928315"/>
            <a:ext cx="2126165" cy="3083242"/>
          </a:xfrm>
          <a:prstGeom prst="rect">
            <a:avLst/>
          </a:prstGeom>
        </p:spPr>
      </p:pic>
      <p:pic>
        <p:nvPicPr>
          <p:cNvPr id="53" name="Ponds Fron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4348" y="1928316"/>
            <a:ext cx="2126165" cy="3083242"/>
          </a:xfrm>
          <a:prstGeom prst="rect">
            <a:avLst/>
          </a:prstGeom>
        </p:spPr>
      </p:pic>
      <p:pic>
        <p:nvPicPr>
          <p:cNvPr id="54" name="Ponds Back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4139" y="1928316"/>
            <a:ext cx="2126165" cy="3083242"/>
          </a:xfrm>
          <a:prstGeom prst="rect">
            <a:avLst/>
          </a:prstGeom>
        </p:spPr>
      </p:pic>
      <p:pic>
        <p:nvPicPr>
          <p:cNvPr id="51" name="Lake Fron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3537" y="1924467"/>
            <a:ext cx="2125400" cy="3090940"/>
          </a:xfrm>
          <a:prstGeom prst="rect">
            <a:avLst/>
          </a:prstGeom>
        </p:spPr>
      </p:pic>
      <p:pic>
        <p:nvPicPr>
          <p:cNvPr id="52" name="Lake Back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306" y="1924467"/>
            <a:ext cx="2125400" cy="3090940"/>
          </a:xfrm>
          <a:prstGeom prst="rect">
            <a:avLst/>
          </a:prstGeom>
        </p:spPr>
      </p:pic>
      <p:pic>
        <p:nvPicPr>
          <p:cNvPr id="49" name="Rivers Fron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144" y="1928316"/>
            <a:ext cx="2126165" cy="3083242"/>
          </a:xfrm>
          <a:prstGeom prst="rect">
            <a:avLst/>
          </a:prstGeom>
        </p:spPr>
      </p:pic>
      <p:pic>
        <p:nvPicPr>
          <p:cNvPr id="50" name="Rivers Back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2746" y="1928316"/>
            <a:ext cx="2126165" cy="3083242"/>
          </a:xfrm>
          <a:prstGeom prst="rect">
            <a:avLst/>
          </a:prstGeom>
        </p:spPr>
      </p:pic>
      <p:pic>
        <p:nvPicPr>
          <p:cNvPr id="48" name="Beach Fron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542" y="1928316"/>
            <a:ext cx="2126165" cy="3083242"/>
          </a:xfrm>
          <a:prstGeom prst="rect">
            <a:avLst/>
          </a:prstGeom>
        </p:spPr>
      </p:pic>
      <p:pic>
        <p:nvPicPr>
          <p:cNvPr id="47" name="Beach Back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542" y="1928319"/>
            <a:ext cx="2126165" cy="3083242"/>
          </a:xfrm>
          <a:prstGeom prst="rect">
            <a:avLst/>
          </a:prstGeom>
        </p:spPr>
      </p:pic>
      <p:pic>
        <p:nvPicPr>
          <p:cNvPr id="45" name="Harbour Fron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972" y="1928322"/>
            <a:ext cx="2126165" cy="3083242"/>
          </a:xfrm>
          <a:prstGeom prst="rect">
            <a:avLst/>
          </a:prstGeom>
        </p:spPr>
      </p:pic>
      <p:pic>
        <p:nvPicPr>
          <p:cNvPr id="46" name="Harbour Back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542" y="1928321"/>
            <a:ext cx="2126165" cy="3083242"/>
          </a:xfrm>
          <a:prstGeom prst="rect">
            <a:avLst/>
          </a:prstGeom>
        </p:spPr>
      </p:pic>
      <p:pic>
        <p:nvPicPr>
          <p:cNvPr id="44" name="Canal Fron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542" y="1928322"/>
            <a:ext cx="2126165" cy="3083242"/>
          </a:xfrm>
          <a:prstGeom prst="rect">
            <a:avLst/>
          </a:prstGeom>
        </p:spPr>
      </p:pic>
      <p:pic>
        <p:nvPicPr>
          <p:cNvPr id="43" name="Canal Back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972" y="1928322"/>
            <a:ext cx="2126165" cy="3083242"/>
          </a:xfrm>
          <a:prstGeom prst="rect">
            <a:avLst/>
          </a:prstGeom>
        </p:spPr>
      </p:pic>
      <p:pic>
        <p:nvPicPr>
          <p:cNvPr id="41" name="Baths Front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139" y="1924473"/>
            <a:ext cx="2125400" cy="3090940"/>
          </a:xfrm>
          <a:prstGeom prst="rect">
            <a:avLst/>
          </a:prstGeom>
        </p:spPr>
      </p:pic>
      <p:pic>
        <p:nvPicPr>
          <p:cNvPr id="42" name="Baths Back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924" y="1924473"/>
            <a:ext cx="2125400" cy="3090940"/>
          </a:xfrm>
          <a:prstGeom prst="rect">
            <a:avLst/>
          </a:prstGeom>
        </p:spPr>
      </p:pic>
      <p:pic>
        <p:nvPicPr>
          <p:cNvPr id="40" name="Puddles Fron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4327" y="1928323"/>
            <a:ext cx="2126165" cy="3083242"/>
          </a:xfrm>
          <a:prstGeom prst="rect">
            <a:avLst/>
          </a:prstGeom>
        </p:spPr>
      </p:pic>
      <p:pic>
        <p:nvPicPr>
          <p:cNvPr id="39" name="Puddles Back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4327" y="1928323"/>
            <a:ext cx="2126164" cy="30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5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7179E-6 1.48148E-6 L -0.32131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32292 -3.7037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1.48148E-6 L -0.32228 1.48148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1.48148E-6 L -0.32356 1.48148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256E-6 1.48148E-6 L -0.32228 1.48148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1.48148E-6 L -0.32244 1.48148E-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-0.32813 -3.7037E-7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32292 1.48148E-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1.48148E-6 L -0.32244 1.48148E-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KWelsh\AppData\Local\Microsoft\Windows\Temporary Internet Files\Content.Outlook\C7LJVYTN\paddling-pool (2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1EDD18-164B-4659-A194-9814B11A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43" y="338494"/>
            <a:ext cx="4760974" cy="1325563"/>
          </a:xfrm>
        </p:spPr>
        <p:txBody>
          <a:bodyPr/>
          <a:lstStyle/>
          <a:p>
            <a:r>
              <a:rPr lang="en-GB" sz="4400" dirty="0">
                <a:solidFill>
                  <a:schemeClr val="bg1"/>
                </a:solidFill>
              </a:rPr>
              <a:t>Water is fun</a:t>
            </a:r>
            <a:br>
              <a:rPr lang="en-GB" sz="4400" dirty="0">
                <a:solidFill>
                  <a:schemeClr val="bg1"/>
                </a:solidFill>
                <a:latin typeface="Eveleth Clean Regular"/>
              </a:rPr>
            </a:b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7324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6854-2709-46C7-A72A-924C831AB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0" dirty="0">
                <a:solidFill>
                  <a:srgbClr val="002060"/>
                </a:solidFill>
              </a:rPr>
              <a:t>Optional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16A0-4D2E-4BB5-A300-E1F3C6F38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1"/>
            <a:ext cx="8509247" cy="4525963"/>
          </a:xfrm>
        </p:spPr>
        <p:txBody>
          <a:bodyPr/>
          <a:lstStyle/>
          <a:p>
            <a:r>
              <a:rPr lang="en-GB" sz="2400" dirty="0">
                <a:latin typeface="Eveleth Clean Regular" panose="02010A04020200000003" pitchFamily="50" charset="0"/>
              </a:rPr>
              <a:t>Beach flags</a:t>
            </a:r>
          </a:p>
          <a:p>
            <a:r>
              <a:rPr lang="en-GB" sz="2400" dirty="0">
                <a:latin typeface="Eveleth Clean Regular" panose="02010A04020200000003" pitchFamily="50" charset="0"/>
              </a:rPr>
              <a:t>Cold water</a:t>
            </a:r>
          </a:p>
          <a:p>
            <a:r>
              <a:rPr lang="en-GB" sz="2400" dirty="0">
                <a:latin typeface="Eveleth Clean Regular" panose="02010A04020200000003" pitchFamily="50" charset="0"/>
              </a:rPr>
              <a:t>What sinks, what floats</a:t>
            </a:r>
          </a:p>
          <a:p>
            <a:r>
              <a:rPr lang="en-GB" sz="2400" dirty="0">
                <a:latin typeface="Eveleth Clean Regular" panose="02010A04020200000003" pitchFamily="50" charset="0"/>
              </a:rPr>
              <a:t>Sort water spots into most –least dangerous</a:t>
            </a:r>
          </a:p>
          <a:p>
            <a:r>
              <a:rPr lang="en-GB" sz="2400" dirty="0">
                <a:latin typeface="Eveleth Clean Regular" panose="02010A04020200000003" pitchFamily="50" charset="0"/>
              </a:rPr>
              <a:t>DRY-Side Activity cards</a:t>
            </a:r>
          </a:p>
          <a:p>
            <a:r>
              <a:rPr lang="en-GB" sz="2400" dirty="0">
                <a:latin typeface="Eveleth Clean Regular" panose="02010A04020200000003" pitchFamily="50" charset="0"/>
              </a:rPr>
              <a:t>Classroom activity cards</a:t>
            </a:r>
          </a:p>
          <a:p>
            <a:r>
              <a:rPr lang="en-GB" sz="2400" dirty="0">
                <a:latin typeface="Eveleth Clean Regular" panose="02010A04020200000003" pitchFamily="50" charset="0"/>
              </a:rPr>
              <a:t>Wet-side activity cards</a:t>
            </a:r>
          </a:p>
        </p:txBody>
      </p:sp>
    </p:spTree>
    <p:extLst>
      <p:ext uri="{BB962C8B-B14F-4D97-AF65-F5344CB8AC3E}">
        <p14:creationId xmlns:p14="http://schemas.microsoft.com/office/powerpoint/2010/main" val="237011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BFC85D-A4BF-4F95-A78F-20F7378FF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3007" r="12456" b="3007"/>
          <a:stretch/>
        </p:blipFill>
        <p:spPr>
          <a:xfrm>
            <a:off x="0" y="0"/>
            <a:ext cx="9906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0C68C-7B61-4049-B67F-5A95A4B4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64" y="226011"/>
            <a:ext cx="3318877" cy="1325563"/>
          </a:xfrm>
        </p:spPr>
        <p:txBody>
          <a:bodyPr/>
          <a:lstStyle/>
          <a:p>
            <a:r>
              <a:rPr lang="en-GB" sz="4000" dirty="0">
                <a:solidFill>
                  <a:srgbClr val="002060"/>
                </a:solidFill>
              </a:rPr>
              <a:t>Stay safe</a:t>
            </a:r>
          </a:p>
        </p:txBody>
      </p:sp>
    </p:spTree>
    <p:extLst>
      <p:ext uri="{BB962C8B-B14F-4D97-AF65-F5344CB8AC3E}">
        <p14:creationId xmlns:p14="http://schemas.microsoft.com/office/powerpoint/2010/main" val="16819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7735-92E3-4071-8720-0B47ACADA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121546"/>
            <a:ext cx="8420100" cy="2387600"/>
          </a:xfrm>
        </p:spPr>
        <p:txBody>
          <a:bodyPr/>
          <a:lstStyle/>
          <a:p>
            <a:pPr algn="ctr"/>
            <a:br>
              <a:rPr lang="en-GB" sz="7200" dirty="0">
                <a:solidFill>
                  <a:srgbClr val="002060"/>
                </a:solidFill>
              </a:rPr>
            </a:br>
            <a:r>
              <a:rPr lang="en-GB" sz="7200" dirty="0">
                <a:solidFill>
                  <a:srgbClr val="002060"/>
                </a:solidFill>
              </a:rPr>
              <a:t>THE Water Safety CODE</a:t>
            </a:r>
          </a:p>
        </p:txBody>
      </p:sp>
    </p:spTree>
    <p:extLst>
      <p:ext uri="{BB962C8B-B14F-4D97-AF65-F5344CB8AC3E}">
        <p14:creationId xmlns:p14="http://schemas.microsoft.com/office/powerpoint/2010/main" val="420775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687F5A-6AEB-4AB9-8DF4-783AD9F341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Water Safety Code cartoon (1)">
            <a:hlinkClick r:id="" action="ppaction://media"/>
            <a:extLst>
              <a:ext uri="{FF2B5EF4-FFF2-40B4-BE49-F238E27FC236}">
                <a16:creationId xmlns:a16="http://schemas.microsoft.com/office/drawing/2014/main" id="{DEF27C6D-B45D-40AE-A368-FDCEC1AF1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27"/>
          <a:stretch/>
        </p:blipFill>
        <p:spPr>
          <a:xfrm>
            <a:off x="337351" y="150921"/>
            <a:ext cx="93667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195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DF11BB-8E31-4BA9-AFD5-D0771498E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30" y="642902"/>
            <a:ext cx="1963793" cy="1060443"/>
          </a:xfrm>
          <a:prstGeom prst="rect">
            <a:avLst/>
          </a:prstGeom>
        </p:spPr>
      </p:pic>
      <p:pic>
        <p:nvPicPr>
          <p:cNvPr id="3" name="Picture 2" descr="A stop sign&#10;&#10;Description automatically generated">
            <a:extLst>
              <a:ext uri="{FF2B5EF4-FFF2-40B4-BE49-F238E27FC236}">
                <a16:creationId xmlns:a16="http://schemas.microsoft.com/office/drawing/2014/main" id="{080635F0-F538-4FBB-8DBB-06C1CA78F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80" y="1828801"/>
            <a:ext cx="2763253" cy="2662989"/>
          </a:xfrm>
          <a:prstGeom prst="rect">
            <a:avLst/>
          </a:prstGeom>
        </p:spPr>
      </p:pic>
      <p:pic>
        <p:nvPicPr>
          <p:cNvPr id="5" name="Picture 4" descr="A picture containing metalware, chain&#10;&#10;Description automatically generated">
            <a:extLst>
              <a:ext uri="{FF2B5EF4-FFF2-40B4-BE49-F238E27FC236}">
                <a16:creationId xmlns:a16="http://schemas.microsoft.com/office/drawing/2014/main" id="{4B77E225-B04F-4ABD-A22E-67F906F04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3735" y="1964406"/>
            <a:ext cx="3346287" cy="2763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8E7E8-A98F-43C6-AF8F-3135392C8EB0}"/>
              </a:ext>
            </a:extLst>
          </p:cNvPr>
          <p:cNvSpPr txBox="1"/>
          <p:nvPr/>
        </p:nvSpPr>
        <p:spPr>
          <a:xfrm>
            <a:off x="6027066" y="2486527"/>
            <a:ext cx="171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Eveleth Clean Regular" panose="02010A04020200000003" pitchFamily="50" charset="0"/>
              </a:rPr>
              <a:t>THINK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EC52B-68A6-421D-880D-CED68E087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030" y="358776"/>
            <a:ext cx="8420100" cy="1470025"/>
          </a:xfrm>
          <a:noFill/>
        </p:spPr>
        <p:txBody>
          <a:bodyPr/>
          <a:lstStyle/>
          <a:p>
            <a:r>
              <a:rPr lang="en-GB" sz="4000" dirty="0">
                <a:solidFill>
                  <a:srgbClr val="002060"/>
                </a:solidFill>
              </a:rPr>
              <a:t>Stop and think</a:t>
            </a:r>
          </a:p>
        </p:txBody>
      </p:sp>
    </p:spTree>
    <p:extLst>
      <p:ext uri="{BB962C8B-B14F-4D97-AF65-F5344CB8AC3E}">
        <p14:creationId xmlns:p14="http://schemas.microsoft.com/office/powerpoint/2010/main" val="47540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307772" y="2480310"/>
            <a:ext cx="1467939" cy="11201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661756" y="3461658"/>
            <a:ext cx="2281844" cy="2394857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41571" y="5529944"/>
            <a:ext cx="1491343" cy="97971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011887" y="1861458"/>
            <a:ext cx="832757" cy="134982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43601" y="400110"/>
            <a:ext cx="1937657" cy="100414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50230" y="628711"/>
            <a:ext cx="859971" cy="1156547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9144001" y="6509656"/>
            <a:ext cx="324000" cy="28800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446313" y="6509656"/>
            <a:ext cx="324000" cy="288000"/>
          </a:xfrm>
          <a:prstGeom prst="actionButtonBackPrevio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6588"/>
            <a:ext cx="33947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GB" sz="2400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FIND ALL 8?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064829" y="1404258"/>
            <a:ext cx="1937657" cy="228600"/>
          </a:xfrm>
          <a:prstGeom prst="wedgeRoundRectCallout">
            <a:avLst>
              <a:gd name="adj1" fmla="val -63895"/>
              <a:gd name="adj2" fmla="val -204255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Glass by the pool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346372" y="1937658"/>
            <a:ext cx="1665515" cy="457200"/>
          </a:xfrm>
          <a:prstGeom prst="wedgeRoundRectCallout">
            <a:avLst>
              <a:gd name="adj1" fmla="val 63149"/>
              <a:gd name="adj2" fmla="val 73840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Unaccompanied CHILDREN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179129" y="6281056"/>
            <a:ext cx="1665515" cy="288000"/>
          </a:xfrm>
          <a:prstGeom prst="wedgeRoundRectCallout">
            <a:avLst>
              <a:gd name="adj1" fmla="val -74106"/>
              <a:gd name="adj2" fmla="val -85684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DEEP WATER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291642" y="6196456"/>
            <a:ext cx="1665515" cy="457200"/>
          </a:xfrm>
          <a:prstGeom prst="wedgeRoundRectCallout">
            <a:avLst>
              <a:gd name="adj1" fmla="val 57920"/>
              <a:gd name="adj2" fmla="val -199970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Swimming IN THE DIVING AREA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739836" y="778977"/>
            <a:ext cx="1665515" cy="457200"/>
          </a:xfrm>
          <a:prstGeom prst="wedgeRoundRectCallout">
            <a:avLst>
              <a:gd name="adj1" fmla="val 79620"/>
              <a:gd name="adj2" fmla="val 66696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Running on SLIPPERY FLOORS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307772" y="1785258"/>
            <a:ext cx="1665515" cy="544284"/>
          </a:xfrm>
          <a:prstGeom prst="wedgeRoundRectCallout">
            <a:avLst>
              <a:gd name="adj1" fmla="val 77528"/>
              <a:gd name="adj2" fmla="val 42782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Jumping IN to SHALLOW WATER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817915" y="4038424"/>
            <a:ext cx="1843842" cy="707747"/>
          </a:xfrm>
          <a:prstGeom prst="wedgeRoundRectCallout">
            <a:avLst>
              <a:gd name="adj1" fmla="val -7440"/>
              <a:gd name="adj2" fmla="val 143503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Drifting INTO DEEP WATER/diving area</a:t>
            </a:r>
          </a:p>
        </p:txBody>
      </p:sp>
      <p:sp>
        <p:nvSpPr>
          <p:cNvPr id="18" name="Oval 17"/>
          <p:cNvSpPr/>
          <p:nvPr/>
        </p:nvSpPr>
        <p:spPr>
          <a:xfrm>
            <a:off x="1817915" y="5334000"/>
            <a:ext cx="1473727" cy="11756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23658" y="1807029"/>
            <a:ext cx="1023257" cy="120831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489858" y="2050627"/>
            <a:ext cx="1665515" cy="635423"/>
          </a:xfrm>
          <a:prstGeom prst="wedgeRoundRectCallout">
            <a:avLst>
              <a:gd name="adj1" fmla="val 76254"/>
              <a:gd name="adj2" fmla="val 92658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STAY AWAY FROM BOTTOM OF SLIDES</a:t>
            </a:r>
          </a:p>
        </p:txBody>
      </p:sp>
    </p:spTree>
    <p:extLst>
      <p:ext uri="{BB962C8B-B14F-4D97-AF65-F5344CB8AC3E}">
        <p14:creationId xmlns:p14="http://schemas.microsoft.com/office/powerpoint/2010/main" val="130660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CF76-1209-4320-B4D8-13BB00E04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458301"/>
            <a:ext cx="8420100" cy="1470025"/>
          </a:xfrm>
        </p:spPr>
        <p:txBody>
          <a:bodyPr/>
          <a:lstStyle/>
          <a:p>
            <a:pPr algn="l"/>
            <a:r>
              <a:rPr lang="en-GB" sz="3600" dirty="0">
                <a:solidFill>
                  <a:srgbClr val="002060"/>
                </a:solidFill>
              </a:rPr>
              <a:t>Cold WATER</a:t>
            </a:r>
            <a:br>
              <a:rPr lang="en-GB" sz="3600" dirty="0">
                <a:solidFill>
                  <a:srgbClr val="002060"/>
                </a:solidFill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5388A-80A7-42C2-8705-93C558F0A587}"/>
              </a:ext>
            </a:extLst>
          </p:cNvPr>
          <p:cNvSpPr txBox="1"/>
          <p:nvPr/>
        </p:nvSpPr>
        <p:spPr>
          <a:xfrm>
            <a:off x="6841959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42BBAFD-D0D3-402D-96D1-089C8B350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11" y="1331495"/>
            <a:ext cx="4215913" cy="39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1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9144001" y="6509656"/>
            <a:ext cx="324000" cy="28800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446313" y="6509656"/>
            <a:ext cx="324000" cy="288000"/>
          </a:xfrm>
          <a:prstGeom prst="actionButtonBackPrevio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26474" y="1302327"/>
            <a:ext cx="4239491" cy="671946"/>
          </a:xfrm>
          <a:custGeom>
            <a:avLst/>
            <a:gdLst>
              <a:gd name="connsiteX0" fmla="*/ 0 w 4239491"/>
              <a:gd name="connsiteY0" fmla="*/ 242455 h 671946"/>
              <a:gd name="connsiteX1" fmla="*/ 1981200 w 4239491"/>
              <a:gd name="connsiteY1" fmla="*/ 0 h 671946"/>
              <a:gd name="connsiteX2" fmla="*/ 4239491 w 4239491"/>
              <a:gd name="connsiteY2" fmla="*/ 173182 h 671946"/>
              <a:gd name="connsiteX3" fmla="*/ 4038600 w 4239491"/>
              <a:gd name="connsiteY3" fmla="*/ 471055 h 671946"/>
              <a:gd name="connsiteX4" fmla="*/ 2653145 w 4239491"/>
              <a:gd name="connsiteY4" fmla="*/ 443346 h 671946"/>
              <a:gd name="connsiteX5" fmla="*/ 1905000 w 4239491"/>
              <a:gd name="connsiteY5" fmla="*/ 256309 h 671946"/>
              <a:gd name="connsiteX6" fmla="*/ 0 w 4239491"/>
              <a:gd name="connsiteY6" fmla="*/ 671946 h 671946"/>
              <a:gd name="connsiteX7" fmla="*/ 0 w 4239491"/>
              <a:gd name="connsiteY7" fmla="*/ 242455 h 67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9491" h="671946">
                <a:moveTo>
                  <a:pt x="0" y="242455"/>
                </a:moveTo>
                <a:lnTo>
                  <a:pt x="1981200" y="0"/>
                </a:lnTo>
                <a:lnTo>
                  <a:pt x="4239491" y="173182"/>
                </a:lnTo>
                <a:lnTo>
                  <a:pt x="4038600" y="471055"/>
                </a:lnTo>
                <a:lnTo>
                  <a:pt x="2653145" y="443346"/>
                </a:lnTo>
                <a:lnTo>
                  <a:pt x="1905000" y="256309"/>
                </a:lnTo>
                <a:lnTo>
                  <a:pt x="0" y="671946"/>
                </a:lnTo>
                <a:lnTo>
                  <a:pt x="0" y="242455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71110" y="1517073"/>
            <a:ext cx="1683327" cy="741218"/>
          </a:xfrm>
          <a:custGeom>
            <a:avLst/>
            <a:gdLst>
              <a:gd name="connsiteX0" fmla="*/ 1676400 w 1683327"/>
              <a:gd name="connsiteY0" fmla="*/ 117763 h 741218"/>
              <a:gd name="connsiteX1" fmla="*/ 1683327 w 1683327"/>
              <a:gd name="connsiteY1" fmla="*/ 741218 h 741218"/>
              <a:gd name="connsiteX2" fmla="*/ 0 w 1683327"/>
              <a:gd name="connsiteY2" fmla="*/ 678872 h 741218"/>
              <a:gd name="connsiteX3" fmla="*/ 20782 w 1683327"/>
              <a:gd name="connsiteY3" fmla="*/ 297872 h 741218"/>
              <a:gd name="connsiteX4" fmla="*/ 235527 w 1683327"/>
              <a:gd name="connsiteY4" fmla="*/ 304800 h 741218"/>
              <a:gd name="connsiteX5" fmla="*/ 526473 w 1683327"/>
              <a:gd name="connsiteY5" fmla="*/ 0 h 741218"/>
              <a:gd name="connsiteX6" fmla="*/ 1676400 w 1683327"/>
              <a:gd name="connsiteY6" fmla="*/ 117763 h 74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3327" h="741218">
                <a:moveTo>
                  <a:pt x="1676400" y="117763"/>
                </a:moveTo>
                <a:lnTo>
                  <a:pt x="1683327" y="741218"/>
                </a:lnTo>
                <a:lnTo>
                  <a:pt x="0" y="678872"/>
                </a:lnTo>
                <a:lnTo>
                  <a:pt x="20782" y="297872"/>
                </a:lnTo>
                <a:lnTo>
                  <a:pt x="235527" y="304800"/>
                </a:lnTo>
                <a:lnTo>
                  <a:pt x="526473" y="0"/>
                </a:lnTo>
                <a:lnTo>
                  <a:pt x="1676400" y="11776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05945" y="2057400"/>
            <a:ext cx="1184564" cy="782782"/>
          </a:xfrm>
          <a:custGeom>
            <a:avLst/>
            <a:gdLst>
              <a:gd name="connsiteX0" fmla="*/ 159328 w 1184564"/>
              <a:gd name="connsiteY0" fmla="*/ 0 h 782782"/>
              <a:gd name="connsiteX1" fmla="*/ 0 w 1184564"/>
              <a:gd name="connsiteY1" fmla="*/ 623455 h 782782"/>
              <a:gd name="connsiteX2" fmla="*/ 1073728 w 1184564"/>
              <a:gd name="connsiteY2" fmla="*/ 782782 h 782782"/>
              <a:gd name="connsiteX3" fmla="*/ 1184564 w 1184564"/>
              <a:gd name="connsiteY3" fmla="*/ 76200 h 782782"/>
              <a:gd name="connsiteX4" fmla="*/ 159328 w 1184564"/>
              <a:gd name="connsiteY4" fmla="*/ 0 h 78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564" h="782782">
                <a:moveTo>
                  <a:pt x="159328" y="0"/>
                </a:moveTo>
                <a:lnTo>
                  <a:pt x="0" y="623455"/>
                </a:lnTo>
                <a:lnTo>
                  <a:pt x="1073728" y="782782"/>
                </a:lnTo>
                <a:lnTo>
                  <a:pt x="1184564" y="76200"/>
                </a:lnTo>
                <a:lnTo>
                  <a:pt x="159328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832764" y="3927764"/>
            <a:ext cx="2888672" cy="2189018"/>
          </a:xfrm>
          <a:custGeom>
            <a:avLst/>
            <a:gdLst>
              <a:gd name="connsiteX0" fmla="*/ 27709 w 2888672"/>
              <a:gd name="connsiteY0" fmla="*/ 0 h 2189018"/>
              <a:gd name="connsiteX1" fmla="*/ 0 w 2888672"/>
              <a:gd name="connsiteY1" fmla="*/ 1046018 h 2189018"/>
              <a:gd name="connsiteX2" fmla="*/ 1136072 w 2888672"/>
              <a:gd name="connsiteY2" fmla="*/ 2189018 h 2189018"/>
              <a:gd name="connsiteX3" fmla="*/ 2888672 w 2888672"/>
              <a:gd name="connsiteY3" fmla="*/ 2161309 h 2189018"/>
              <a:gd name="connsiteX4" fmla="*/ 2064327 w 2888672"/>
              <a:gd name="connsiteY4" fmla="*/ 214745 h 2189018"/>
              <a:gd name="connsiteX5" fmla="*/ 27709 w 2888672"/>
              <a:gd name="connsiteY5" fmla="*/ 0 h 218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8672" h="2189018">
                <a:moveTo>
                  <a:pt x="27709" y="0"/>
                </a:moveTo>
                <a:lnTo>
                  <a:pt x="0" y="1046018"/>
                </a:lnTo>
                <a:lnTo>
                  <a:pt x="1136072" y="2189018"/>
                </a:lnTo>
                <a:lnTo>
                  <a:pt x="2888672" y="2161309"/>
                </a:lnTo>
                <a:lnTo>
                  <a:pt x="2064327" y="214745"/>
                </a:lnTo>
                <a:lnTo>
                  <a:pt x="27709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167255" y="3498273"/>
            <a:ext cx="1156854" cy="1136072"/>
          </a:xfrm>
          <a:custGeom>
            <a:avLst/>
            <a:gdLst>
              <a:gd name="connsiteX0" fmla="*/ 0 w 1156854"/>
              <a:gd name="connsiteY0" fmla="*/ 117763 h 1136072"/>
              <a:gd name="connsiteX1" fmla="*/ 62345 w 1156854"/>
              <a:gd name="connsiteY1" fmla="*/ 1136072 h 1136072"/>
              <a:gd name="connsiteX2" fmla="*/ 1156854 w 1156854"/>
              <a:gd name="connsiteY2" fmla="*/ 1032163 h 1136072"/>
              <a:gd name="connsiteX3" fmla="*/ 1115290 w 1156854"/>
              <a:gd name="connsiteY3" fmla="*/ 0 h 1136072"/>
              <a:gd name="connsiteX4" fmla="*/ 0 w 1156854"/>
              <a:gd name="connsiteY4" fmla="*/ 117763 h 113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6854" h="1136072">
                <a:moveTo>
                  <a:pt x="0" y="117763"/>
                </a:moveTo>
                <a:lnTo>
                  <a:pt x="62345" y="1136072"/>
                </a:lnTo>
                <a:lnTo>
                  <a:pt x="1156854" y="1032163"/>
                </a:lnTo>
                <a:lnTo>
                  <a:pt x="1115290" y="0"/>
                </a:lnTo>
                <a:lnTo>
                  <a:pt x="0" y="11776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380030" y="3804644"/>
            <a:ext cx="1362075" cy="1230481"/>
          </a:xfrm>
          <a:custGeom>
            <a:avLst/>
            <a:gdLst>
              <a:gd name="connsiteX0" fmla="*/ 0 w 1362075"/>
              <a:gd name="connsiteY0" fmla="*/ 0 h 2219325"/>
              <a:gd name="connsiteX1" fmla="*/ 1362075 w 1362075"/>
              <a:gd name="connsiteY1" fmla="*/ 38100 h 2219325"/>
              <a:gd name="connsiteX2" fmla="*/ 1343025 w 1362075"/>
              <a:gd name="connsiteY2" fmla="*/ 1400175 h 2219325"/>
              <a:gd name="connsiteX3" fmla="*/ 47625 w 1362075"/>
              <a:gd name="connsiteY3" fmla="*/ 2219325 h 2219325"/>
              <a:gd name="connsiteX4" fmla="*/ 0 w 1362075"/>
              <a:gd name="connsiteY4" fmla="*/ 0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75" h="2219325">
                <a:moveTo>
                  <a:pt x="0" y="0"/>
                </a:moveTo>
                <a:lnTo>
                  <a:pt x="1362075" y="38100"/>
                </a:lnTo>
                <a:lnTo>
                  <a:pt x="1343025" y="1400175"/>
                </a:lnTo>
                <a:lnTo>
                  <a:pt x="47625" y="22193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371726" y="4638676"/>
            <a:ext cx="1857375" cy="1914525"/>
          </a:xfrm>
          <a:custGeom>
            <a:avLst/>
            <a:gdLst>
              <a:gd name="connsiteX0" fmla="*/ 28575 w 1857375"/>
              <a:gd name="connsiteY0" fmla="*/ 0 h 1914525"/>
              <a:gd name="connsiteX1" fmla="*/ 28575 w 1857375"/>
              <a:gd name="connsiteY1" fmla="*/ 0 h 1914525"/>
              <a:gd name="connsiteX2" fmla="*/ 0 w 1857375"/>
              <a:gd name="connsiteY2" fmla="*/ 1914525 h 1914525"/>
              <a:gd name="connsiteX3" fmla="*/ 1857375 w 1857375"/>
              <a:gd name="connsiteY3" fmla="*/ 1905000 h 1914525"/>
              <a:gd name="connsiteX4" fmla="*/ 1857375 w 1857375"/>
              <a:gd name="connsiteY4" fmla="*/ 66675 h 1914525"/>
              <a:gd name="connsiteX5" fmla="*/ 28575 w 1857375"/>
              <a:gd name="connsiteY5" fmla="*/ 0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7375" h="1914525">
                <a:moveTo>
                  <a:pt x="28575" y="0"/>
                </a:moveTo>
                <a:lnTo>
                  <a:pt x="28575" y="0"/>
                </a:lnTo>
                <a:lnTo>
                  <a:pt x="0" y="1914525"/>
                </a:lnTo>
                <a:lnTo>
                  <a:pt x="1857375" y="1905000"/>
                </a:lnTo>
                <a:lnTo>
                  <a:pt x="1857375" y="66675"/>
                </a:lnTo>
                <a:lnTo>
                  <a:pt x="28575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952626" y="1762125"/>
            <a:ext cx="4010025" cy="1371600"/>
          </a:xfrm>
          <a:custGeom>
            <a:avLst/>
            <a:gdLst>
              <a:gd name="connsiteX0" fmla="*/ 3981450 w 4010025"/>
              <a:gd name="connsiteY0" fmla="*/ 647700 h 1371600"/>
              <a:gd name="connsiteX1" fmla="*/ 4000500 w 4010025"/>
              <a:gd name="connsiteY1" fmla="*/ 1371600 h 1371600"/>
              <a:gd name="connsiteX2" fmla="*/ 0 w 4010025"/>
              <a:gd name="connsiteY2" fmla="*/ 600075 h 1371600"/>
              <a:gd name="connsiteX3" fmla="*/ 0 w 4010025"/>
              <a:gd name="connsiteY3" fmla="*/ 0 h 1371600"/>
              <a:gd name="connsiteX4" fmla="*/ 933450 w 4010025"/>
              <a:gd name="connsiteY4" fmla="*/ 9525 h 1371600"/>
              <a:gd name="connsiteX5" fmla="*/ 1247775 w 4010025"/>
              <a:gd name="connsiteY5" fmla="*/ 533400 h 1371600"/>
              <a:gd name="connsiteX6" fmla="*/ 1219200 w 4010025"/>
              <a:gd name="connsiteY6" fmla="*/ 752475 h 1371600"/>
              <a:gd name="connsiteX7" fmla="*/ 3314700 w 4010025"/>
              <a:gd name="connsiteY7" fmla="*/ 1162050 h 1371600"/>
              <a:gd name="connsiteX8" fmla="*/ 3400425 w 4010025"/>
              <a:gd name="connsiteY8" fmla="*/ 590550 h 1371600"/>
              <a:gd name="connsiteX9" fmla="*/ 3971925 w 4010025"/>
              <a:gd name="connsiteY9" fmla="*/ 571500 h 1371600"/>
              <a:gd name="connsiteX10" fmla="*/ 4010025 w 4010025"/>
              <a:gd name="connsiteY10" fmla="*/ 108585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0025" h="1371600">
                <a:moveTo>
                  <a:pt x="3981450" y="647700"/>
                </a:moveTo>
                <a:lnTo>
                  <a:pt x="4000500" y="1371600"/>
                </a:lnTo>
                <a:lnTo>
                  <a:pt x="0" y="600075"/>
                </a:lnTo>
                <a:lnTo>
                  <a:pt x="0" y="0"/>
                </a:lnTo>
                <a:lnTo>
                  <a:pt x="933450" y="9525"/>
                </a:lnTo>
                <a:lnTo>
                  <a:pt x="1247775" y="533400"/>
                </a:lnTo>
                <a:lnTo>
                  <a:pt x="1219200" y="752475"/>
                </a:lnTo>
                <a:lnTo>
                  <a:pt x="3314700" y="1162050"/>
                </a:lnTo>
                <a:lnTo>
                  <a:pt x="3400425" y="590550"/>
                </a:lnTo>
                <a:lnTo>
                  <a:pt x="3971925" y="571500"/>
                </a:lnTo>
                <a:lnTo>
                  <a:pt x="4010025" y="1085850"/>
                </a:lnTo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Left-Right Arrow Callout 19"/>
          <p:cNvSpPr/>
          <p:nvPr/>
        </p:nvSpPr>
        <p:spPr>
          <a:xfrm>
            <a:off x="3457574" y="2633747"/>
            <a:ext cx="1495426" cy="520412"/>
          </a:xfrm>
          <a:prstGeom prst="wedgeRoundRectCallout">
            <a:avLst>
              <a:gd name="adj1" fmla="val 88269"/>
              <a:gd name="adj2" fmla="val -10719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Not Wearing A LIFE JACKET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7772401" y="2717223"/>
            <a:ext cx="1551709" cy="781050"/>
          </a:xfrm>
          <a:prstGeom prst="wedgeRoundRectCallout">
            <a:avLst>
              <a:gd name="adj1" fmla="val 15384"/>
              <a:gd name="adj2" fmla="val 9977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BROKEN lifesaving equipment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6947387" y="5910759"/>
            <a:ext cx="2196614" cy="353107"/>
          </a:xfrm>
          <a:prstGeom prst="wedgeRoundRectCallout">
            <a:avLst>
              <a:gd name="adj1" fmla="val -26582"/>
              <a:gd name="adj2" fmla="val -203533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Running NEAR THE EDGE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426364" y="6051676"/>
            <a:ext cx="1893397" cy="457981"/>
          </a:xfrm>
          <a:prstGeom prst="wedgeRoundRectCallout">
            <a:avLst>
              <a:gd name="adj1" fmla="val -14606"/>
              <a:gd name="adj2" fmla="val -108328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Cycling  NEAR WATER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1404753" y="4039589"/>
            <a:ext cx="2218775" cy="664057"/>
          </a:xfrm>
          <a:prstGeom prst="wedgeRoundRectCallout">
            <a:avLst>
              <a:gd name="adj1" fmla="val 106144"/>
              <a:gd name="adj2" fmla="val -3894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Pets near the water without leads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371725" y="923330"/>
            <a:ext cx="1638300" cy="378997"/>
          </a:xfrm>
          <a:prstGeom prst="wedgeRoundRectCallout">
            <a:avLst>
              <a:gd name="adj1" fmla="val 32439"/>
              <a:gd name="adj2" fmla="val 125179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UNSAFE BANKS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247946" y="497755"/>
            <a:ext cx="1501486" cy="904875"/>
          </a:xfrm>
          <a:prstGeom prst="wedgeRoundRectCallout">
            <a:avLst>
              <a:gd name="adj1" fmla="val -129909"/>
              <a:gd name="adj2" fmla="val 104034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Unknown depth </a:t>
            </a:r>
          </a:p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(Too deep or shallow)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758535" y="1449193"/>
            <a:ext cx="1863436" cy="538207"/>
          </a:xfrm>
          <a:prstGeom prst="wedgeRoundRectCallout">
            <a:avLst>
              <a:gd name="adj1" fmla="val -92436"/>
              <a:gd name="adj2" fmla="val 135024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cap="all" dirty="0">
                <a:solidFill>
                  <a:prstClr val="white"/>
                </a:solidFill>
                <a:latin typeface="Calibri" panose="020F0502020204030204"/>
              </a:rPr>
              <a:t>WHAT’S IN THE WATER?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-14002"/>
            <a:ext cx="34739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GB" sz="2400" cap="al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FIND ALL 8?</a:t>
            </a:r>
          </a:p>
        </p:txBody>
      </p:sp>
    </p:spTree>
    <p:extLst>
      <p:ext uri="{BB962C8B-B14F-4D97-AF65-F5344CB8AC3E}">
        <p14:creationId xmlns:p14="http://schemas.microsoft.com/office/powerpoint/2010/main" val="13406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ActivityC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A0DF9C3-C01F-48F3-8C97-6B6A07AC9509}" vid="{4B69785D-B7E6-4581-A9A4-5BDB7DBC2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ctivityC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A0DF9C3-C01F-48F3-8C97-6B6A07AC9509}" vid="{4B69785D-B7E6-4581-A9A4-5BDB7DBC2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A39374128FAB43AF4CC8F2688119B2" ma:contentTypeVersion="12" ma:contentTypeDescription="Create a new document." ma:contentTypeScope="" ma:versionID="6997eba02cb20fa490470f74edec0a65">
  <xsd:schema xmlns:xsd="http://www.w3.org/2001/XMLSchema" xmlns:xs="http://www.w3.org/2001/XMLSchema" xmlns:p="http://schemas.microsoft.com/office/2006/metadata/properties" xmlns:ns2="8c1e8ec8-17e1-4b33-ac53-94c83fd1159d" xmlns:ns3="1ccb116b-d491-4e27-ae34-f91197eee70b" targetNamespace="http://schemas.microsoft.com/office/2006/metadata/properties" ma:root="true" ma:fieldsID="325983cb0599c9dbf12274b9ba1f41d6" ns2:_="" ns3:_="">
    <xsd:import namespace="8c1e8ec8-17e1-4b33-ac53-94c83fd1159d"/>
    <xsd:import namespace="1ccb116b-d491-4e27-ae34-f91197eee7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e8ec8-17e1-4b33-ac53-94c83fd115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b116b-d491-4e27-ae34-f91197eee70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964CBE-BDFC-451E-94FC-2A8928D49301}"/>
</file>

<file path=customXml/itemProps2.xml><?xml version="1.0" encoding="utf-8"?>
<ds:datastoreItem xmlns:ds="http://schemas.openxmlformats.org/officeDocument/2006/customXml" ds:itemID="{CD6FC567-47C9-4728-B9FC-5E369FA018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286A2-151B-47E4-8A62-0FD17EFEABF1}">
  <ds:schemaRefs>
    <ds:schemaRef ds:uri="http://schemas.microsoft.com/office/2006/metadata/properties"/>
    <ds:schemaRef ds:uri="53bc0d86-b38e-4ac3-8cbd-7534f8cb63f3"/>
    <ds:schemaRef ds:uri="http://purl.org/dc/terms/"/>
    <ds:schemaRef ds:uri="http://schemas.microsoft.com/office/2006/documentManagement/types"/>
    <ds:schemaRef ds:uri="http://schemas.microsoft.com/office/infopath/2007/PartnerControls"/>
    <ds:schemaRef ds:uri="52ebab2c-729c-4beb-94aa-2c9363b71f74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DPW Lesson Plan Template </Template>
  <TotalTime>201</TotalTime>
  <Words>869</Words>
  <Application>Microsoft Office PowerPoint</Application>
  <PresentationFormat>A4 Paper (210x297 mm)</PresentationFormat>
  <Paragraphs>137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Astoria EXTRA LIGHT</vt:lpstr>
      <vt:lpstr>Calibri</vt:lpstr>
      <vt:lpstr>Calibri Light</vt:lpstr>
      <vt:lpstr>Eveleth Clean Regular</vt:lpstr>
      <vt:lpstr>Gotham Book</vt:lpstr>
      <vt:lpstr>Times New Roman</vt:lpstr>
      <vt:lpstr>ActivityCard</vt:lpstr>
      <vt:lpstr>2_Custom Design</vt:lpstr>
      <vt:lpstr>Custom Design</vt:lpstr>
      <vt:lpstr>Office Theme</vt:lpstr>
      <vt:lpstr>1_ActivityCard</vt:lpstr>
      <vt:lpstr>Royal life saving society uk’s  primary school water safety presentation</vt:lpstr>
      <vt:lpstr>Water is fun </vt:lpstr>
      <vt:lpstr>Stay safe</vt:lpstr>
      <vt:lpstr> THE Water Safety CODE</vt:lpstr>
      <vt:lpstr>PowerPoint Presentation</vt:lpstr>
      <vt:lpstr>Stop and think</vt:lpstr>
      <vt:lpstr>PowerPoint Presentation</vt:lpstr>
      <vt:lpstr>Cold WATER </vt:lpstr>
      <vt:lpstr>PowerPoint Presentation</vt:lpstr>
      <vt:lpstr>PowerPoint Presentation</vt:lpstr>
      <vt:lpstr>PowerPoint Presentation</vt:lpstr>
      <vt:lpstr>Who keeps you safe? </vt:lpstr>
      <vt:lpstr>Beach Flags</vt:lpstr>
      <vt:lpstr>PowerPoint Presentation</vt:lpstr>
      <vt:lpstr>Phone 999</vt:lpstr>
      <vt:lpstr>PowerPoint Presentation</vt:lpstr>
      <vt:lpstr>PowerPoint Presentation</vt:lpstr>
      <vt:lpstr>PowerPoint Presentation</vt:lpstr>
      <vt:lpstr>PowerPoint Presentation</vt:lpstr>
      <vt:lpstr>Optional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Royal life saving society uk’s  primary school water safety presentation</dc:title>
  <dc:creator>Elouise Greenwood</dc:creator>
  <cp:lastModifiedBy>Lee Heard</cp:lastModifiedBy>
  <cp:revision>3</cp:revision>
  <dcterms:created xsi:type="dcterms:W3CDTF">2020-03-09T08:57:34Z</dcterms:created>
  <dcterms:modified xsi:type="dcterms:W3CDTF">2020-05-06T12:51:25Z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0x010100AAA39374128FAB43AF4CC8F2688119B2</vt:lpwstr>
  </property>
</Properties>
</file>