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31"/>
  </p:notesMasterIdLst>
  <p:handoutMasterIdLst>
    <p:handoutMasterId r:id="rId32"/>
  </p:handoutMasterIdLst>
  <p:sldIdLst>
    <p:sldId id="280" r:id="rId2"/>
    <p:sldId id="281" r:id="rId3"/>
    <p:sldId id="282" r:id="rId4"/>
    <p:sldId id="283" r:id="rId5"/>
    <p:sldId id="284" r:id="rId6"/>
    <p:sldId id="285" r:id="rId7"/>
    <p:sldId id="297" r:id="rId8"/>
    <p:sldId id="286" r:id="rId9"/>
    <p:sldId id="287" r:id="rId10"/>
    <p:sldId id="288" r:id="rId11"/>
    <p:sldId id="289" r:id="rId12"/>
    <p:sldId id="298" r:id="rId13"/>
    <p:sldId id="305" r:id="rId14"/>
    <p:sldId id="306" r:id="rId15"/>
    <p:sldId id="307" r:id="rId16"/>
    <p:sldId id="308" r:id="rId17"/>
    <p:sldId id="309" r:id="rId18"/>
    <p:sldId id="310" r:id="rId19"/>
    <p:sldId id="311" r:id="rId20"/>
    <p:sldId id="312" r:id="rId21"/>
    <p:sldId id="313" r:id="rId22"/>
    <p:sldId id="314" r:id="rId23"/>
    <p:sldId id="290" r:id="rId24"/>
    <p:sldId id="291" r:id="rId25"/>
    <p:sldId id="292" r:id="rId26"/>
    <p:sldId id="293" r:id="rId27"/>
    <p:sldId id="294" r:id="rId28"/>
    <p:sldId id="295" r:id="rId29"/>
    <p:sldId id="296" r:id="rId30"/>
  </p:sldIdLst>
  <p:sldSz cx="9144000" cy="6858000" type="screen4x3"/>
  <p:notesSz cx="6797675" cy="9926638"/>
  <p:defaultTextStyle>
    <a:defPPr>
      <a:defRPr lang="en-GB"/>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CC"/>
    <a:srgbClr val="FFCC99"/>
    <a:srgbClr val="00FFFF"/>
    <a:srgbClr val="00CCFF"/>
    <a:srgbClr val="99CCFF"/>
    <a:srgbClr val="6699FF"/>
    <a:srgbClr val="CCFFFF"/>
    <a:srgbClr val="0066CC"/>
    <a:srgbClr val="0099CC"/>
    <a:srgbClr val="33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73763" autoAdjust="0"/>
  </p:normalViewPr>
  <p:slideViewPr>
    <p:cSldViewPr snapToGrid="0">
      <p:cViewPr varScale="1">
        <p:scale>
          <a:sx n="84" d="100"/>
          <a:sy n="84" d="100"/>
        </p:scale>
        <p:origin x="214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9688" y="0"/>
            <a:ext cx="2946400" cy="496888"/>
          </a:xfrm>
          <a:prstGeom prst="rect">
            <a:avLst/>
          </a:prstGeom>
        </p:spPr>
        <p:txBody>
          <a:bodyPr vert="horz" lIns="91440" tIns="45720" rIns="91440" bIns="45720" rtlCol="0"/>
          <a:lstStyle>
            <a:lvl1pPr algn="r">
              <a:defRPr sz="1200"/>
            </a:lvl1pPr>
          </a:lstStyle>
          <a:p>
            <a:fld id="{E40DC2A9-B6A4-474F-9C12-5A10C1BA448A}" type="datetimeFigureOut">
              <a:rPr lang="en-GB" smtClean="0"/>
              <a:t>18/07/2019</a:t>
            </a:fld>
            <a:endParaRPr lang="en-GB"/>
          </a:p>
        </p:txBody>
      </p:sp>
      <p:sp>
        <p:nvSpPr>
          <p:cNvPr id="4" name="Footer Placeholder 3"/>
          <p:cNvSpPr>
            <a:spLocks noGrp="1"/>
          </p:cNvSpPr>
          <p:nvPr>
            <p:ph type="ftr" sz="quarter" idx="2"/>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9688" y="9429750"/>
            <a:ext cx="2946400" cy="496888"/>
          </a:xfrm>
          <a:prstGeom prst="rect">
            <a:avLst/>
          </a:prstGeom>
        </p:spPr>
        <p:txBody>
          <a:bodyPr vert="horz" lIns="91440" tIns="45720" rIns="91440" bIns="45720" rtlCol="0" anchor="b"/>
          <a:lstStyle>
            <a:lvl1pPr algn="r">
              <a:defRPr sz="1200"/>
            </a:lvl1pPr>
          </a:lstStyle>
          <a:p>
            <a:fld id="{71DD2905-F85D-44DE-9094-53D84FDF79C1}" type="slidenum">
              <a:rPr lang="en-GB" smtClean="0"/>
              <a:t>‹#›</a:t>
            </a:fld>
            <a:endParaRPr lang="en-GB"/>
          </a:p>
        </p:txBody>
      </p:sp>
    </p:spTree>
    <p:extLst>
      <p:ext uri="{BB962C8B-B14F-4D97-AF65-F5344CB8AC3E}">
        <p14:creationId xmlns:p14="http://schemas.microsoft.com/office/powerpoint/2010/main" val="27908830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A8EAF150-C3B2-4DF3-B058-31501807673B}" type="datetimeFigureOut">
              <a:rPr lang="en-GB" smtClean="0"/>
              <a:t>18/07/2019</a:t>
            </a:fld>
            <a:endParaRPr lang="en-GB"/>
          </a:p>
        </p:txBody>
      </p:sp>
      <p:sp>
        <p:nvSpPr>
          <p:cNvPr id="4" name="Slide Image Placeholder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09EF4194-4561-4314-9E90-B4CB30B4DB1F}" type="slidenum">
              <a:rPr lang="en-GB" smtClean="0"/>
              <a:t>‹#›</a:t>
            </a:fld>
            <a:endParaRPr lang="en-GB"/>
          </a:p>
        </p:txBody>
      </p:sp>
    </p:spTree>
    <p:extLst>
      <p:ext uri="{BB962C8B-B14F-4D97-AF65-F5344CB8AC3E}">
        <p14:creationId xmlns:p14="http://schemas.microsoft.com/office/powerpoint/2010/main" val="2547654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1"/>
            <a:r>
              <a:rPr lang="en-GB" dirty="0"/>
              <a:t>Not</a:t>
            </a:r>
            <a:r>
              <a:rPr lang="en-GB" baseline="0" dirty="0"/>
              <a:t> all JSNAS that link to children are in the Children and Young People section</a:t>
            </a:r>
            <a:endParaRPr lang="en-GB" dirty="0"/>
          </a:p>
          <a:p>
            <a:pPr lvl="1"/>
            <a:endParaRPr lang="en-GB" dirty="0"/>
          </a:p>
          <a:p>
            <a:pPr lvl="1"/>
            <a:r>
              <a:rPr lang="en-GB" dirty="0"/>
              <a:t>Avoidable injuries in children and young people (CYP)</a:t>
            </a:r>
          </a:p>
          <a:p>
            <a:pPr lvl="1"/>
            <a:r>
              <a:rPr lang="en-GB" dirty="0"/>
              <a:t>Self-harm (cross cutting)</a:t>
            </a:r>
          </a:p>
          <a:p>
            <a:pPr lvl="1"/>
            <a:r>
              <a:rPr lang="en-GB" dirty="0"/>
              <a:t>Domestic abuse (adults)</a:t>
            </a:r>
          </a:p>
          <a:p>
            <a:endParaRPr lang="en-GB" dirty="0"/>
          </a:p>
        </p:txBody>
      </p:sp>
      <p:sp>
        <p:nvSpPr>
          <p:cNvPr id="4" name="Slide Number Placeholder 3"/>
          <p:cNvSpPr>
            <a:spLocks noGrp="1"/>
          </p:cNvSpPr>
          <p:nvPr>
            <p:ph type="sldNum" sz="quarter" idx="10"/>
          </p:nvPr>
        </p:nvSpPr>
        <p:spPr/>
        <p:txBody>
          <a:bodyPr/>
          <a:lstStyle/>
          <a:p>
            <a:fld id="{09EF4194-4561-4314-9E90-B4CB30B4DB1F}" type="slidenum">
              <a:rPr lang="en-GB" smtClean="0"/>
              <a:t>4</a:t>
            </a:fld>
            <a:endParaRPr lang="en-GB"/>
          </a:p>
        </p:txBody>
      </p:sp>
    </p:spTree>
    <p:extLst>
      <p:ext uri="{BB962C8B-B14F-4D97-AF65-F5344CB8AC3E}">
        <p14:creationId xmlns:p14="http://schemas.microsoft.com/office/powerpoint/2010/main" val="32622602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9EF4194-4561-4314-9E90-B4CB30B4DB1F}" type="slidenum">
              <a:rPr lang="en-GB" smtClean="0"/>
              <a:t>6</a:t>
            </a:fld>
            <a:endParaRPr lang="en-GB"/>
          </a:p>
        </p:txBody>
      </p:sp>
    </p:spTree>
    <p:extLst>
      <p:ext uri="{BB962C8B-B14F-4D97-AF65-F5344CB8AC3E}">
        <p14:creationId xmlns:p14="http://schemas.microsoft.com/office/powerpoint/2010/main" val="22964057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a:p>
            <a:r>
              <a:rPr lang="en-GB" dirty="0"/>
              <a:t>DA represents at least 20% of violent crime (March 2017)</a:t>
            </a:r>
          </a:p>
          <a:p>
            <a:r>
              <a:rPr lang="en-GB" dirty="0"/>
              <a:t>Gendered crime – women are much more likely to experience than men.</a:t>
            </a:r>
          </a:p>
          <a:p>
            <a:endParaRPr lang="en-GB" dirty="0"/>
          </a:p>
        </p:txBody>
      </p:sp>
      <p:sp>
        <p:nvSpPr>
          <p:cNvPr id="4" name="Slide Number Placeholder 3"/>
          <p:cNvSpPr>
            <a:spLocks noGrp="1"/>
          </p:cNvSpPr>
          <p:nvPr>
            <p:ph type="sldNum" sz="quarter" idx="10"/>
          </p:nvPr>
        </p:nvSpPr>
        <p:spPr/>
        <p:txBody>
          <a:bodyPr/>
          <a:lstStyle/>
          <a:p>
            <a:fld id="{09EF4194-4561-4314-9E90-B4CB30B4DB1F}" type="slidenum">
              <a:rPr lang="en-GB" smtClean="0"/>
              <a:t>13</a:t>
            </a:fld>
            <a:endParaRPr lang="en-GB"/>
          </a:p>
        </p:txBody>
      </p:sp>
    </p:spTree>
    <p:extLst>
      <p:ext uri="{BB962C8B-B14F-4D97-AF65-F5344CB8AC3E}">
        <p14:creationId xmlns:p14="http://schemas.microsoft.com/office/powerpoint/2010/main" val="21845954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need.</a:t>
            </a:r>
          </a:p>
          <a:p>
            <a:r>
              <a:rPr lang="en-GB" dirty="0"/>
              <a:t>Psychotherapy</a:t>
            </a:r>
          </a:p>
          <a:p>
            <a:r>
              <a:rPr lang="en-GB" dirty="0"/>
              <a:t>Psychoeducation</a:t>
            </a:r>
          </a:p>
          <a:p>
            <a:r>
              <a:rPr lang="en-GB" dirty="0"/>
              <a:t>Advocacy</a:t>
            </a:r>
          </a:p>
          <a:p>
            <a:r>
              <a:rPr lang="en-GB" dirty="0"/>
              <a:t>Guided</a:t>
            </a:r>
            <a:r>
              <a:rPr lang="en-GB" baseline="0" dirty="0"/>
              <a:t> self-help</a:t>
            </a:r>
          </a:p>
          <a:p>
            <a:r>
              <a:rPr lang="en-GB" baseline="0" dirty="0"/>
              <a:t>Parenting skills plus advocacy</a:t>
            </a:r>
          </a:p>
          <a:p>
            <a:r>
              <a:rPr lang="en-GB" baseline="0" dirty="0"/>
              <a:t>Advocacy plus </a:t>
            </a:r>
            <a:r>
              <a:rPr lang="en-GB" baseline="0" dirty="0" err="1"/>
              <a:t>psychoecudation</a:t>
            </a:r>
            <a:endParaRPr lang="en-GB" dirty="0"/>
          </a:p>
        </p:txBody>
      </p:sp>
      <p:sp>
        <p:nvSpPr>
          <p:cNvPr id="4" name="Slide Number Placeholder 3"/>
          <p:cNvSpPr>
            <a:spLocks noGrp="1"/>
          </p:cNvSpPr>
          <p:nvPr>
            <p:ph type="sldNum" sz="quarter" idx="10"/>
          </p:nvPr>
        </p:nvSpPr>
        <p:spPr/>
        <p:txBody>
          <a:bodyPr/>
          <a:lstStyle/>
          <a:p>
            <a:fld id="{09EF4194-4561-4314-9E90-B4CB30B4DB1F}" type="slidenum">
              <a:rPr lang="en-GB" smtClean="0"/>
              <a:t>15</a:t>
            </a:fld>
            <a:endParaRPr lang="en-GB"/>
          </a:p>
        </p:txBody>
      </p:sp>
    </p:spTree>
    <p:extLst>
      <p:ext uri="{BB962C8B-B14F-4D97-AF65-F5344CB8AC3E}">
        <p14:creationId xmlns:p14="http://schemas.microsoft.com/office/powerpoint/2010/main" val="2345992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GB" dirty="0"/>
              <a:t>This a new JSNA, previously these themes were covered in the Road Safety JSNA and Children and YPs (2013) .  Partners from the Nottingham City and Nottinghamshire Children’s Avoidable Injury Strategy Group have contributed to the development of this chapter.  These include Notts Fire and Rescue Service, Nottingham University Hospital Trust, Via East Midlands and University of Nottingham.  </a:t>
            </a:r>
          </a:p>
          <a:p>
            <a:pPr marL="171450" indent="-171450">
              <a:buFont typeface="Arial" panose="020B0604020202020204" pitchFamily="34" charset="0"/>
              <a:buChar char="•"/>
            </a:pPr>
            <a:r>
              <a:rPr lang="en-GB" dirty="0"/>
              <a:t>Avoidable injuries in Children and young people are a leading cause of serious harm, hospital admission, and death, often resulting in long term physical disability and emotional distress and impact felt not only for the child but for family/friends.  </a:t>
            </a:r>
          </a:p>
          <a:p>
            <a:pPr marL="171450" indent="-171450">
              <a:buFont typeface="Arial" panose="020B0604020202020204" pitchFamily="34" charset="0"/>
              <a:buChar char="•"/>
            </a:pPr>
            <a:r>
              <a:rPr lang="en-GB" dirty="0"/>
              <a:t>Most injuries are preventable and strategies to prevent injuries are usually inexpensive to implement and are show to have beneficial ROI.</a:t>
            </a:r>
          </a:p>
          <a:p>
            <a:pPr marL="171450" indent="-171450">
              <a:buFont typeface="Arial" panose="020B0604020202020204" pitchFamily="34" charset="0"/>
              <a:buChar char="•"/>
            </a:pPr>
            <a:r>
              <a:rPr lang="en-GB" dirty="0"/>
              <a:t>The chapter provides an insight into the scale and size avoidable injuries in children and young people in Nottinghamshire, an overview of current activity and services provision and assets as well as the evidence of effective interventions</a:t>
            </a:r>
          </a:p>
          <a:p>
            <a:pPr marL="171450" indent="-171450">
              <a:buFont typeface="Arial" panose="020B0604020202020204" pitchFamily="34" charset="0"/>
              <a:buChar char="•"/>
            </a:pPr>
            <a:r>
              <a:rPr lang="en-GB" dirty="0"/>
              <a:t>Avoidable injuries tend to occur, in the home, on the roads and in leisure time, this is how the chapter has been set out. </a:t>
            </a:r>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pPr marL="171450" indent="-171450">
              <a:buFont typeface="Arial" panose="020B0604020202020204" pitchFamily="34" charset="0"/>
              <a:buChar char="•"/>
            </a:pPr>
            <a:endParaRPr lang="en-GB" dirty="0"/>
          </a:p>
          <a:p>
            <a:endParaRPr lang="en-GB" dirty="0"/>
          </a:p>
        </p:txBody>
      </p:sp>
      <p:sp>
        <p:nvSpPr>
          <p:cNvPr id="4" name="Slide Number Placeholder 3"/>
          <p:cNvSpPr>
            <a:spLocks noGrp="1"/>
          </p:cNvSpPr>
          <p:nvPr>
            <p:ph type="sldNum" sz="quarter" idx="10"/>
          </p:nvPr>
        </p:nvSpPr>
        <p:spPr/>
        <p:txBody>
          <a:bodyPr/>
          <a:lstStyle/>
          <a:p>
            <a:fld id="{09EF4194-4561-4314-9E90-B4CB30B4DB1F}" type="slidenum">
              <a:rPr lang="en-GB" smtClean="0"/>
              <a:t>24</a:t>
            </a:fld>
            <a:endParaRPr lang="en-GB"/>
          </a:p>
        </p:txBody>
      </p:sp>
    </p:spTree>
    <p:extLst>
      <p:ext uri="{BB962C8B-B14F-4D97-AF65-F5344CB8AC3E}">
        <p14:creationId xmlns:p14="http://schemas.microsoft.com/office/powerpoint/2010/main" val="37882713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09EF4194-4561-4314-9E90-B4CB30B4DB1F}" type="slidenum">
              <a:rPr lang="en-GB" smtClean="0"/>
              <a:t>25</a:t>
            </a:fld>
            <a:endParaRPr lang="en-GB"/>
          </a:p>
        </p:txBody>
      </p:sp>
    </p:spTree>
    <p:extLst>
      <p:ext uri="{BB962C8B-B14F-4D97-AF65-F5344CB8AC3E}">
        <p14:creationId xmlns:p14="http://schemas.microsoft.com/office/powerpoint/2010/main" val="187597584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266" name="Rectangle 2"/>
          <p:cNvSpPr>
            <a:spLocks noGrp="1" noChangeArrowheads="1"/>
          </p:cNvSpPr>
          <p:nvPr>
            <p:ph type="ctrTitle"/>
          </p:nvPr>
        </p:nvSpPr>
        <p:spPr>
          <a:xfrm>
            <a:off x="685800" y="1563688"/>
            <a:ext cx="7772400" cy="1470025"/>
          </a:xfrm>
        </p:spPr>
        <p:txBody>
          <a:bodyPr/>
          <a:lstStyle>
            <a:lvl1pPr>
              <a:defRPr sz="4800"/>
            </a:lvl1pPr>
          </a:lstStyle>
          <a:p>
            <a:pPr lvl="0"/>
            <a:r>
              <a:rPr lang="en-US" altLang="en-US" noProof="0"/>
              <a:t>Click to edit Master title style</a:t>
            </a:r>
            <a:endParaRPr lang="en-GB" altLang="en-US" noProof="0"/>
          </a:p>
        </p:txBody>
      </p:sp>
      <p:sp>
        <p:nvSpPr>
          <p:cNvPr id="11267" name="Rectangle 3"/>
          <p:cNvSpPr>
            <a:spLocks noGrp="1" noChangeArrowheads="1"/>
          </p:cNvSpPr>
          <p:nvPr>
            <p:ph type="subTitle" idx="1"/>
          </p:nvPr>
        </p:nvSpPr>
        <p:spPr>
          <a:xfrm>
            <a:off x="1371600" y="3319463"/>
            <a:ext cx="6400800" cy="1752600"/>
          </a:xfrm>
        </p:spPr>
        <p:txBody>
          <a:bodyPr/>
          <a:lstStyle>
            <a:lvl1pPr marL="0" indent="0" algn="ctr">
              <a:buFontTx/>
              <a:buNone/>
              <a:defRPr/>
            </a:lvl1pPr>
          </a:lstStyle>
          <a:p>
            <a:pPr lvl="0"/>
            <a:r>
              <a:rPr lang="en-US" altLang="en-US" noProof="0"/>
              <a:t>Click to edit Master subtitle style</a:t>
            </a:r>
            <a:endParaRPr lang="en-GB" altLang="en-US" noProof="0"/>
          </a:p>
        </p:txBody>
      </p:sp>
      <p:pic>
        <p:nvPicPr>
          <p:cNvPr id="11271" name="Picture 7" descr="Banne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5905500"/>
            <a:ext cx="9142413" cy="9525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9294158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395912"/>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39591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23461861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0333000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Tree>
    <p:extLst>
      <p:ext uri="{BB962C8B-B14F-4D97-AF65-F5344CB8AC3E}">
        <p14:creationId xmlns:p14="http://schemas.microsoft.com/office/powerpoint/2010/main" val="3258756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343025"/>
            <a:ext cx="4038600" cy="4327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343025"/>
            <a:ext cx="4038600" cy="43275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633810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19432188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36325287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8990753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121989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4411075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43" name="Rectangle 3"/>
          <p:cNvSpPr>
            <a:spLocks noGrp="1" noChangeArrowheads="1"/>
          </p:cNvSpPr>
          <p:nvPr>
            <p:ph type="body" idx="1"/>
          </p:nvPr>
        </p:nvSpPr>
        <p:spPr bwMode="auto">
          <a:xfrm>
            <a:off x="457200" y="1343025"/>
            <a:ext cx="8229600" cy="432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Text here (level one)</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51" name="Rectangle 11"/>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pic>
        <p:nvPicPr>
          <p:cNvPr id="10254" name="Picture 14" descr="PowerPoint Banner Small"/>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5905500"/>
            <a:ext cx="9144000" cy="952500"/>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rtl="0" eaLnBrk="1" fontAlgn="base" hangingPunct="1">
        <a:spcBef>
          <a:spcPct val="0"/>
        </a:spcBef>
        <a:spcAft>
          <a:spcPct val="0"/>
        </a:spcAft>
        <a:defRPr sz="3600" kern="1200">
          <a:solidFill>
            <a:schemeClr val="tx1"/>
          </a:solidFill>
          <a:latin typeface="+mj-lt"/>
          <a:ea typeface="+mj-ea"/>
          <a:cs typeface="+mj-cs"/>
        </a:defRPr>
      </a:lvl1pPr>
      <a:lvl2pPr algn="ctr" rtl="0" eaLnBrk="1" fontAlgn="base" hangingPunct="1">
        <a:spcBef>
          <a:spcPct val="0"/>
        </a:spcBef>
        <a:spcAft>
          <a:spcPct val="0"/>
        </a:spcAft>
        <a:defRPr sz="3600">
          <a:solidFill>
            <a:schemeClr val="tx1"/>
          </a:solidFill>
          <a:latin typeface="Arial Black" panose="020B0A04020102020204" pitchFamily="34" charset="0"/>
        </a:defRPr>
      </a:lvl2pPr>
      <a:lvl3pPr algn="ctr" rtl="0" eaLnBrk="1" fontAlgn="base" hangingPunct="1">
        <a:spcBef>
          <a:spcPct val="0"/>
        </a:spcBef>
        <a:spcAft>
          <a:spcPct val="0"/>
        </a:spcAft>
        <a:defRPr sz="3600">
          <a:solidFill>
            <a:schemeClr val="tx1"/>
          </a:solidFill>
          <a:latin typeface="Arial Black" panose="020B0A04020102020204" pitchFamily="34" charset="0"/>
        </a:defRPr>
      </a:lvl3pPr>
      <a:lvl4pPr algn="ctr" rtl="0" eaLnBrk="1" fontAlgn="base" hangingPunct="1">
        <a:spcBef>
          <a:spcPct val="0"/>
        </a:spcBef>
        <a:spcAft>
          <a:spcPct val="0"/>
        </a:spcAft>
        <a:defRPr sz="3600">
          <a:solidFill>
            <a:schemeClr val="tx1"/>
          </a:solidFill>
          <a:latin typeface="Arial Black" panose="020B0A04020102020204" pitchFamily="34" charset="0"/>
        </a:defRPr>
      </a:lvl4pPr>
      <a:lvl5pPr algn="ctr" rtl="0" eaLnBrk="1" fontAlgn="base" hangingPunct="1">
        <a:spcBef>
          <a:spcPct val="0"/>
        </a:spcBef>
        <a:spcAft>
          <a:spcPct val="0"/>
        </a:spcAft>
        <a:defRPr sz="3600">
          <a:solidFill>
            <a:schemeClr val="tx1"/>
          </a:solidFill>
          <a:latin typeface="Arial Black" panose="020B0A04020102020204" pitchFamily="34" charset="0"/>
        </a:defRPr>
      </a:lvl5pPr>
      <a:lvl6pPr marL="457200" algn="ctr" rtl="0" eaLnBrk="1" fontAlgn="base" hangingPunct="1">
        <a:spcBef>
          <a:spcPct val="0"/>
        </a:spcBef>
        <a:spcAft>
          <a:spcPct val="0"/>
        </a:spcAft>
        <a:defRPr sz="3600">
          <a:solidFill>
            <a:schemeClr val="tx1"/>
          </a:solidFill>
          <a:latin typeface="Arial Black" panose="020B0A04020102020204" pitchFamily="34" charset="0"/>
        </a:defRPr>
      </a:lvl6pPr>
      <a:lvl7pPr marL="914400" algn="ctr" rtl="0" eaLnBrk="1" fontAlgn="base" hangingPunct="1">
        <a:spcBef>
          <a:spcPct val="0"/>
        </a:spcBef>
        <a:spcAft>
          <a:spcPct val="0"/>
        </a:spcAft>
        <a:defRPr sz="3600">
          <a:solidFill>
            <a:schemeClr val="tx1"/>
          </a:solidFill>
          <a:latin typeface="Arial Black" panose="020B0A04020102020204" pitchFamily="34" charset="0"/>
        </a:defRPr>
      </a:lvl7pPr>
      <a:lvl8pPr marL="1371600" algn="ctr" rtl="0" eaLnBrk="1" fontAlgn="base" hangingPunct="1">
        <a:spcBef>
          <a:spcPct val="0"/>
        </a:spcBef>
        <a:spcAft>
          <a:spcPct val="0"/>
        </a:spcAft>
        <a:defRPr sz="3600">
          <a:solidFill>
            <a:schemeClr val="tx1"/>
          </a:solidFill>
          <a:latin typeface="Arial Black" panose="020B0A04020102020204" pitchFamily="34" charset="0"/>
        </a:defRPr>
      </a:lvl8pPr>
      <a:lvl9pPr marL="1828800" algn="ctr" rtl="0" eaLnBrk="1" fontAlgn="base" hangingPunct="1">
        <a:spcBef>
          <a:spcPct val="0"/>
        </a:spcBef>
        <a:spcAft>
          <a:spcPct val="0"/>
        </a:spcAft>
        <a:defRPr sz="3600">
          <a:solidFill>
            <a:schemeClr val="tx1"/>
          </a:solidFill>
          <a:latin typeface="Arial Black" panose="020B0A04020102020204" pitchFamily="34"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nottinghamcity.gov.uk/engage-nottingham-hub/open-consultations/suicide-prevention-strategy/" TargetMode="External"/><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nottinghamshireinsight.org.uk/research-areas/jsna/"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mailto:info@equation.org.uk"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Joint Strategic Needs Assessments (JSNAs)</a:t>
            </a:r>
          </a:p>
        </p:txBody>
      </p:sp>
      <p:sp>
        <p:nvSpPr>
          <p:cNvPr id="3" name="Subtitle 2"/>
          <p:cNvSpPr>
            <a:spLocks noGrp="1"/>
          </p:cNvSpPr>
          <p:nvPr>
            <p:ph type="subTitle" idx="1"/>
          </p:nvPr>
        </p:nvSpPr>
        <p:spPr/>
        <p:txBody>
          <a:bodyPr/>
          <a:lstStyle/>
          <a:p>
            <a:r>
              <a:rPr lang="en-GB" dirty="0"/>
              <a:t>Rebecca Atchinson</a:t>
            </a:r>
          </a:p>
          <a:p>
            <a:r>
              <a:rPr lang="en-GB" dirty="0"/>
              <a:t>Sue Coleman</a:t>
            </a:r>
          </a:p>
          <a:p>
            <a:r>
              <a:rPr lang="en-GB" dirty="0"/>
              <a:t>Steph Morrissey</a:t>
            </a:r>
          </a:p>
          <a:p>
            <a:r>
              <a:rPr lang="en-GB" dirty="0"/>
              <a:t>Jane O’Brien</a:t>
            </a:r>
          </a:p>
          <a:p>
            <a:endParaRPr lang="en-GB" dirty="0"/>
          </a:p>
        </p:txBody>
      </p:sp>
    </p:spTree>
    <p:extLst>
      <p:ext uri="{BB962C8B-B14F-4D97-AF65-F5344CB8AC3E}">
        <p14:creationId xmlns:p14="http://schemas.microsoft.com/office/powerpoint/2010/main" val="16744142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72992" y="976895"/>
            <a:ext cx="8699159" cy="2046244"/>
          </a:xfrm>
        </p:spPr>
        <p:txBody>
          <a:bodyPr/>
          <a:lstStyle/>
          <a:p>
            <a:r>
              <a:rPr lang="en-GB" sz="2400" dirty="0"/>
              <a:t>Self-harm is a largely hidden issue </a:t>
            </a:r>
            <a:r>
              <a:rPr lang="en-GB" sz="2800" b="1" dirty="0"/>
              <a:t>+</a:t>
            </a:r>
            <a:r>
              <a:rPr lang="en-GB" sz="2400" dirty="0"/>
              <a:t> inconsistent &amp; incomplete data </a:t>
            </a:r>
            <a:r>
              <a:rPr lang="en-GB" sz="2800" b="1" dirty="0"/>
              <a:t>= </a:t>
            </a:r>
            <a:r>
              <a:rPr lang="en-GB" sz="2400" dirty="0"/>
              <a:t>difficult to measure.</a:t>
            </a:r>
          </a:p>
          <a:p>
            <a:r>
              <a:rPr lang="en-GB" sz="2400" dirty="0"/>
              <a:t>Often not recorded as a presenting need – or not considered as a need on its own (a behaviour not a mental illness).</a:t>
            </a:r>
          </a:p>
          <a:p>
            <a:endParaRPr lang="en-GB" sz="2400" dirty="0"/>
          </a:p>
          <a:p>
            <a:endParaRPr lang="en-GB" sz="2400" dirty="0"/>
          </a:p>
        </p:txBody>
      </p:sp>
      <p:grpSp>
        <p:nvGrpSpPr>
          <p:cNvPr id="9" name="Group 8"/>
          <p:cNvGrpSpPr/>
          <p:nvPr/>
        </p:nvGrpSpPr>
        <p:grpSpPr>
          <a:xfrm>
            <a:off x="4893273" y="2824470"/>
            <a:ext cx="4073611" cy="2931227"/>
            <a:chOff x="4319457" y="2627870"/>
            <a:chExt cx="4367343" cy="2957673"/>
          </a:xfrm>
        </p:grpSpPr>
        <p:pic>
          <p:nvPicPr>
            <p:cNvPr id="7" name="Picture 6"/>
            <p:cNvPicPr/>
            <p:nvPr/>
          </p:nvPicPr>
          <p:blipFill rotWithShape="1">
            <a:blip r:embed="rId2">
              <a:extLst>
                <a:ext uri="{28A0092B-C50C-407E-A947-70E740481C1C}">
                  <a14:useLocalDpi xmlns:a14="http://schemas.microsoft.com/office/drawing/2010/main" val="0"/>
                </a:ext>
              </a:extLst>
            </a:blip>
            <a:srcRect b="19964"/>
            <a:stretch/>
          </p:blipFill>
          <p:spPr bwMode="auto">
            <a:xfrm>
              <a:off x="4319457" y="3111370"/>
              <a:ext cx="4367343" cy="2474173"/>
            </a:xfrm>
            <a:prstGeom prst="rect">
              <a:avLst/>
            </a:prstGeom>
            <a:ln>
              <a:solidFill>
                <a:schemeClr val="tx1"/>
              </a:solidFill>
            </a:ln>
            <a:extLst>
              <a:ext uri="{53640926-AAD7-44D8-BBD7-CCE9431645EC}">
                <a14:shadowObscured xmlns:a14="http://schemas.microsoft.com/office/drawing/2010/main"/>
              </a:ext>
            </a:extLst>
          </p:spPr>
        </p:pic>
        <p:sp>
          <p:nvSpPr>
            <p:cNvPr id="8" name="Rectangle 7"/>
            <p:cNvSpPr/>
            <p:nvPr/>
          </p:nvSpPr>
          <p:spPr>
            <a:xfrm>
              <a:off x="4319457" y="2627870"/>
              <a:ext cx="4367343" cy="48349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Self-harm Iceberg Model </a:t>
              </a:r>
            </a:p>
            <a:p>
              <a:pPr algn="ctr"/>
              <a:r>
                <a:rPr lang="en-GB" sz="1400" i="1" dirty="0">
                  <a:solidFill>
                    <a:schemeClr val="tx1"/>
                  </a:solidFill>
                </a:rPr>
                <a:t>Source: Hawton K et al (2012)</a:t>
              </a:r>
              <a:endParaRPr lang="en-GB" sz="1400" dirty="0">
                <a:solidFill>
                  <a:schemeClr val="tx1"/>
                </a:solidFill>
              </a:endParaRPr>
            </a:p>
          </p:txBody>
        </p:sp>
      </p:grpSp>
      <p:sp>
        <p:nvSpPr>
          <p:cNvPr id="10" name="Content Placeholder 4"/>
          <p:cNvSpPr txBox="1">
            <a:spLocks/>
          </p:cNvSpPr>
          <p:nvPr/>
        </p:nvSpPr>
        <p:spPr bwMode="auto">
          <a:xfrm>
            <a:off x="227573" y="3204376"/>
            <a:ext cx="4682180" cy="3712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2400" dirty="0"/>
              <a:t>Public Health analysis estimated </a:t>
            </a:r>
            <a:r>
              <a:rPr lang="en-GB" sz="2400" b="1" dirty="0"/>
              <a:t>potentially over 2,500 12 to 17 year olds in Notts</a:t>
            </a:r>
            <a:r>
              <a:rPr lang="en-GB" sz="2400" dirty="0"/>
              <a:t> who self-harm and are unknown to clinical services. </a:t>
            </a:r>
          </a:p>
          <a:p>
            <a:endParaRPr lang="en-GB" sz="2400" dirty="0"/>
          </a:p>
        </p:txBody>
      </p:sp>
      <p:cxnSp>
        <p:nvCxnSpPr>
          <p:cNvPr id="16" name="Straight Arrow Connector 15"/>
          <p:cNvCxnSpPr/>
          <p:nvPr/>
        </p:nvCxnSpPr>
        <p:spPr>
          <a:xfrm>
            <a:off x="4522571" y="4028303"/>
            <a:ext cx="1260391" cy="757881"/>
          </a:xfrm>
          <a:prstGeom prst="straightConnector1">
            <a:avLst/>
          </a:prstGeom>
          <a:ln w="38100">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1" name="Title 1"/>
          <p:cNvSpPr>
            <a:spLocks noGrp="1"/>
          </p:cNvSpPr>
          <p:nvPr>
            <p:ph type="title"/>
          </p:nvPr>
        </p:nvSpPr>
        <p:spPr>
          <a:xfrm>
            <a:off x="457200" y="151068"/>
            <a:ext cx="8229600" cy="796286"/>
          </a:xfrm>
        </p:spPr>
        <p:txBody>
          <a:bodyPr/>
          <a:lstStyle/>
          <a:p>
            <a:r>
              <a:rPr lang="en-GB" sz="3200" dirty="0"/>
              <a:t>Focus on CYP – Key messages (2)</a:t>
            </a:r>
          </a:p>
        </p:txBody>
      </p:sp>
    </p:spTree>
    <p:extLst>
      <p:ext uri="{BB962C8B-B14F-4D97-AF65-F5344CB8AC3E}">
        <p14:creationId xmlns:p14="http://schemas.microsoft.com/office/powerpoint/2010/main" val="17761090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3405"/>
            <a:ext cx="8229600" cy="606811"/>
          </a:xfrm>
        </p:spPr>
        <p:txBody>
          <a:bodyPr/>
          <a:lstStyle/>
          <a:p>
            <a:r>
              <a:rPr lang="en-GB" sz="3200" dirty="0"/>
              <a:t>Recommendations</a:t>
            </a:r>
          </a:p>
        </p:txBody>
      </p:sp>
      <p:pic>
        <p:nvPicPr>
          <p:cNvPr id="8" name="Picture 7"/>
          <p:cNvPicPr>
            <a:picLocks noChangeAspect="1"/>
          </p:cNvPicPr>
          <p:nvPr/>
        </p:nvPicPr>
        <p:blipFill>
          <a:blip r:embed="rId2"/>
          <a:stretch>
            <a:fillRect/>
          </a:stretch>
        </p:blipFill>
        <p:spPr>
          <a:xfrm>
            <a:off x="98963" y="576736"/>
            <a:ext cx="8970895" cy="4646054"/>
          </a:xfrm>
          <a:prstGeom prst="rect">
            <a:avLst/>
          </a:prstGeom>
        </p:spPr>
      </p:pic>
      <p:sp>
        <p:nvSpPr>
          <p:cNvPr id="9" name="Rectangle 8"/>
          <p:cNvSpPr/>
          <p:nvPr/>
        </p:nvSpPr>
        <p:spPr>
          <a:xfrm>
            <a:off x="148281" y="5255739"/>
            <a:ext cx="8863911" cy="593125"/>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b="1" dirty="0">
                <a:solidFill>
                  <a:schemeClr val="tx1"/>
                </a:solidFill>
              </a:rPr>
              <a:t>Note:</a:t>
            </a:r>
            <a:r>
              <a:rPr lang="en-GB" sz="1200" dirty="0">
                <a:solidFill>
                  <a:schemeClr val="tx1"/>
                </a:solidFill>
              </a:rPr>
              <a:t> Self-harm as a risk factor for suicide is a priority within the refreshed Nottingham City and Nottinghamshire Suicide Prevention Strategy, public consultation now open until 07/08/19:</a:t>
            </a:r>
          </a:p>
          <a:p>
            <a:pPr algn="ctr"/>
            <a:r>
              <a:rPr lang="en-GB" sz="1200" dirty="0">
                <a:solidFill>
                  <a:schemeClr val="tx1"/>
                </a:solidFill>
              </a:rPr>
              <a:t> </a:t>
            </a:r>
            <a:r>
              <a:rPr lang="en-GB" sz="1200" dirty="0">
                <a:solidFill>
                  <a:srgbClr val="0066CC"/>
                </a:solidFill>
                <a:hlinkClick r:id="rId3"/>
              </a:rPr>
              <a:t>https://www.nottinghamcity.gov.uk/engage-nottingham-hub/open-consultations/suicide-prevention-strategy/</a:t>
            </a:r>
            <a:r>
              <a:rPr lang="en-GB" sz="1200" dirty="0">
                <a:solidFill>
                  <a:srgbClr val="0066CC"/>
                </a:solidFill>
              </a:rPr>
              <a:t> </a:t>
            </a:r>
          </a:p>
        </p:txBody>
      </p:sp>
    </p:spTree>
    <p:extLst>
      <p:ext uri="{BB962C8B-B14F-4D97-AF65-F5344CB8AC3E}">
        <p14:creationId xmlns:p14="http://schemas.microsoft.com/office/powerpoint/2010/main" val="42624613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a:t>JSNA</a:t>
            </a:r>
            <a:br>
              <a:rPr lang="en-GB" dirty="0"/>
            </a:br>
            <a:r>
              <a:rPr lang="en-GB" dirty="0"/>
              <a:t>Domestic Abuse</a:t>
            </a:r>
          </a:p>
        </p:txBody>
      </p:sp>
      <p:sp>
        <p:nvSpPr>
          <p:cNvPr id="3" name="Subtitle 2"/>
          <p:cNvSpPr>
            <a:spLocks noGrp="1"/>
          </p:cNvSpPr>
          <p:nvPr>
            <p:ph type="subTitle" idx="1"/>
          </p:nvPr>
        </p:nvSpPr>
        <p:spPr/>
        <p:txBody>
          <a:bodyPr/>
          <a:lstStyle/>
          <a:p>
            <a:r>
              <a:rPr lang="en-GB" dirty="0"/>
              <a:t>Sue Coleman</a:t>
            </a:r>
          </a:p>
          <a:p>
            <a:r>
              <a:rPr lang="en-GB" dirty="0"/>
              <a:t>Public Health and Commissioning Manager</a:t>
            </a:r>
          </a:p>
          <a:p>
            <a:endParaRPr lang="en-GB" dirty="0"/>
          </a:p>
        </p:txBody>
      </p:sp>
    </p:spTree>
    <p:extLst>
      <p:ext uri="{BB962C8B-B14F-4D97-AF65-F5344CB8AC3E}">
        <p14:creationId xmlns:p14="http://schemas.microsoft.com/office/powerpoint/2010/main" val="31736255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Domestic Abuse</a:t>
            </a:r>
          </a:p>
        </p:txBody>
      </p:sp>
      <p:sp>
        <p:nvSpPr>
          <p:cNvPr id="3" name="Content Placeholder 2"/>
          <p:cNvSpPr>
            <a:spLocks noGrp="1"/>
          </p:cNvSpPr>
          <p:nvPr>
            <p:ph idx="1"/>
          </p:nvPr>
        </p:nvSpPr>
        <p:spPr/>
        <p:txBody>
          <a:bodyPr/>
          <a:lstStyle/>
          <a:p>
            <a:pPr marL="0" indent="0" algn="ctr">
              <a:buNone/>
            </a:pPr>
            <a:r>
              <a:rPr lang="en-GB" b="1" dirty="0"/>
              <a:t>Definition</a:t>
            </a:r>
          </a:p>
          <a:p>
            <a:pPr marL="0" indent="0">
              <a:buNone/>
            </a:pPr>
            <a:r>
              <a:rPr lang="en-GB" dirty="0"/>
              <a:t>DA …is defined as any incident or pattern of incidents of controlling, coercive or threatening behaviour, violence or abuse between those aged 16 or over who are or have been intimate partners or family members regardless of gender or sexuality.</a:t>
            </a:r>
          </a:p>
        </p:txBody>
      </p:sp>
      <p:sp>
        <p:nvSpPr>
          <p:cNvPr id="4" name="TextBox 3"/>
          <p:cNvSpPr txBox="1"/>
          <p:nvPr/>
        </p:nvSpPr>
        <p:spPr>
          <a:xfrm>
            <a:off x="6869151" y="6211229"/>
            <a:ext cx="2074127" cy="369332"/>
          </a:xfrm>
          <a:prstGeom prst="rect">
            <a:avLst/>
          </a:prstGeom>
          <a:noFill/>
        </p:spPr>
        <p:txBody>
          <a:bodyPr wrap="square" rtlCol="0">
            <a:spAutoFit/>
          </a:bodyPr>
          <a:lstStyle/>
          <a:p>
            <a:r>
              <a:rPr lang="en-GB" dirty="0"/>
              <a:t>Domestic Abuse</a:t>
            </a:r>
          </a:p>
        </p:txBody>
      </p:sp>
    </p:spTree>
    <p:extLst>
      <p:ext uri="{BB962C8B-B14F-4D97-AF65-F5344CB8AC3E}">
        <p14:creationId xmlns:p14="http://schemas.microsoft.com/office/powerpoint/2010/main" val="28403596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Children and Young People</a:t>
            </a:r>
          </a:p>
        </p:txBody>
      </p:sp>
      <p:sp>
        <p:nvSpPr>
          <p:cNvPr id="3" name="Content Placeholder 2"/>
          <p:cNvSpPr>
            <a:spLocks noGrp="1"/>
          </p:cNvSpPr>
          <p:nvPr>
            <p:ph idx="1"/>
          </p:nvPr>
        </p:nvSpPr>
        <p:spPr/>
        <p:txBody>
          <a:bodyPr/>
          <a:lstStyle/>
          <a:p>
            <a:r>
              <a:rPr lang="en-GB" dirty="0"/>
              <a:t>75% (approx.) of children living in households where DA occurs are exposed to actual incidents.</a:t>
            </a:r>
          </a:p>
          <a:p>
            <a:endParaRPr lang="en-GB" dirty="0"/>
          </a:p>
          <a:p>
            <a:r>
              <a:rPr lang="en-GB" dirty="0"/>
              <a:t>These children have an increased risk of developing acute and long term acute physical and emotional health problems.</a:t>
            </a:r>
          </a:p>
        </p:txBody>
      </p:sp>
      <p:sp>
        <p:nvSpPr>
          <p:cNvPr id="4" name="TextBox 3"/>
          <p:cNvSpPr txBox="1"/>
          <p:nvPr/>
        </p:nvSpPr>
        <p:spPr>
          <a:xfrm>
            <a:off x="6869151" y="6211229"/>
            <a:ext cx="2074127" cy="369332"/>
          </a:xfrm>
          <a:prstGeom prst="rect">
            <a:avLst/>
          </a:prstGeom>
          <a:noFill/>
        </p:spPr>
        <p:txBody>
          <a:bodyPr wrap="square" rtlCol="0">
            <a:spAutoFit/>
          </a:bodyPr>
          <a:lstStyle/>
          <a:p>
            <a:r>
              <a:rPr lang="en-GB" dirty="0"/>
              <a:t>Domestic Abuse</a:t>
            </a:r>
          </a:p>
        </p:txBody>
      </p:sp>
    </p:spTree>
    <p:extLst>
      <p:ext uri="{BB962C8B-B14F-4D97-AF65-F5344CB8AC3E}">
        <p14:creationId xmlns:p14="http://schemas.microsoft.com/office/powerpoint/2010/main" val="32912375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Children and Young People</a:t>
            </a:r>
          </a:p>
        </p:txBody>
      </p:sp>
      <p:sp>
        <p:nvSpPr>
          <p:cNvPr id="3" name="Content Placeholder 2"/>
          <p:cNvSpPr>
            <a:spLocks noGrp="1"/>
          </p:cNvSpPr>
          <p:nvPr>
            <p:ph idx="1"/>
          </p:nvPr>
        </p:nvSpPr>
        <p:spPr/>
        <p:txBody>
          <a:bodyPr/>
          <a:lstStyle/>
          <a:p>
            <a:r>
              <a:rPr lang="en-GB" sz="2800" dirty="0"/>
              <a:t>Proportion of children on a Child Protection Plan with DA is high – 58%.</a:t>
            </a:r>
          </a:p>
          <a:p>
            <a:endParaRPr lang="en-GB" sz="2800" dirty="0"/>
          </a:p>
          <a:p>
            <a:r>
              <a:rPr lang="en-GB" sz="2800" dirty="0"/>
              <a:t>Lack of evidence on what interventions can help protect children from the effects of DA.</a:t>
            </a:r>
          </a:p>
          <a:p>
            <a:endParaRPr lang="en-GB" sz="2800" dirty="0"/>
          </a:p>
          <a:p>
            <a:r>
              <a:rPr lang="en-GB" dirty="0"/>
              <a:t>Outcomes.  </a:t>
            </a:r>
            <a:r>
              <a:rPr lang="en-GB" sz="2800" dirty="0"/>
              <a:t>Safety and wellbeing, ability to express feelings, increased school performance and positive peer relationships.</a:t>
            </a:r>
          </a:p>
          <a:p>
            <a:endParaRPr lang="en-GB" dirty="0"/>
          </a:p>
        </p:txBody>
      </p:sp>
      <p:sp>
        <p:nvSpPr>
          <p:cNvPr id="4" name="TextBox 3"/>
          <p:cNvSpPr txBox="1"/>
          <p:nvPr/>
        </p:nvSpPr>
        <p:spPr>
          <a:xfrm>
            <a:off x="6869151" y="6211229"/>
            <a:ext cx="2074127" cy="369332"/>
          </a:xfrm>
          <a:prstGeom prst="rect">
            <a:avLst/>
          </a:prstGeom>
          <a:noFill/>
        </p:spPr>
        <p:txBody>
          <a:bodyPr wrap="square" rtlCol="0">
            <a:spAutoFit/>
          </a:bodyPr>
          <a:lstStyle/>
          <a:p>
            <a:r>
              <a:rPr lang="en-GB" dirty="0"/>
              <a:t>Domestic Abuse</a:t>
            </a:r>
          </a:p>
        </p:txBody>
      </p:sp>
    </p:spTree>
    <p:extLst>
      <p:ext uri="{BB962C8B-B14F-4D97-AF65-F5344CB8AC3E}">
        <p14:creationId xmlns:p14="http://schemas.microsoft.com/office/powerpoint/2010/main" val="22460400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Specialist Community Based Services</a:t>
            </a:r>
          </a:p>
        </p:txBody>
      </p:sp>
      <p:sp>
        <p:nvSpPr>
          <p:cNvPr id="3" name="Content Placeholder 2"/>
          <p:cNvSpPr>
            <a:spLocks noGrp="1"/>
          </p:cNvSpPr>
          <p:nvPr>
            <p:ph idx="1"/>
          </p:nvPr>
        </p:nvSpPr>
        <p:spPr/>
        <p:txBody>
          <a:bodyPr/>
          <a:lstStyle/>
          <a:p>
            <a:r>
              <a:rPr lang="en-GB" sz="2800" dirty="0"/>
              <a:t>IDVAs support adults at high risk (often when children are involved) going through the MARAC.</a:t>
            </a:r>
          </a:p>
          <a:p>
            <a:r>
              <a:rPr lang="en-GB" sz="2800" dirty="0"/>
              <a:t>Children and Young People’s workers offering one to one support and group work of children ‘</a:t>
            </a:r>
            <a:r>
              <a:rPr lang="en-GB" sz="2800" i="1" dirty="0"/>
              <a:t>Hands are not for Hurting</a:t>
            </a:r>
            <a:r>
              <a:rPr lang="en-GB" sz="2800" dirty="0"/>
              <a:t>’.</a:t>
            </a:r>
          </a:p>
          <a:p>
            <a:r>
              <a:rPr lang="en-GB" sz="2800" dirty="0"/>
              <a:t>Prevention work in schools.</a:t>
            </a:r>
          </a:p>
          <a:p>
            <a:r>
              <a:rPr lang="en-GB" sz="2800" dirty="0"/>
              <a:t>Dedicated service for teenagers experiencing domestic abuse within their own relationship.</a:t>
            </a:r>
          </a:p>
        </p:txBody>
      </p:sp>
      <p:sp>
        <p:nvSpPr>
          <p:cNvPr id="4" name="TextBox 3"/>
          <p:cNvSpPr txBox="1"/>
          <p:nvPr/>
        </p:nvSpPr>
        <p:spPr>
          <a:xfrm>
            <a:off x="6869151" y="6211229"/>
            <a:ext cx="2074127" cy="369332"/>
          </a:xfrm>
          <a:prstGeom prst="rect">
            <a:avLst/>
          </a:prstGeom>
          <a:noFill/>
        </p:spPr>
        <p:txBody>
          <a:bodyPr wrap="square" rtlCol="0">
            <a:spAutoFit/>
          </a:bodyPr>
          <a:lstStyle/>
          <a:p>
            <a:r>
              <a:rPr lang="en-GB" dirty="0"/>
              <a:t>Domestic Abuse</a:t>
            </a:r>
          </a:p>
        </p:txBody>
      </p:sp>
    </p:spTree>
    <p:extLst>
      <p:ext uri="{BB962C8B-B14F-4D97-AF65-F5344CB8AC3E}">
        <p14:creationId xmlns:p14="http://schemas.microsoft.com/office/powerpoint/2010/main" val="23252837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Encompass</a:t>
            </a:r>
          </a:p>
        </p:txBody>
      </p:sp>
      <p:sp>
        <p:nvSpPr>
          <p:cNvPr id="3" name="Content Placeholder 2"/>
          <p:cNvSpPr>
            <a:spLocks noGrp="1"/>
          </p:cNvSpPr>
          <p:nvPr>
            <p:ph idx="1"/>
          </p:nvPr>
        </p:nvSpPr>
        <p:spPr/>
        <p:txBody>
          <a:bodyPr/>
          <a:lstStyle/>
          <a:p>
            <a:r>
              <a:rPr lang="en-GB" dirty="0"/>
              <a:t>Process of informing schools of reported DA, where a child is in h/hold or affected, the next day at school.</a:t>
            </a:r>
          </a:p>
          <a:p>
            <a:endParaRPr lang="en-GB" dirty="0"/>
          </a:p>
          <a:p>
            <a:r>
              <a:rPr lang="en-GB" dirty="0"/>
              <a:t>1,036 calls made to schools in 2017 (723 to primary).</a:t>
            </a:r>
          </a:p>
          <a:p>
            <a:r>
              <a:rPr lang="en-GB" dirty="0"/>
              <a:t>Managed by MASH.</a:t>
            </a:r>
          </a:p>
        </p:txBody>
      </p:sp>
      <p:sp>
        <p:nvSpPr>
          <p:cNvPr id="4" name="TextBox 3"/>
          <p:cNvSpPr txBox="1"/>
          <p:nvPr/>
        </p:nvSpPr>
        <p:spPr>
          <a:xfrm>
            <a:off x="6869151" y="6211229"/>
            <a:ext cx="2074127" cy="369332"/>
          </a:xfrm>
          <a:prstGeom prst="rect">
            <a:avLst/>
          </a:prstGeom>
          <a:noFill/>
        </p:spPr>
        <p:txBody>
          <a:bodyPr wrap="square" rtlCol="0">
            <a:spAutoFit/>
          </a:bodyPr>
          <a:lstStyle/>
          <a:p>
            <a:r>
              <a:rPr lang="en-GB" dirty="0"/>
              <a:t>Domestic Abuse</a:t>
            </a:r>
          </a:p>
        </p:txBody>
      </p:sp>
    </p:spTree>
    <p:extLst>
      <p:ext uri="{BB962C8B-B14F-4D97-AF65-F5344CB8AC3E}">
        <p14:creationId xmlns:p14="http://schemas.microsoft.com/office/powerpoint/2010/main" val="41228935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Primary Prevention</a:t>
            </a:r>
          </a:p>
        </p:txBody>
      </p:sp>
      <p:sp>
        <p:nvSpPr>
          <p:cNvPr id="3" name="Content Placeholder 2"/>
          <p:cNvSpPr>
            <a:spLocks noGrp="1"/>
          </p:cNvSpPr>
          <p:nvPr>
            <p:ph idx="1"/>
          </p:nvPr>
        </p:nvSpPr>
        <p:spPr/>
        <p:txBody>
          <a:bodyPr/>
          <a:lstStyle/>
          <a:p>
            <a:pPr marL="0" indent="0" algn="ctr">
              <a:buNone/>
            </a:pPr>
            <a:r>
              <a:rPr lang="en-GB" sz="2800" i="1" dirty="0"/>
              <a:t>Addressing DA before it happens, through awareness campaigns and working in schools.</a:t>
            </a:r>
          </a:p>
          <a:p>
            <a:pPr marL="0" indent="0" algn="ctr">
              <a:buNone/>
            </a:pPr>
            <a:endParaRPr lang="en-GB" sz="2800" i="1" dirty="0"/>
          </a:p>
          <a:p>
            <a:r>
              <a:rPr lang="en-GB" dirty="0"/>
              <a:t>Primary schools.  </a:t>
            </a:r>
            <a:r>
              <a:rPr lang="en-GB" b="1" dirty="0"/>
              <a:t>GREAT</a:t>
            </a:r>
            <a:r>
              <a:rPr lang="en-GB" dirty="0"/>
              <a:t>:  Good Relationships are Equal and Trusting.</a:t>
            </a:r>
          </a:p>
          <a:p>
            <a:r>
              <a:rPr lang="en-GB" dirty="0"/>
              <a:t>Secondary schools (targeted).  </a:t>
            </a:r>
            <a:r>
              <a:rPr lang="en-GB" b="1" dirty="0"/>
              <a:t>Equate</a:t>
            </a:r>
            <a:r>
              <a:rPr lang="en-GB" dirty="0"/>
              <a:t>, Choices and Know More.</a:t>
            </a:r>
          </a:p>
          <a:p>
            <a:r>
              <a:rPr lang="en-GB" b="1" dirty="0"/>
              <a:t>Equation</a:t>
            </a:r>
            <a:r>
              <a:rPr lang="en-GB" dirty="0"/>
              <a:t> -  Specialist DA training provider </a:t>
            </a:r>
          </a:p>
        </p:txBody>
      </p:sp>
      <p:sp>
        <p:nvSpPr>
          <p:cNvPr id="4" name="TextBox 3"/>
          <p:cNvSpPr txBox="1"/>
          <p:nvPr/>
        </p:nvSpPr>
        <p:spPr>
          <a:xfrm>
            <a:off x="6869151" y="6211229"/>
            <a:ext cx="2074127" cy="369332"/>
          </a:xfrm>
          <a:prstGeom prst="rect">
            <a:avLst/>
          </a:prstGeom>
          <a:noFill/>
        </p:spPr>
        <p:txBody>
          <a:bodyPr wrap="square" rtlCol="0">
            <a:spAutoFit/>
          </a:bodyPr>
          <a:lstStyle/>
          <a:p>
            <a:r>
              <a:rPr lang="en-GB" dirty="0"/>
              <a:t>Domestic Abuse</a:t>
            </a:r>
          </a:p>
        </p:txBody>
      </p:sp>
    </p:spTree>
    <p:extLst>
      <p:ext uri="{BB962C8B-B14F-4D97-AF65-F5344CB8AC3E}">
        <p14:creationId xmlns:p14="http://schemas.microsoft.com/office/powerpoint/2010/main" val="295702971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GREAT</a:t>
            </a:r>
          </a:p>
        </p:txBody>
      </p:sp>
      <p:sp>
        <p:nvSpPr>
          <p:cNvPr id="3" name="Content Placeholder 2"/>
          <p:cNvSpPr>
            <a:spLocks noGrp="1"/>
          </p:cNvSpPr>
          <p:nvPr>
            <p:ph idx="1"/>
          </p:nvPr>
        </p:nvSpPr>
        <p:spPr/>
        <p:txBody>
          <a:bodyPr/>
          <a:lstStyle/>
          <a:p>
            <a:pPr marL="0" indent="0">
              <a:buNone/>
            </a:pPr>
            <a:r>
              <a:rPr lang="en-GB" i="1" dirty="0"/>
              <a:t>Good Relationships are Equal and Trusting.</a:t>
            </a:r>
          </a:p>
          <a:p>
            <a:pPr marL="0" indent="0">
              <a:buNone/>
            </a:pPr>
            <a:r>
              <a:rPr lang="en-GB" dirty="0"/>
              <a:t>Years 5 &amp; 6</a:t>
            </a:r>
          </a:p>
          <a:p>
            <a:pPr marL="0" indent="0">
              <a:buNone/>
            </a:pPr>
            <a:r>
              <a:rPr lang="en-GB" dirty="0"/>
              <a:t>4 </a:t>
            </a:r>
            <a:r>
              <a:rPr lang="en-GB" dirty="0" err="1"/>
              <a:t>wks</a:t>
            </a:r>
            <a:r>
              <a:rPr lang="en-GB" dirty="0"/>
              <a:t> for 2hrs.</a:t>
            </a:r>
          </a:p>
          <a:p>
            <a:pPr marL="0" indent="0">
              <a:buNone/>
            </a:pPr>
            <a:r>
              <a:rPr lang="en-GB" dirty="0"/>
              <a:t>Specialist provider Equation, and quality materials</a:t>
            </a:r>
          </a:p>
          <a:p>
            <a:pPr marL="0" indent="0">
              <a:buNone/>
            </a:pPr>
            <a:r>
              <a:rPr lang="en-GB" dirty="0"/>
              <a:t>£750 cost to school.</a:t>
            </a:r>
          </a:p>
          <a:p>
            <a:pPr marL="0" indent="0">
              <a:buNone/>
            </a:pPr>
            <a:r>
              <a:rPr lang="en-GB" dirty="0"/>
              <a:t>Ashfield &amp; Broxtowe – separate funding and schools being contacted.</a:t>
            </a:r>
          </a:p>
        </p:txBody>
      </p:sp>
      <p:sp>
        <p:nvSpPr>
          <p:cNvPr id="4" name="TextBox 3"/>
          <p:cNvSpPr txBox="1"/>
          <p:nvPr/>
        </p:nvSpPr>
        <p:spPr>
          <a:xfrm>
            <a:off x="6869151" y="6211229"/>
            <a:ext cx="2074127" cy="369332"/>
          </a:xfrm>
          <a:prstGeom prst="rect">
            <a:avLst/>
          </a:prstGeom>
          <a:noFill/>
        </p:spPr>
        <p:txBody>
          <a:bodyPr wrap="square" rtlCol="0">
            <a:spAutoFit/>
          </a:bodyPr>
          <a:lstStyle/>
          <a:p>
            <a:r>
              <a:rPr lang="en-GB" dirty="0"/>
              <a:t>Domestic Abuse</a:t>
            </a:r>
          </a:p>
        </p:txBody>
      </p:sp>
    </p:spTree>
    <p:extLst>
      <p:ext uri="{BB962C8B-B14F-4D97-AF65-F5344CB8AC3E}">
        <p14:creationId xmlns:p14="http://schemas.microsoft.com/office/powerpoint/2010/main" val="21009508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What is a JSNA</a:t>
            </a:r>
          </a:p>
        </p:txBody>
      </p:sp>
      <p:sp>
        <p:nvSpPr>
          <p:cNvPr id="3" name="Content Placeholder 2"/>
          <p:cNvSpPr>
            <a:spLocks noGrp="1"/>
          </p:cNvSpPr>
          <p:nvPr>
            <p:ph idx="1"/>
          </p:nvPr>
        </p:nvSpPr>
        <p:spPr/>
        <p:txBody>
          <a:bodyPr/>
          <a:lstStyle/>
          <a:p>
            <a:r>
              <a:rPr lang="en-GB" sz="2800" dirty="0"/>
              <a:t>The Joint Strategic Needs Assessment (JSNA) provides a picture of the current and future health and wellbeing needs of the local population.</a:t>
            </a:r>
          </a:p>
          <a:p>
            <a:r>
              <a:rPr lang="en-GB" sz="2800" dirty="0"/>
              <a:t>The JSNA is split into four themes</a:t>
            </a:r>
          </a:p>
          <a:p>
            <a:pPr lvl="1"/>
            <a:r>
              <a:rPr lang="en-GB" sz="2400" dirty="0"/>
              <a:t>Adults and vulnerable adults, 	</a:t>
            </a:r>
          </a:p>
          <a:p>
            <a:pPr lvl="1"/>
            <a:r>
              <a:rPr lang="en-GB" sz="2400" b="1" dirty="0"/>
              <a:t>children and young people </a:t>
            </a:r>
          </a:p>
          <a:p>
            <a:pPr lvl="1"/>
            <a:r>
              <a:rPr lang="en-GB" sz="2400" dirty="0"/>
              <a:t>older people </a:t>
            </a:r>
          </a:p>
          <a:p>
            <a:pPr lvl="1"/>
            <a:r>
              <a:rPr lang="en-GB" sz="2400" dirty="0"/>
              <a:t>cross-cutting themes</a:t>
            </a:r>
          </a:p>
          <a:p>
            <a:pPr marL="457200" lvl="1" indent="0">
              <a:buNone/>
            </a:pPr>
            <a:r>
              <a:rPr lang="en-GB" sz="2000" dirty="0">
                <a:hlinkClick r:id="rId2"/>
              </a:rPr>
              <a:t>https://www.nottinghamshireinsight.org.uk/research-areas/jsna/</a:t>
            </a:r>
            <a:endParaRPr lang="en-GB" sz="2000" dirty="0"/>
          </a:p>
          <a:p>
            <a:pPr lvl="1"/>
            <a:endParaRPr lang="en-GB" sz="2400" dirty="0"/>
          </a:p>
          <a:p>
            <a:endParaRPr lang="en-GB" dirty="0"/>
          </a:p>
        </p:txBody>
      </p:sp>
    </p:spTree>
    <p:extLst>
      <p:ext uri="{BB962C8B-B14F-4D97-AF65-F5344CB8AC3E}">
        <p14:creationId xmlns:p14="http://schemas.microsoft.com/office/powerpoint/2010/main" val="19606057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Equate </a:t>
            </a:r>
          </a:p>
        </p:txBody>
      </p:sp>
      <p:sp>
        <p:nvSpPr>
          <p:cNvPr id="3" name="Content Placeholder 2"/>
          <p:cNvSpPr>
            <a:spLocks noGrp="1"/>
          </p:cNvSpPr>
          <p:nvPr>
            <p:ph idx="1"/>
          </p:nvPr>
        </p:nvSpPr>
        <p:spPr/>
        <p:txBody>
          <a:bodyPr/>
          <a:lstStyle/>
          <a:p>
            <a:r>
              <a:rPr lang="en-GB" dirty="0"/>
              <a:t>Whole school approach/  Year 7, 8 &amp; 9</a:t>
            </a:r>
          </a:p>
          <a:p>
            <a:r>
              <a:rPr lang="en-GB" dirty="0"/>
              <a:t>Educating about DA, gender equality and healthy relationships.</a:t>
            </a:r>
          </a:p>
          <a:p>
            <a:r>
              <a:rPr lang="en-GB" dirty="0"/>
              <a:t>Targeted Secondary schools (to-date) in County  (VAWG &amp; RC Bid Lottery)</a:t>
            </a:r>
          </a:p>
          <a:p>
            <a:r>
              <a:rPr lang="en-GB" dirty="0"/>
              <a:t> 9 schools, 4,500 pupils.</a:t>
            </a:r>
          </a:p>
          <a:p>
            <a:r>
              <a:rPr lang="en-GB" dirty="0"/>
              <a:t>Staff trained - 180 </a:t>
            </a:r>
          </a:p>
          <a:p>
            <a:endParaRPr lang="en-GB" dirty="0"/>
          </a:p>
        </p:txBody>
      </p:sp>
      <p:sp>
        <p:nvSpPr>
          <p:cNvPr id="4" name="TextBox 3"/>
          <p:cNvSpPr txBox="1"/>
          <p:nvPr/>
        </p:nvSpPr>
        <p:spPr>
          <a:xfrm>
            <a:off x="6869151" y="6211229"/>
            <a:ext cx="2074127" cy="369332"/>
          </a:xfrm>
          <a:prstGeom prst="rect">
            <a:avLst/>
          </a:prstGeom>
          <a:noFill/>
        </p:spPr>
        <p:txBody>
          <a:bodyPr wrap="square" rtlCol="0">
            <a:spAutoFit/>
          </a:bodyPr>
          <a:lstStyle/>
          <a:p>
            <a:r>
              <a:rPr lang="en-GB" dirty="0"/>
              <a:t>Domestic Abuse</a:t>
            </a:r>
          </a:p>
        </p:txBody>
      </p:sp>
    </p:spTree>
    <p:extLst>
      <p:ext uri="{BB962C8B-B14F-4D97-AF65-F5344CB8AC3E}">
        <p14:creationId xmlns:p14="http://schemas.microsoft.com/office/powerpoint/2010/main" val="134059211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Equation</a:t>
            </a:r>
          </a:p>
        </p:txBody>
      </p:sp>
      <p:sp>
        <p:nvSpPr>
          <p:cNvPr id="3" name="Content Placeholder 2"/>
          <p:cNvSpPr>
            <a:spLocks noGrp="1"/>
          </p:cNvSpPr>
          <p:nvPr>
            <p:ph idx="1"/>
          </p:nvPr>
        </p:nvSpPr>
        <p:spPr/>
        <p:txBody>
          <a:bodyPr/>
          <a:lstStyle/>
          <a:p>
            <a:r>
              <a:rPr lang="en-GB" b="1" dirty="0"/>
              <a:t>Member of Nottinghamshire Domestic and Sexual Abuse Executive, and Specialist Training Provider.</a:t>
            </a:r>
          </a:p>
          <a:p>
            <a:endParaRPr lang="en-GB" b="1" dirty="0"/>
          </a:p>
          <a:p>
            <a:r>
              <a:rPr lang="en-GB" b="1" dirty="0"/>
              <a:t>Email:</a:t>
            </a:r>
            <a:r>
              <a:rPr lang="en-GB" dirty="0"/>
              <a:t> </a:t>
            </a:r>
            <a:r>
              <a:rPr lang="en-GB" dirty="0">
                <a:hlinkClick r:id="rId2"/>
              </a:rPr>
              <a:t>info@equation.org.uk</a:t>
            </a:r>
            <a:endParaRPr lang="en-GB" dirty="0"/>
          </a:p>
          <a:p>
            <a:r>
              <a:rPr lang="en-GB" b="1" dirty="0"/>
              <a:t>Phone:</a:t>
            </a:r>
            <a:r>
              <a:rPr lang="en-GB" dirty="0"/>
              <a:t> 0115 9623 237</a:t>
            </a:r>
          </a:p>
          <a:p>
            <a:r>
              <a:rPr lang="en-GB" b="1" dirty="0"/>
              <a:t>Post:</a:t>
            </a:r>
            <a:r>
              <a:rPr lang="en-GB" dirty="0"/>
              <a:t> Equation, 2 First Avenue, Nottingham, NG7 6JL</a:t>
            </a:r>
          </a:p>
          <a:p>
            <a:endParaRPr lang="en-GB" dirty="0"/>
          </a:p>
        </p:txBody>
      </p:sp>
      <p:sp>
        <p:nvSpPr>
          <p:cNvPr id="4" name="TextBox 3"/>
          <p:cNvSpPr txBox="1"/>
          <p:nvPr/>
        </p:nvSpPr>
        <p:spPr>
          <a:xfrm>
            <a:off x="6869151" y="6211229"/>
            <a:ext cx="2074127" cy="369332"/>
          </a:xfrm>
          <a:prstGeom prst="rect">
            <a:avLst/>
          </a:prstGeom>
          <a:noFill/>
        </p:spPr>
        <p:txBody>
          <a:bodyPr wrap="square" rtlCol="0">
            <a:spAutoFit/>
          </a:bodyPr>
          <a:lstStyle/>
          <a:p>
            <a:r>
              <a:rPr lang="en-GB" dirty="0"/>
              <a:t>Domestic Abuse</a:t>
            </a:r>
          </a:p>
        </p:txBody>
      </p:sp>
    </p:spTree>
    <p:extLst>
      <p:ext uri="{BB962C8B-B14F-4D97-AF65-F5344CB8AC3E}">
        <p14:creationId xmlns:p14="http://schemas.microsoft.com/office/powerpoint/2010/main" val="1455293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DA JSNA Recommendations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645970696"/>
              </p:ext>
            </p:extLst>
          </p:nvPr>
        </p:nvGraphicFramePr>
        <p:xfrm>
          <a:off x="0" y="1427356"/>
          <a:ext cx="9210907" cy="5502356"/>
        </p:xfrm>
        <a:graphic>
          <a:graphicData uri="http://schemas.openxmlformats.org/drawingml/2006/table">
            <a:tbl>
              <a:tblPr firstRow="1" bandRow="1">
                <a:tableStyleId>{5C22544A-7EE6-4342-B048-85BDC9FD1C3A}</a:tableStyleId>
              </a:tblPr>
              <a:tblGrid>
                <a:gridCol w="674815">
                  <a:extLst>
                    <a:ext uri="{9D8B030D-6E8A-4147-A177-3AD203B41FA5}">
                      <a16:colId xmlns:a16="http://schemas.microsoft.com/office/drawing/2014/main" val="20000"/>
                    </a:ext>
                  </a:extLst>
                </a:gridCol>
                <a:gridCol w="8536092">
                  <a:extLst>
                    <a:ext uri="{9D8B030D-6E8A-4147-A177-3AD203B41FA5}">
                      <a16:colId xmlns:a16="http://schemas.microsoft.com/office/drawing/2014/main" val="20001"/>
                    </a:ext>
                  </a:extLst>
                </a:gridCol>
              </a:tblGrid>
              <a:tr h="294047">
                <a:tc>
                  <a:txBody>
                    <a:bodyPr/>
                    <a:lstStyle/>
                    <a:p>
                      <a:r>
                        <a:rPr lang="en-GB" dirty="0"/>
                        <a:t>No</a:t>
                      </a:r>
                    </a:p>
                  </a:txBody>
                  <a:tcPr/>
                </a:tc>
                <a:tc>
                  <a:txBody>
                    <a:bodyPr/>
                    <a:lstStyle/>
                    <a:p>
                      <a:r>
                        <a:rPr lang="en-GB" dirty="0"/>
                        <a:t>Recommendation  (7/19)</a:t>
                      </a:r>
                    </a:p>
                  </a:txBody>
                  <a:tcPr/>
                </a:tc>
                <a:extLst>
                  <a:ext uri="{0D108BD9-81ED-4DB2-BD59-A6C34878D82A}">
                    <a16:rowId xmlns:a16="http://schemas.microsoft.com/office/drawing/2014/main" val="10000"/>
                  </a:ext>
                </a:extLst>
              </a:tr>
              <a:tr h="932984">
                <a:tc>
                  <a:txBody>
                    <a:bodyPr/>
                    <a:lstStyle/>
                    <a:p>
                      <a:r>
                        <a:rPr lang="en-GB" dirty="0"/>
                        <a:t>3</a:t>
                      </a:r>
                    </a:p>
                  </a:txBody>
                  <a:tcPr/>
                </a:tc>
                <a:tc>
                  <a:txBody>
                    <a:bodyPr/>
                    <a:lstStyle/>
                    <a:p>
                      <a:r>
                        <a:rPr lang="en-GB" sz="1800" b="0" i="0" u="none" strike="noStrike" kern="1200" baseline="0" dirty="0">
                          <a:solidFill>
                            <a:schemeClr val="dk1"/>
                          </a:solidFill>
                          <a:latin typeface="+mn-lt"/>
                          <a:ea typeface="+mn-ea"/>
                          <a:cs typeface="+mn-cs"/>
                        </a:rPr>
                        <a:t>All agencies to develop and promote policy and procedures for work with survivors, children and perpetrators, including workforce training and employee domestic violence policies.</a:t>
                      </a:r>
                      <a:endParaRPr lang="en-GB" dirty="0"/>
                    </a:p>
                  </a:txBody>
                  <a:tcPr/>
                </a:tc>
                <a:extLst>
                  <a:ext uri="{0D108BD9-81ED-4DB2-BD59-A6C34878D82A}">
                    <a16:rowId xmlns:a16="http://schemas.microsoft.com/office/drawing/2014/main" val="10001"/>
                  </a:ext>
                </a:extLst>
              </a:tr>
              <a:tr h="378377">
                <a:tc>
                  <a:txBody>
                    <a:bodyPr/>
                    <a:lstStyle/>
                    <a:p>
                      <a:r>
                        <a:rPr lang="en-GB" dirty="0"/>
                        <a:t>6</a:t>
                      </a:r>
                    </a:p>
                  </a:txBody>
                  <a:tcPr/>
                </a:tc>
                <a:tc>
                  <a:txBody>
                    <a:bodyPr/>
                    <a:lstStyle/>
                    <a:p>
                      <a:r>
                        <a:rPr lang="en-GB" dirty="0"/>
                        <a:t>Assess the implications of the Domestic Abuse Bill published January 2019.</a:t>
                      </a:r>
                    </a:p>
                  </a:txBody>
                  <a:tcPr/>
                </a:tc>
                <a:extLst>
                  <a:ext uri="{0D108BD9-81ED-4DB2-BD59-A6C34878D82A}">
                    <a16:rowId xmlns:a16="http://schemas.microsoft.com/office/drawing/2014/main" val="10002"/>
                  </a:ext>
                </a:extLst>
              </a:tr>
              <a:tr h="653089">
                <a:tc>
                  <a:txBody>
                    <a:bodyPr/>
                    <a:lstStyle/>
                    <a:p>
                      <a:r>
                        <a:rPr lang="en-GB" dirty="0"/>
                        <a:t>7</a:t>
                      </a:r>
                    </a:p>
                  </a:txBody>
                  <a:tcPr/>
                </a:tc>
                <a:tc>
                  <a:txBody>
                    <a:bodyPr/>
                    <a:lstStyle/>
                    <a:p>
                      <a:r>
                        <a:rPr lang="en-GB" dirty="0"/>
                        <a:t>Continue to support and promote campaigns to promote healthy relationships, gender equality and raise awareness of domestic abuse.</a:t>
                      </a:r>
                    </a:p>
                  </a:txBody>
                  <a:tcPr/>
                </a:tc>
                <a:extLst>
                  <a:ext uri="{0D108BD9-81ED-4DB2-BD59-A6C34878D82A}">
                    <a16:rowId xmlns:a16="http://schemas.microsoft.com/office/drawing/2014/main" val="10003"/>
                  </a:ext>
                </a:extLst>
              </a:tr>
              <a:tr h="932984">
                <a:tc>
                  <a:txBody>
                    <a:bodyPr/>
                    <a:lstStyle/>
                    <a:p>
                      <a:r>
                        <a:rPr lang="en-GB" dirty="0"/>
                        <a:t>8</a:t>
                      </a:r>
                    </a:p>
                  </a:txBody>
                  <a:tcPr/>
                </a:tc>
                <a:tc>
                  <a:txBody>
                    <a:bodyPr/>
                    <a:lstStyle/>
                    <a:p>
                      <a:r>
                        <a:rPr lang="en-GB" dirty="0"/>
                        <a:t>Encourage more schools to take up specialist early intervention and prevention programmes for children and young people, building on mandatory healthy </a:t>
                      </a:r>
                      <a:r>
                        <a:rPr lang="en-GB" sz="1800" b="0" i="0" u="none" strike="noStrike" kern="1200" baseline="0" dirty="0">
                          <a:solidFill>
                            <a:schemeClr val="dk1"/>
                          </a:solidFill>
                          <a:latin typeface="+mn-lt"/>
                          <a:ea typeface="+mn-ea"/>
                          <a:cs typeface="+mn-cs"/>
                        </a:rPr>
                        <a:t>relationships and sex education (RSE) from September 2020.</a:t>
                      </a:r>
                      <a:endParaRPr lang="en-GB" dirty="0"/>
                    </a:p>
                  </a:txBody>
                  <a:tcPr/>
                </a:tc>
                <a:extLst>
                  <a:ext uri="{0D108BD9-81ED-4DB2-BD59-A6C34878D82A}">
                    <a16:rowId xmlns:a16="http://schemas.microsoft.com/office/drawing/2014/main" val="10004"/>
                  </a:ext>
                </a:extLst>
              </a:tr>
              <a:tr h="653089">
                <a:tc>
                  <a:txBody>
                    <a:bodyPr/>
                    <a:lstStyle/>
                    <a:p>
                      <a:r>
                        <a:rPr lang="en-GB" dirty="0"/>
                        <a:t>9</a:t>
                      </a:r>
                    </a:p>
                  </a:txBody>
                  <a:tcPr/>
                </a:tc>
                <a:tc>
                  <a:txBody>
                    <a:bodyPr/>
                    <a:lstStyle/>
                    <a:p>
                      <a:r>
                        <a:rPr lang="en-GB" dirty="0"/>
                        <a:t>Develop targeted interventions to support at risk victims and young people that harm.</a:t>
                      </a:r>
                    </a:p>
                  </a:txBody>
                  <a:tcPr/>
                </a:tc>
                <a:extLst>
                  <a:ext uri="{0D108BD9-81ED-4DB2-BD59-A6C34878D82A}">
                    <a16:rowId xmlns:a16="http://schemas.microsoft.com/office/drawing/2014/main" val="10005"/>
                  </a:ext>
                </a:extLst>
              </a:tr>
              <a:tr h="932984">
                <a:tc>
                  <a:txBody>
                    <a:bodyPr/>
                    <a:lstStyle/>
                    <a:p>
                      <a:r>
                        <a:rPr lang="en-GB" dirty="0"/>
                        <a:t>14</a:t>
                      </a:r>
                    </a:p>
                  </a:txBody>
                  <a:tcPr/>
                </a:tc>
                <a:tc>
                  <a:txBody>
                    <a:bodyPr/>
                    <a:lstStyle/>
                    <a:p>
                      <a:r>
                        <a:rPr lang="en-GB" dirty="0"/>
                        <a:t>Improve identification and response across healthcare settings, including mental health (women, men, teenagers and children) e.g. therapeutic counselling.</a:t>
                      </a:r>
                    </a:p>
                  </a:txBody>
                  <a:tcPr/>
                </a:tc>
                <a:extLst>
                  <a:ext uri="{0D108BD9-81ED-4DB2-BD59-A6C34878D82A}">
                    <a16:rowId xmlns:a16="http://schemas.microsoft.com/office/drawing/2014/main" val="10006"/>
                  </a:ext>
                </a:extLst>
              </a:tr>
              <a:tr h="653089">
                <a:tc>
                  <a:txBody>
                    <a:bodyPr/>
                    <a:lstStyle/>
                    <a:p>
                      <a:r>
                        <a:rPr lang="en-GB" dirty="0"/>
                        <a:t>17</a:t>
                      </a:r>
                    </a:p>
                  </a:txBody>
                  <a:tcPr/>
                </a:tc>
                <a:tc>
                  <a:txBody>
                    <a:bodyPr/>
                    <a:lstStyle/>
                    <a:p>
                      <a:r>
                        <a:rPr lang="en-GB" dirty="0"/>
                        <a:t>Increase capacity for support for children affected by domestic abuse, both in the community and in refuge.</a:t>
                      </a:r>
                    </a:p>
                  </a:txBody>
                  <a:tcPr/>
                </a:tc>
                <a:extLst>
                  <a:ext uri="{0D108BD9-81ED-4DB2-BD59-A6C34878D82A}">
                    <a16:rowId xmlns:a16="http://schemas.microsoft.com/office/drawing/2014/main" val="10007"/>
                  </a:ext>
                </a:extLst>
              </a:tr>
            </a:tbl>
          </a:graphicData>
        </a:graphic>
      </p:graphicFrame>
    </p:spTree>
    <p:extLst>
      <p:ext uri="{BB962C8B-B14F-4D97-AF65-F5344CB8AC3E}">
        <p14:creationId xmlns:p14="http://schemas.microsoft.com/office/powerpoint/2010/main" val="289348198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D708D2-2F79-4374-8ECD-7AA31CAAD749}"/>
              </a:ext>
            </a:extLst>
          </p:cNvPr>
          <p:cNvSpPr>
            <a:spLocks noGrp="1"/>
          </p:cNvSpPr>
          <p:nvPr>
            <p:ph type="ctrTitle"/>
          </p:nvPr>
        </p:nvSpPr>
        <p:spPr>
          <a:xfrm>
            <a:off x="685800" y="595618"/>
            <a:ext cx="7772400" cy="2438095"/>
          </a:xfrm>
        </p:spPr>
        <p:txBody>
          <a:bodyPr/>
          <a:lstStyle/>
          <a:p>
            <a:r>
              <a:rPr lang="en-GB" sz="3200" dirty="0"/>
              <a:t>JSNA</a:t>
            </a:r>
            <a:br>
              <a:rPr lang="en-GB" sz="3200" dirty="0"/>
            </a:br>
            <a:r>
              <a:rPr lang="en-GB" sz="3200" dirty="0"/>
              <a:t>Avoidable Injury in Children and Young People</a:t>
            </a:r>
          </a:p>
        </p:txBody>
      </p:sp>
      <p:sp>
        <p:nvSpPr>
          <p:cNvPr id="3" name="Subtitle 2">
            <a:extLst>
              <a:ext uri="{FF2B5EF4-FFF2-40B4-BE49-F238E27FC236}">
                <a16:creationId xmlns:a16="http://schemas.microsoft.com/office/drawing/2014/main" id="{C7476602-C069-425C-BE66-3E2C69F7E445}"/>
              </a:ext>
            </a:extLst>
          </p:cNvPr>
          <p:cNvSpPr>
            <a:spLocks noGrp="1"/>
          </p:cNvSpPr>
          <p:nvPr>
            <p:ph type="subTitle" idx="1"/>
          </p:nvPr>
        </p:nvSpPr>
        <p:spPr/>
        <p:txBody>
          <a:bodyPr/>
          <a:lstStyle/>
          <a:p>
            <a:r>
              <a:rPr lang="en-GB" sz="2400" dirty="0"/>
              <a:t>Stephanie Morrissey</a:t>
            </a:r>
          </a:p>
          <a:p>
            <a:r>
              <a:rPr lang="en-GB" sz="2400" dirty="0"/>
              <a:t>Public Health and Commissioning Manager</a:t>
            </a:r>
          </a:p>
        </p:txBody>
      </p:sp>
    </p:spTree>
    <p:extLst>
      <p:ext uri="{BB962C8B-B14F-4D97-AF65-F5344CB8AC3E}">
        <p14:creationId xmlns:p14="http://schemas.microsoft.com/office/powerpoint/2010/main" val="40363744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61EE0-1CB7-4302-A66C-4669CB68F4CE}"/>
              </a:ext>
            </a:extLst>
          </p:cNvPr>
          <p:cNvSpPr>
            <a:spLocks noGrp="1"/>
          </p:cNvSpPr>
          <p:nvPr>
            <p:ph type="title"/>
          </p:nvPr>
        </p:nvSpPr>
        <p:spPr/>
        <p:txBody>
          <a:bodyPr/>
          <a:lstStyle/>
          <a:p>
            <a:r>
              <a:rPr lang="en-GB" dirty="0"/>
              <a:t>Introduction</a:t>
            </a:r>
          </a:p>
        </p:txBody>
      </p:sp>
      <p:sp>
        <p:nvSpPr>
          <p:cNvPr id="3" name="Content Placeholder 2">
            <a:extLst>
              <a:ext uri="{FF2B5EF4-FFF2-40B4-BE49-F238E27FC236}">
                <a16:creationId xmlns:a16="http://schemas.microsoft.com/office/drawing/2014/main" id="{E3CD8FA9-58F3-4156-86FB-11EEE280688B}"/>
              </a:ext>
            </a:extLst>
          </p:cNvPr>
          <p:cNvSpPr>
            <a:spLocks noGrp="1"/>
          </p:cNvSpPr>
          <p:nvPr>
            <p:ph idx="1"/>
          </p:nvPr>
        </p:nvSpPr>
        <p:spPr/>
        <p:txBody>
          <a:bodyPr/>
          <a:lstStyle/>
          <a:p>
            <a:r>
              <a:rPr lang="en-GB" dirty="0"/>
              <a:t>Why this chapter?</a:t>
            </a:r>
          </a:p>
          <a:p>
            <a:r>
              <a:rPr lang="en-GB" dirty="0"/>
              <a:t>Definition:</a:t>
            </a:r>
          </a:p>
          <a:p>
            <a:pPr marL="400050" lvl="1" indent="0">
              <a:buNone/>
            </a:pPr>
            <a:r>
              <a:rPr lang="en-GB" sz="2400" i="1" dirty="0"/>
              <a:t>‘an injury that occurs as a result of an accident, so injury is not deliberately caused and could have been avoided/prevented’</a:t>
            </a:r>
          </a:p>
          <a:p>
            <a:r>
              <a:rPr lang="en-GB" dirty="0"/>
              <a:t>What the chapter covers</a:t>
            </a:r>
          </a:p>
          <a:p>
            <a:r>
              <a:rPr lang="en-GB" dirty="0"/>
              <a:t>Themes</a:t>
            </a:r>
          </a:p>
        </p:txBody>
      </p:sp>
    </p:spTree>
    <p:extLst>
      <p:ext uri="{BB962C8B-B14F-4D97-AF65-F5344CB8AC3E}">
        <p14:creationId xmlns:p14="http://schemas.microsoft.com/office/powerpoint/2010/main" val="53695873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56939C-7AEC-4C7F-B30C-D1A31B61EF86}"/>
              </a:ext>
            </a:extLst>
          </p:cNvPr>
          <p:cNvSpPr>
            <a:spLocks noGrp="1"/>
          </p:cNvSpPr>
          <p:nvPr>
            <p:ph type="title"/>
          </p:nvPr>
        </p:nvSpPr>
        <p:spPr/>
        <p:txBody>
          <a:bodyPr/>
          <a:lstStyle/>
          <a:p>
            <a:r>
              <a:rPr lang="en-GB" dirty="0"/>
              <a:t>Picture for Nottinghamshire</a:t>
            </a:r>
          </a:p>
        </p:txBody>
      </p:sp>
      <p:sp>
        <p:nvSpPr>
          <p:cNvPr id="3" name="Content Placeholder 2">
            <a:extLst>
              <a:ext uri="{FF2B5EF4-FFF2-40B4-BE49-F238E27FC236}">
                <a16:creationId xmlns:a16="http://schemas.microsoft.com/office/drawing/2014/main" id="{5F7EC16A-E282-4579-8E8B-520EA08037CB}"/>
              </a:ext>
            </a:extLst>
          </p:cNvPr>
          <p:cNvSpPr>
            <a:spLocks noGrp="1"/>
          </p:cNvSpPr>
          <p:nvPr>
            <p:ph idx="1"/>
          </p:nvPr>
        </p:nvSpPr>
        <p:spPr/>
        <p:txBody>
          <a:bodyPr/>
          <a:lstStyle/>
          <a:p>
            <a:r>
              <a:rPr lang="en-GB" dirty="0"/>
              <a:t>Hospital admissions</a:t>
            </a:r>
          </a:p>
          <a:p>
            <a:pPr lvl="1"/>
            <a:r>
              <a:rPr lang="en-GB" sz="2000" dirty="0"/>
              <a:t>Lower than England average rate since 2010/11 for 0-4 and 0-14.  15-24 age group similar or lower than England rate. </a:t>
            </a:r>
          </a:p>
          <a:p>
            <a:pPr lvl="1"/>
            <a:r>
              <a:rPr lang="en-GB" sz="2000" dirty="0"/>
              <a:t>Geographical differences</a:t>
            </a:r>
          </a:p>
          <a:p>
            <a:pPr lvl="1"/>
            <a:r>
              <a:rPr lang="en-GB" sz="2000" dirty="0"/>
              <a:t>Inequalities</a:t>
            </a:r>
          </a:p>
          <a:p>
            <a:r>
              <a:rPr lang="en-GB" dirty="0"/>
              <a:t>In the home</a:t>
            </a:r>
          </a:p>
          <a:p>
            <a:pPr lvl="1"/>
            <a:r>
              <a:rPr lang="en-GB" sz="2000" dirty="0"/>
              <a:t>Falls</a:t>
            </a:r>
          </a:p>
          <a:p>
            <a:pPr lvl="1"/>
            <a:r>
              <a:rPr lang="en-GB" sz="2000" dirty="0"/>
              <a:t>Burns &amp; scalds</a:t>
            </a:r>
          </a:p>
          <a:p>
            <a:pPr lvl="1"/>
            <a:r>
              <a:rPr lang="en-GB" sz="2000" dirty="0"/>
              <a:t>Poisoning</a:t>
            </a:r>
          </a:p>
          <a:p>
            <a:pPr marL="0" indent="0">
              <a:buNone/>
            </a:pPr>
            <a:endParaRPr lang="en-GB" dirty="0"/>
          </a:p>
        </p:txBody>
      </p:sp>
    </p:spTree>
    <p:extLst>
      <p:ext uri="{BB962C8B-B14F-4D97-AF65-F5344CB8AC3E}">
        <p14:creationId xmlns:p14="http://schemas.microsoft.com/office/powerpoint/2010/main" val="10462086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9BD104-F3AF-4603-84C8-A9FB2762C06E}"/>
              </a:ext>
            </a:extLst>
          </p:cNvPr>
          <p:cNvSpPr>
            <a:spLocks noGrp="1"/>
          </p:cNvSpPr>
          <p:nvPr>
            <p:ph type="title"/>
          </p:nvPr>
        </p:nvSpPr>
        <p:spPr/>
        <p:txBody>
          <a:bodyPr/>
          <a:lstStyle/>
          <a:p>
            <a:r>
              <a:rPr lang="en-GB" dirty="0"/>
              <a:t>Picture for Nottinghamshire (2)</a:t>
            </a:r>
          </a:p>
        </p:txBody>
      </p:sp>
      <p:sp>
        <p:nvSpPr>
          <p:cNvPr id="3" name="Content Placeholder 2">
            <a:extLst>
              <a:ext uri="{FF2B5EF4-FFF2-40B4-BE49-F238E27FC236}">
                <a16:creationId xmlns:a16="http://schemas.microsoft.com/office/drawing/2014/main" id="{740DED78-49DC-43BF-B7AE-308AB37D57B2}"/>
              </a:ext>
            </a:extLst>
          </p:cNvPr>
          <p:cNvSpPr>
            <a:spLocks noGrp="1"/>
          </p:cNvSpPr>
          <p:nvPr>
            <p:ph idx="1"/>
          </p:nvPr>
        </p:nvSpPr>
        <p:spPr/>
        <p:txBody>
          <a:bodyPr/>
          <a:lstStyle/>
          <a:p>
            <a:r>
              <a:rPr lang="en-GB" dirty="0"/>
              <a:t>On the roads</a:t>
            </a:r>
          </a:p>
          <a:p>
            <a:pPr lvl="1"/>
            <a:r>
              <a:rPr lang="en-GB" sz="1600" dirty="0"/>
              <a:t>Age differences</a:t>
            </a:r>
          </a:p>
          <a:p>
            <a:pPr lvl="1"/>
            <a:r>
              <a:rPr lang="en-GB" sz="1600" dirty="0"/>
              <a:t>Geography</a:t>
            </a:r>
          </a:p>
          <a:p>
            <a:pPr lvl="1"/>
            <a:r>
              <a:rPr lang="en-GB" sz="1600" dirty="0"/>
              <a:t>Mode of transport</a:t>
            </a:r>
          </a:p>
          <a:p>
            <a:pPr marL="0" indent="0">
              <a:buNone/>
            </a:pPr>
            <a:endParaRPr lang="en-GB" dirty="0"/>
          </a:p>
          <a:p>
            <a:r>
              <a:rPr lang="en-GB" dirty="0"/>
              <a:t>Leisure activities</a:t>
            </a:r>
          </a:p>
          <a:p>
            <a:pPr lvl="1"/>
            <a:r>
              <a:rPr lang="en-GB" sz="1600" dirty="0"/>
              <a:t>WAID data</a:t>
            </a:r>
          </a:p>
        </p:txBody>
      </p:sp>
      <p:pic>
        <p:nvPicPr>
          <p:cNvPr id="4" name="Picture 3" descr="C:\Users\sm626\AppData\Local\Microsoft\Windows\INetCache\IE\ZGKJOZV2\chart.png">
            <a:extLst>
              <a:ext uri="{FF2B5EF4-FFF2-40B4-BE49-F238E27FC236}">
                <a16:creationId xmlns:a16="http://schemas.microsoft.com/office/drawing/2014/main" id="{5B9C8682-05A9-48E5-B922-AB2B12D5207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4465982" y="1343025"/>
            <a:ext cx="3967232" cy="3095763"/>
          </a:xfrm>
          <a:prstGeom prst="rect">
            <a:avLst/>
          </a:prstGeom>
          <a:noFill/>
          <a:ln>
            <a:noFill/>
          </a:ln>
        </p:spPr>
      </p:pic>
    </p:spTree>
    <p:extLst>
      <p:ext uri="{BB962C8B-B14F-4D97-AF65-F5344CB8AC3E}">
        <p14:creationId xmlns:p14="http://schemas.microsoft.com/office/powerpoint/2010/main" val="134008060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4E645-911D-4817-8D04-2D1C50775D09}"/>
              </a:ext>
            </a:extLst>
          </p:cNvPr>
          <p:cNvSpPr>
            <a:spLocks noGrp="1"/>
          </p:cNvSpPr>
          <p:nvPr>
            <p:ph type="title"/>
          </p:nvPr>
        </p:nvSpPr>
        <p:spPr/>
        <p:txBody>
          <a:bodyPr/>
          <a:lstStyle/>
          <a:p>
            <a:r>
              <a:rPr lang="en-GB" dirty="0"/>
              <a:t>Current activity, Service Provision and Assets </a:t>
            </a:r>
          </a:p>
        </p:txBody>
      </p:sp>
      <p:sp>
        <p:nvSpPr>
          <p:cNvPr id="3" name="Content Placeholder 2">
            <a:extLst>
              <a:ext uri="{FF2B5EF4-FFF2-40B4-BE49-F238E27FC236}">
                <a16:creationId xmlns:a16="http://schemas.microsoft.com/office/drawing/2014/main" id="{E8EA25E9-9691-4E1E-804D-B57C6B8975C9}"/>
              </a:ext>
            </a:extLst>
          </p:cNvPr>
          <p:cNvSpPr>
            <a:spLocks noGrp="1"/>
          </p:cNvSpPr>
          <p:nvPr>
            <p:ph idx="1"/>
          </p:nvPr>
        </p:nvSpPr>
        <p:spPr/>
        <p:txBody>
          <a:bodyPr/>
          <a:lstStyle/>
          <a:p>
            <a:r>
              <a:rPr lang="en-GB" sz="2000" dirty="0"/>
              <a:t>Children and Young Peoples Avoidable Injury Strategy Group</a:t>
            </a:r>
            <a:endParaRPr lang="en-GB" sz="1600" dirty="0"/>
          </a:p>
          <a:p>
            <a:r>
              <a:rPr lang="en-GB" sz="2000" dirty="0"/>
              <a:t>In the home</a:t>
            </a:r>
          </a:p>
          <a:p>
            <a:pPr lvl="1"/>
            <a:r>
              <a:rPr lang="en-GB" sz="2000" dirty="0"/>
              <a:t>Mansfield CHES</a:t>
            </a:r>
          </a:p>
          <a:p>
            <a:pPr lvl="1"/>
            <a:r>
              <a:rPr lang="en-GB" sz="2000" dirty="0"/>
              <a:t>County CHES</a:t>
            </a:r>
          </a:p>
          <a:p>
            <a:r>
              <a:rPr lang="en-GB" sz="2000" dirty="0"/>
              <a:t>On the road</a:t>
            </a:r>
          </a:p>
          <a:p>
            <a:pPr lvl="1"/>
            <a:r>
              <a:rPr lang="en-GB" sz="1600" dirty="0"/>
              <a:t>Nottinghamshire Road Safety Partnership</a:t>
            </a:r>
          </a:p>
          <a:p>
            <a:pPr lvl="1"/>
            <a:r>
              <a:rPr lang="en-GB" sz="1600" dirty="0"/>
              <a:t>VIA East Midlands road safety education work (and partnerships)</a:t>
            </a:r>
          </a:p>
          <a:p>
            <a:r>
              <a:rPr lang="en-GB" sz="2000" dirty="0"/>
              <a:t>Leisure activities</a:t>
            </a:r>
          </a:p>
          <a:p>
            <a:pPr lvl="1"/>
            <a:r>
              <a:rPr lang="en-GB" sz="1600" dirty="0"/>
              <a:t>Nottinghamshire Water Safety Partnership</a:t>
            </a:r>
          </a:p>
          <a:p>
            <a:pPr lvl="1"/>
            <a:r>
              <a:rPr lang="en-GB" sz="1600" dirty="0"/>
              <a:t>School swimming service</a:t>
            </a:r>
          </a:p>
          <a:p>
            <a:r>
              <a:rPr lang="en-GB" sz="2000" dirty="0"/>
              <a:t>Assets</a:t>
            </a:r>
          </a:p>
          <a:p>
            <a:pPr lvl="1"/>
            <a:r>
              <a:rPr lang="en-GB" sz="1600" dirty="0"/>
              <a:t>University of Nottingham</a:t>
            </a:r>
          </a:p>
          <a:p>
            <a:pPr lvl="1"/>
            <a:r>
              <a:rPr lang="en-GB" sz="1600" dirty="0"/>
              <a:t>Road Accident Investigation</a:t>
            </a:r>
          </a:p>
        </p:txBody>
      </p:sp>
    </p:spTree>
    <p:extLst>
      <p:ext uri="{BB962C8B-B14F-4D97-AF65-F5344CB8AC3E}">
        <p14:creationId xmlns:p14="http://schemas.microsoft.com/office/powerpoint/2010/main" val="14787053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4E645-911D-4817-8D04-2D1C50775D09}"/>
              </a:ext>
            </a:extLst>
          </p:cNvPr>
          <p:cNvSpPr>
            <a:spLocks noGrp="1"/>
          </p:cNvSpPr>
          <p:nvPr>
            <p:ph type="title"/>
          </p:nvPr>
        </p:nvSpPr>
        <p:spPr/>
        <p:txBody>
          <a:bodyPr/>
          <a:lstStyle/>
          <a:p>
            <a:r>
              <a:rPr lang="en-GB" dirty="0"/>
              <a:t>Recommendations</a:t>
            </a:r>
          </a:p>
        </p:txBody>
      </p:sp>
      <p:sp>
        <p:nvSpPr>
          <p:cNvPr id="3" name="Content Placeholder 2">
            <a:extLst>
              <a:ext uri="{FF2B5EF4-FFF2-40B4-BE49-F238E27FC236}">
                <a16:creationId xmlns:a16="http://schemas.microsoft.com/office/drawing/2014/main" id="{E8EA25E9-9691-4E1E-804D-B57C6B8975C9}"/>
              </a:ext>
            </a:extLst>
          </p:cNvPr>
          <p:cNvSpPr>
            <a:spLocks noGrp="1"/>
          </p:cNvSpPr>
          <p:nvPr>
            <p:ph idx="1"/>
          </p:nvPr>
        </p:nvSpPr>
        <p:spPr/>
        <p:txBody>
          <a:bodyPr/>
          <a:lstStyle/>
          <a:p>
            <a:r>
              <a:rPr lang="en-GB" dirty="0"/>
              <a:t>General</a:t>
            </a:r>
          </a:p>
          <a:p>
            <a:pPr lvl="1"/>
            <a:r>
              <a:rPr lang="en-GB" sz="2000" i="1" dirty="0"/>
              <a:t>Mechanism for strategic leadership and co-ordination</a:t>
            </a:r>
          </a:p>
          <a:p>
            <a:pPr lvl="1"/>
            <a:r>
              <a:rPr lang="en-GB" sz="2000" dirty="0"/>
              <a:t>Reduction of inequalities</a:t>
            </a:r>
          </a:p>
          <a:p>
            <a:pPr lvl="1"/>
            <a:r>
              <a:rPr lang="en-GB" sz="2000" dirty="0"/>
              <a:t>Combination of interventions - education, engineering, enforcement and empowerment</a:t>
            </a:r>
          </a:p>
          <a:p>
            <a:r>
              <a:rPr lang="en-GB" dirty="0"/>
              <a:t>In the home</a:t>
            </a:r>
          </a:p>
          <a:p>
            <a:pPr lvl="1"/>
            <a:r>
              <a:rPr lang="en-GB" sz="2000" dirty="0"/>
              <a:t>Opportunities for funding</a:t>
            </a:r>
          </a:p>
          <a:p>
            <a:pPr lvl="1"/>
            <a:r>
              <a:rPr lang="en-GB" sz="2000" dirty="0"/>
              <a:t>Future commissioning</a:t>
            </a:r>
          </a:p>
          <a:p>
            <a:pPr lvl="1"/>
            <a:r>
              <a:rPr lang="en-GB" sz="2000" i="1" dirty="0"/>
              <a:t>Implement evidence based, standardised, age appropriate home safety messages across the system</a:t>
            </a:r>
          </a:p>
          <a:p>
            <a:pPr lvl="1"/>
            <a:endParaRPr lang="en-GB" sz="2000" dirty="0"/>
          </a:p>
        </p:txBody>
      </p:sp>
    </p:spTree>
    <p:extLst>
      <p:ext uri="{BB962C8B-B14F-4D97-AF65-F5344CB8AC3E}">
        <p14:creationId xmlns:p14="http://schemas.microsoft.com/office/powerpoint/2010/main" val="146931878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A4E645-911D-4817-8D04-2D1C50775D09}"/>
              </a:ext>
            </a:extLst>
          </p:cNvPr>
          <p:cNvSpPr>
            <a:spLocks noGrp="1"/>
          </p:cNvSpPr>
          <p:nvPr>
            <p:ph type="title"/>
          </p:nvPr>
        </p:nvSpPr>
        <p:spPr/>
        <p:txBody>
          <a:bodyPr/>
          <a:lstStyle/>
          <a:p>
            <a:r>
              <a:rPr lang="en-GB" dirty="0"/>
              <a:t>Recommendations</a:t>
            </a:r>
          </a:p>
        </p:txBody>
      </p:sp>
      <p:sp>
        <p:nvSpPr>
          <p:cNvPr id="3" name="Content Placeholder 2">
            <a:extLst>
              <a:ext uri="{FF2B5EF4-FFF2-40B4-BE49-F238E27FC236}">
                <a16:creationId xmlns:a16="http://schemas.microsoft.com/office/drawing/2014/main" id="{E8EA25E9-9691-4E1E-804D-B57C6B8975C9}"/>
              </a:ext>
            </a:extLst>
          </p:cNvPr>
          <p:cNvSpPr>
            <a:spLocks noGrp="1"/>
          </p:cNvSpPr>
          <p:nvPr>
            <p:ph idx="1"/>
          </p:nvPr>
        </p:nvSpPr>
        <p:spPr/>
        <p:txBody>
          <a:bodyPr/>
          <a:lstStyle/>
          <a:p>
            <a:r>
              <a:rPr lang="en-GB" dirty="0"/>
              <a:t>On the road</a:t>
            </a:r>
          </a:p>
          <a:p>
            <a:pPr lvl="1"/>
            <a:r>
              <a:rPr lang="en-GB" sz="2000" dirty="0"/>
              <a:t>Continuation of needs lead, evidence based interventions</a:t>
            </a:r>
          </a:p>
          <a:p>
            <a:pPr lvl="1"/>
            <a:r>
              <a:rPr lang="en-GB" sz="2000" dirty="0"/>
              <a:t>Allocating recourses where evidence of need has been identified</a:t>
            </a:r>
          </a:p>
          <a:p>
            <a:pPr lvl="1"/>
            <a:endParaRPr lang="en-GB" sz="2000" dirty="0"/>
          </a:p>
          <a:p>
            <a:r>
              <a:rPr lang="en-GB" dirty="0"/>
              <a:t>Leisure activities</a:t>
            </a:r>
          </a:p>
          <a:p>
            <a:pPr lvl="1"/>
            <a:r>
              <a:rPr lang="en-GB" sz="2000" dirty="0"/>
              <a:t>Development of partnership action plan relating to water safety and safety education plan</a:t>
            </a:r>
          </a:p>
        </p:txBody>
      </p:sp>
    </p:spTree>
    <p:extLst>
      <p:ext uri="{BB962C8B-B14F-4D97-AF65-F5344CB8AC3E}">
        <p14:creationId xmlns:p14="http://schemas.microsoft.com/office/powerpoint/2010/main" val="11441153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a:t>What is a JSNA </a:t>
            </a:r>
            <a:r>
              <a:rPr lang="en-GB" dirty="0" err="1"/>
              <a:t>cont</a:t>
            </a:r>
            <a:r>
              <a:rPr lang="en-GB" dirty="0"/>
              <a:t>…</a:t>
            </a:r>
          </a:p>
        </p:txBody>
      </p:sp>
      <p:sp>
        <p:nvSpPr>
          <p:cNvPr id="5" name="Content Placeholder 4"/>
          <p:cNvSpPr>
            <a:spLocks noGrp="1"/>
          </p:cNvSpPr>
          <p:nvPr>
            <p:ph idx="1"/>
          </p:nvPr>
        </p:nvSpPr>
        <p:spPr/>
        <p:txBody>
          <a:bodyPr/>
          <a:lstStyle/>
          <a:p>
            <a:r>
              <a:rPr lang="en-GB" dirty="0"/>
              <a:t>Each chapter outlines the local picture for the topic of interest, evidence of what works, unmet need, assets and recommendations for consideration.</a:t>
            </a:r>
          </a:p>
          <a:p>
            <a:endParaRPr lang="en-GB" dirty="0"/>
          </a:p>
          <a:p>
            <a:r>
              <a:rPr lang="en-GB" dirty="0"/>
              <a:t>All completed JSNAs are signed off by the Health and Wellbeing Board</a:t>
            </a:r>
          </a:p>
        </p:txBody>
      </p:sp>
    </p:spTree>
    <p:extLst>
      <p:ext uri="{BB962C8B-B14F-4D97-AF65-F5344CB8AC3E}">
        <p14:creationId xmlns:p14="http://schemas.microsoft.com/office/powerpoint/2010/main" val="3047523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Recent JSNAs</a:t>
            </a:r>
          </a:p>
        </p:txBody>
      </p:sp>
      <p:sp>
        <p:nvSpPr>
          <p:cNvPr id="3" name="Content Placeholder 2"/>
          <p:cNvSpPr>
            <a:spLocks noGrp="1"/>
          </p:cNvSpPr>
          <p:nvPr>
            <p:ph idx="1"/>
          </p:nvPr>
        </p:nvSpPr>
        <p:spPr/>
        <p:txBody>
          <a:bodyPr/>
          <a:lstStyle/>
          <a:p>
            <a:r>
              <a:rPr lang="en-GB" dirty="0"/>
              <a:t>In March 2019 three JSNAs were signed off by the Health and Wellbeing Board</a:t>
            </a:r>
          </a:p>
          <a:p>
            <a:endParaRPr lang="en-GB" dirty="0"/>
          </a:p>
          <a:p>
            <a:pPr lvl="1"/>
            <a:r>
              <a:rPr lang="en-GB" dirty="0"/>
              <a:t>Avoidable injuries in children and young people</a:t>
            </a:r>
          </a:p>
          <a:p>
            <a:pPr lvl="1"/>
            <a:r>
              <a:rPr lang="en-GB" dirty="0"/>
              <a:t>Self-harm</a:t>
            </a:r>
          </a:p>
          <a:p>
            <a:pPr lvl="1"/>
            <a:r>
              <a:rPr lang="en-GB" dirty="0"/>
              <a:t>Domestic abuse</a:t>
            </a:r>
          </a:p>
          <a:p>
            <a:endParaRPr lang="en-GB" dirty="0"/>
          </a:p>
        </p:txBody>
      </p:sp>
    </p:spTree>
    <p:extLst>
      <p:ext uri="{BB962C8B-B14F-4D97-AF65-F5344CB8AC3E}">
        <p14:creationId xmlns:p14="http://schemas.microsoft.com/office/powerpoint/2010/main" val="1111445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Engaging with the Alliance</a:t>
            </a:r>
          </a:p>
        </p:txBody>
      </p:sp>
      <p:sp>
        <p:nvSpPr>
          <p:cNvPr id="3" name="Content Placeholder 2"/>
          <p:cNvSpPr>
            <a:spLocks noGrp="1"/>
          </p:cNvSpPr>
          <p:nvPr>
            <p:ph idx="1"/>
          </p:nvPr>
        </p:nvSpPr>
        <p:spPr/>
        <p:txBody>
          <a:bodyPr/>
          <a:lstStyle/>
          <a:p>
            <a:r>
              <a:rPr lang="en-GB" dirty="0"/>
              <a:t>Bring on the signed off JSNAs with an impact on children for the Alliance to;</a:t>
            </a:r>
          </a:p>
          <a:p>
            <a:pPr lvl="1"/>
            <a:r>
              <a:rPr lang="en-GB" dirty="0"/>
              <a:t>Consider the findings and recommendations</a:t>
            </a:r>
          </a:p>
          <a:p>
            <a:pPr lvl="1"/>
            <a:r>
              <a:rPr lang="en-GB" dirty="0"/>
              <a:t>Identify areas of influence and partners can add value</a:t>
            </a:r>
          </a:p>
          <a:p>
            <a:pPr lvl="1"/>
            <a:r>
              <a:rPr lang="en-GB" dirty="0"/>
              <a:t>Identify areas for further investigation (deep dives)</a:t>
            </a:r>
          </a:p>
          <a:p>
            <a:pPr lvl="1"/>
            <a:r>
              <a:rPr lang="en-GB" dirty="0"/>
              <a:t>Feedback to the Health and Wellbeing Board</a:t>
            </a:r>
          </a:p>
        </p:txBody>
      </p:sp>
    </p:spTree>
    <p:extLst>
      <p:ext uri="{BB962C8B-B14F-4D97-AF65-F5344CB8AC3E}">
        <p14:creationId xmlns:p14="http://schemas.microsoft.com/office/powerpoint/2010/main" val="9891897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JSNAs in progress</a:t>
            </a:r>
          </a:p>
        </p:txBody>
      </p:sp>
      <p:sp>
        <p:nvSpPr>
          <p:cNvPr id="5" name="Text Placeholder 4"/>
          <p:cNvSpPr>
            <a:spLocks noGrp="1"/>
          </p:cNvSpPr>
          <p:nvPr>
            <p:ph type="body" idx="1"/>
          </p:nvPr>
        </p:nvSpPr>
        <p:spPr/>
        <p:txBody>
          <a:bodyPr/>
          <a:lstStyle/>
          <a:p>
            <a:endParaRPr lang="en-GB" dirty="0"/>
          </a:p>
          <a:p>
            <a:endParaRPr lang="en-GB" dirty="0"/>
          </a:p>
          <a:p>
            <a:r>
              <a:rPr lang="en-GB" dirty="0"/>
              <a:t>Cross cutting themes</a:t>
            </a:r>
          </a:p>
          <a:p>
            <a:endParaRPr lang="en-GB" dirty="0"/>
          </a:p>
        </p:txBody>
      </p:sp>
      <p:sp>
        <p:nvSpPr>
          <p:cNvPr id="3" name="Content Placeholder 2"/>
          <p:cNvSpPr>
            <a:spLocks noGrp="1"/>
          </p:cNvSpPr>
          <p:nvPr>
            <p:ph sz="half" idx="2"/>
          </p:nvPr>
        </p:nvSpPr>
        <p:spPr/>
        <p:txBody>
          <a:bodyPr/>
          <a:lstStyle/>
          <a:p>
            <a:r>
              <a:rPr lang="en-GB" sz="2800" dirty="0"/>
              <a:t>Sexual health and HIV</a:t>
            </a:r>
          </a:p>
          <a:p>
            <a:r>
              <a:rPr lang="en-GB" sz="2800" dirty="0"/>
              <a:t>Health and Homelessness</a:t>
            </a:r>
          </a:p>
          <a:p>
            <a:r>
              <a:rPr lang="en-GB" sz="2800" dirty="0"/>
              <a:t>Oral Health</a:t>
            </a:r>
          </a:p>
          <a:p>
            <a:r>
              <a:rPr lang="en-GB" sz="2800" dirty="0"/>
              <a:t>Tobacco</a:t>
            </a:r>
          </a:p>
        </p:txBody>
      </p:sp>
      <p:sp>
        <p:nvSpPr>
          <p:cNvPr id="6" name="Text Placeholder 5"/>
          <p:cNvSpPr>
            <a:spLocks noGrp="1"/>
          </p:cNvSpPr>
          <p:nvPr>
            <p:ph type="body" sz="quarter" idx="3"/>
          </p:nvPr>
        </p:nvSpPr>
        <p:spPr/>
        <p:txBody>
          <a:bodyPr/>
          <a:lstStyle/>
          <a:p>
            <a:r>
              <a:rPr lang="en-GB" dirty="0"/>
              <a:t>Children and Young People</a:t>
            </a:r>
          </a:p>
        </p:txBody>
      </p:sp>
      <p:sp>
        <p:nvSpPr>
          <p:cNvPr id="7" name="Content Placeholder 6"/>
          <p:cNvSpPr>
            <a:spLocks noGrp="1"/>
          </p:cNvSpPr>
          <p:nvPr>
            <p:ph sz="quarter" idx="4"/>
          </p:nvPr>
        </p:nvSpPr>
        <p:spPr>
          <a:xfrm>
            <a:off x="4629150" y="2505075"/>
            <a:ext cx="4369884" cy="3684588"/>
          </a:xfrm>
        </p:spPr>
        <p:txBody>
          <a:bodyPr/>
          <a:lstStyle/>
          <a:p>
            <a:r>
              <a:rPr lang="en-GB" sz="2800" dirty="0"/>
              <a:t>Early Years</a:t>
            </a:r>
          </a:p>
          <a:p>
            <a:r>
              <a:rPr lang="en-GB" sz="2800" dirty="0"/>
              <a:t>1001 Days</a:t>
            </a:r>
          </a:p>
          <a:p>
            <a:r>
              <a:rPr lang="en-GB" sz="2800" dirty="0"/>
              <a:t>Children and YP with special educational needs and disabilities</a:t>
            </a:r>
          </a:p>
          <a:p>
            <a:r>
              <a:rPr lang="en-GB" sz="2800" dirty="0"/>
              <a:t>Emotional health and wellbeing</a:t>
            </a:r>
          </a:p>
          <a:p>
            <a:pPr marL="0" indent="0">
              <a:buNone/>
            </a:pPr>
            <a:endParaRPr lang="en-GB" dirty="0"/>
          </a:p>
        </p:txBody>
      </p:sp>
    </p:spTree>
    <p:extLst>
      <p:ext uri="{BB962C8B-B14F-4D97-AF65-F5344CB8AC3E}">
        <p14:creationId xmlns:p14="http://schemas.microsoft.com/office/powerpoint/2010/main" val="6509299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lstStyle/>
          <a:p>
            <a:r>
              <a:rPr lang="en-GB" dirty="0"/>
              <a:t>JSNA</a:t>
            </a:r>
            <a:br>
              <a:rPr lang="en-GB" dirty="0"/>
            </a:br>
            <a:r>
              <a:rPr lang="en-GB" dirty="0"/>
              <a:t>Self-harm</a:t>
            </a:r>
          </a:p>
        </p:txBody>
      </p:sp>
      <p:sp>
        <p:nvSpPr>
          <p:cNvPr id="8" name="Subtitle 7"/>
          <p:cNvSpPr>
            <a:spLocks noGrp="1"/>
          </p:cNvSpPr>
          <p:nvPr>
            <p:ph type="subTitle" idx="1"/>
          </p:nvPr>
        </p:nvSpPr>
        <p:spPr/>
        <p:txBody>
          <a:bodyPr/>
          <a:lstStyle/>
          <a:p>
            <a:r>
              <a:rPr lang="en-GB" dirty="0"/>
              <a:t>Jane O’Brien</a:t>
            </a:r>
          </a:p>
          <a:p>
            <a:r>
              <a:rPr lang="en-GB" dirty="0"/>
              <a:t>Public Health and Commissioning Manager</a:t>
            </a:r>
          </a:p>
          <a:p>
            <a:endParaRPr lang="en-GB" dirty="0"/>
          </a:p>
        </p:txBody>
      </p:sp>
    </p:spTree>
    <p:extLst>
      <p:ext uri="{BB962C8B-B14F-4D97-AF65-F5344CB8AC3E}">
        <p14:creationId xmlns:p14="http://schemas.microsoft.com/office/powerpoint/2010/main" val="18645492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900"/>
            <a:ext cx="8229600" cy="882176"/>
          </a:xfrm>
        </p:spPr>
        <p:txBody>
          <a:bodyPr/>
          <a:lstStyle/>
          <a:p>
            <a:r>
              <a:rPr lang="en-GB" sz="3200" dirty="0"/>
              <a:t>Self-harm - all ages </a:t>
            </a:r>
          </a:p>
        </p:txBody>
      </p:sp>
      <p:sp>
        <p:nvSpPr>
          <p:cNvPr id="3" name="Content Placeholder 2"/>
          <p:cNvSpPr>
            <a:spLocks noGrp="1"/>
          </p:cNvSpPr>
          <p:nvPr>
            <p:ph idx="1"/>
          </p:nvPr>
        </p:nvSpPr>
        <p:spPr>
          <a:xfrm>
            <a:off x="457200" y="930873"/>
            <a:ext cx="8447903" cy="4451350"/>
          </a:xfrm>
        </p:spPr>
        <p:txBody>
          <a:bodyPr/>
          <a:lstStyle/>
          <a:p>
            <a:pPr marL="0" indent="0">
              <a:buNone/>
            </a:pPr>
            <a:r>
              <a:rPr lang="en-GB" sz="2400" dirty="0"/>
              <a:t>Self-harm is </a:t>
            </a:r>
          </a:p>
          <a:p>
            <a:r>
              <a:rPr lang="en-GB" sz="2400" dirty="0"/>
              <a:t>A complex behaviour</a:t>
            </a:r>
          </a:p>
          <a:p>
            <a:r>
              <a:rPr lang="en-GB" sz="2400" dirty="0"/>
              <a:t>Defined as “…</a:t>
            </a:r>
            <a:r>
              <a:rPr lang="en-GB" sz="2400" b="1" i="1" dirty="0"/>
              <a:t>an intentional act of self-poisoning or self-injury irrespective of the type of motivation or degree of suicidal intent</a:t>
            </a:r>
            <a:r>
              <a:rPr lang="en-GB" sz="2400" b="1" dirty="0"/>
              <a:t>.” </a:t>
            </a:r>
            <a:r>
              <a:rPr lang="en-GB" sz="2000" dirty="0"/>
              <a:t>(Public Health Fingertips definition).</a:t>
            </a:r>
          </a:p>
          <a:p>
            <a:r>
              <a:rPr lang="en-GB" sz="2400" dirty="0"/>
              <a:t>An indicator of unbearable emotional or psychological distress</a:t>
            </a:r>
          </a:p>
          <a:p>
            <a:r>
              <a:rPr lang="en-GB" sz="2400" dirty="0"/>
              <a:t>Not confined to CYP -  </a:t>
            </a:r>
            <a:r>
              <a:rPr lang="en-GB" sz="2400" b="1" dirty="0"/>
              <a:t>49% of A&amp;E attendances</a:t>
            </a:r>
            <a:r>
              <a:rPr lang="en-GB" sz="2400" dirty="0"/>
              <a:t> for self-harm in Nottinghamshire were for people</a:t>
            </a:r>
            <a:r>
              <a:rPr lang="en-GB" sz="2400" b="1" dirty="0"/>
              <a:t> over age 30</a:t>
            </a:r>
            <a:r>
              <a:rPr lang="en-GB" sz="2400" dirty="0"/>
              <a:t> (Jan 2013-Dec 2016)</a:t>
            </a:r>
          </a:p>
          <a:p>
            <a:r>
              <a:rPr lang="en-GB" sz="2400" dirty="0"/>
              <a:t>There is evidence of association between Adverse Childhood Experiences (ACEs) and self-harm</a:t>
            </a:r>
          </a:p>
        </p:txBody>
      </p:sp>
    </p:spTree>
    <p:extLst>
      <p:ext uri="{BB962C8B-B14F-4D97-AF65-F5344CB8AC3E}">
        <p14:creationId xmlns:p14="http://schemas.microsoft.com/office/powerpoint/2010/main" val="7696936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3562"/>
            <a:ext cx="8229600" cy="775082"/>
          </a:xfrm>
        </p:spPr>
        <p:txBody>
          <a:bodyPr/>
          <a:lstStyle/>
          <a:p>
            <a:r>
              <a:rPr lang="en-GB" sz="3200" dirty="0"/>
              <a:t>Focus on CYP – Key messages (1)</a:t>
            </a:r>
          </a:p>
        </p:txBody>
      </p:sp>
      <p:sp>
        <p:nvSpPr>
          <p:cNvPr id="3" name="Content Placeholder 2"/>
          <p:cNvSpPr>
            <a:spLocks noGrp="1"/>
          </p:cNvSpPr>
          <p:nvPr>
            <p:ph idx="1"/>
          </p:nvPr>
        </p:nvSpPr>
        <p:spPr>
          <a:xfrm>
            <a:off x="457200" y="1062938"/>
            <a:ext cx="8431428" cy="5008347"/>
          </a:xfrm>
        </p:spPr>
        <p:txBody>
          <a:bodyPr/>
          <a:lstStyle/>
          <a:p>
            <a:pPr>
              <a:spcAft>
                <a:spcPts val="600"/>
              </a:spcAft>
            </a:pPr>
            <a:r>
              <a:rPr lang="en-GB" sz="2400" dirty="0"/>
              <a:t>The UK has the highest CYP self-harm rate  of any country in Europe, with a rate of </a:t>
            </a:r>
            <a:r>
              <a:rPr lang="en-GB" sz="2400" b="1" dirty="0"/>
              <a:t>400 per 100,000 population</a:t>
            </a:r>
          </a:p>
          <a:p>
            <a:pPr>
              <a:spcAft>
                <a:spcPts val="600"/>
              </a:spcAft>
            </a:pPr>
            <a:r>
              <a:rPr lang="en-GB" sz="2400" b="1" dirty="0"/>
              <a:t>22% of 15 year olds </a:t>
            </a:r>
            <a:r>
              <a:rPr lang="en-GB" sz="2400" dirty="0"/>
              <a:t>reported  in surveys that they had self-harmed </a:t>
            </a:r>
            <a:r>
              <a:rPr lang="en-GB" sz="2400" b="1" dirty="0"/>
              <a:t>(32% of girls and 11% of boys)</a:t>
            </a:r>
            <a:endParaRPr lang="en-GB" sz="2400" dirty="0"/>
          </a:p>
          <a:p>
            <a:pPr>
              <a:spcAft>
                <a:spcPts val="600"/>
              </a:spcAft>
            </a:pPr>
            <a:r>
              <a:rPr lang="en-GB" sz="2400" dirty="0"/>
              <a:t>Research shows an increase of self-harm in childhood and adolescence in recent years with </a:t>
            </a:r>
            <a:r>
              <a:rPr lang="en-GB" sz="2400" b="1" dirty="0"/>
              <a:t>68% increase in girls aged 13 to 16</a:t>
            </a:r>
          </a:p>
          <a:p>
            <a:r>
              <a:rPr lang="en-GB" sz="2400" dirty="0"/>
              <a:t>Research suggests that self-harm increases the probability of someone dying by suicide within 12 months, by between </a:t>
            </a:r>
            <a:r>
              <a:rPr lang="en-GB" sz="2400" b="1" dirty="0"/>
              <a:t>50 and 100 times</a:t>
            </a:r>
            <a:r>
              <a:rPr lang="en-GB" sz="2400" dirty="0"/>
              <a:t> above the rest of the population (NICE 2016) – </a:t>
            </a:r>
            <a:r>
              <a:rPr lang="en-GB" sz="2400" b="1" dirty="0"/>
              <a:t>significant risk factor</a:t>
            </a:r>
            <a:endParaRPr lang="en-GB" sz="2400" dirty="0"/>
          </a:p>
        </p:txBody>
      </p:sp>
    </p:spTree>
    <p:extLst>
      <p:ext uri="{BB962C8B-B14F-4D97-AF65-F5344CB8AC3E}">
        <p14:creationId xmlns:p14="http://schemas.microsoft.com/office/powerpoint/2010/main" val="2788854629"/>
      </p:ext>
    </p:extLst>
  </p:cSld>
  <p:clrMapOvr>
    <a:masterClrMapping/>
  </p:clrMapOvr>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PowerPoint Template</Template>
  <TotalTime>1194</TotalTime>
  <Words>1677</Words>
  <Application>Microsoft Office PowerPoint</Application>
  <PresentationFormat>On-screen Show (4:3)</PresentationFormat>
  <Paragraphs>227</Paragraphs>
  <Slides>29</Slides>
  <Notes>6</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29</vt:i4>
      </vt:variant>
    </vt:vector>
  </HeadingPairs>
  <TitlesOfParts>
    <vt:vector size="33" baseType="lpstr">
      <vt:lpstr>Arial</vt:lpstr>
      <vt:lpstr>Arial Black</vt:lpstr>
      <vt:lpstr>Calibri</vt:lpstr>
      <vt:lpstr>Custom Design</vt:lpstr>
      <vt:lpstr>Joint Strategic Needs Assessments (JSNAs)</vt:lpstr>
      <vt:lpstr>What is a JSNA</vt:lpstr>
      <vt:lpstr>What is a JSNA cont…</vt:lpstr>
      <vt:lpstr>Recent JSNAs</vt:lpstr>
      <vt:lpstr>Engaging with the Alliance</vt:lpstr>
      <vt:lpstr>JSNAs in progress</vt:lpstr>
      <vt:lpstr>JSNA Self-harm</vt:lpstr>
      <vt:lpstr>Self-harm - all ages </vt:lpstr>
      <vt:lpstr>Focus on CYP – Key messages (1)</vt:lpstr>
      <vt:lpstr>Focus on CYP – Key messages (2)</vt:lpstr>
      <vt:lpstr>Recommendations</vt:lpstr>
      <vt:lpstr>JSNA Domestic Abuse</vt:lpstr>
      <vt:lpstr>Domestic Abuse</vt:lpstr>
      <vt:lpstr>Children and Young People</vt:lpstr>
      <vt:lpstr>Children and Young People</vt:lpstr>
      <vt:lpstr>Specialist Community Based Services</vt:lpstr>
      <vt:lpstr>Encompass</vt:lpstr>
      <vt:lpstr>Primary Prevention</vt:lpstr>
      <vt:lpstr>GREAT</vt:lpstr>
      <vt:lpstr>Equate </vt:lpstr>
      <vt:lpstr>Equation</vt:lpstr>
      <vt:lpstr>DA JSNA Recommendations</vt:lpstr>
      <vt:lpstr>JSNA Avoidable Injury in Children and Young People</vt:lpstr>
      <vt:lpstr>Introduction</vt:lpstr>
      <vt:lpstr>Picture for Nottinghamshire</vt:lpstr>
      <vt:lpstr>Picture for Nottinghamshire (2)</vt:lpstr>
      <vt:lpstr>Current activity, Service Provision and Assets </vt:lpstr>
      <vt:lpstr>Recommendations</vt:lpstr>
      <vt:lpstr>Recommendations</vt:lpstr>
    </vt:vector>
  </TitlesOfParts>
  <Company>NCC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subject>Information and Communications</dc:subject>
  <dc:creator>Scarlet McCourt</dc:creator>
  <cp:lastModifiedBy>Georgina Staveley</cp:lastModifiedBy>
  <cp:revision>64</cp:revision>
  <cp:lastPrinted>2019-01-24T13:58:49Z</cp:lastPrinted>
  <dcterms:created xsi:type="dcterms:W3CDTF">2017-07-03T13:03:55Z</dcterms:created>
  <dcterms:modified xsi:type="dcterms:W3CDTF">2019-07-18T10:41:47Z</dcterms:modified>
</cp:coreProperties>
</file>