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9" r:id="rId2"/>
  </p:sldIdLst>
  <p:sldSz cx="12801600" cy="9601200" type="A3"/>
  <p:notesSz cx="6797675" cy="9926638"/>
  <p:defaultTextStyle>
    <a:defPPr>
      <a:defRPr lang="en-US"/>
    </a:defPPr>
    <a:lvl1pPr marL="0" algn="l" defTabSz="122191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10956" algn="l" defTabSz="122191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21913" algn="l" defTabSz="122191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32869" algn="l" defTabSz="122191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43825" algn="l" defTabSz="122191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54782" algn="l" defTabSz="122191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65738" algn="l" defTabSz="122191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76695" algn="l" defTabSz="122191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87651" algn="l" defTabSz="122191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115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660033"/>
    <a:srgbClr val="FFFFFF"/>
    <a:srgbClr val="660066"/>
    <a:srgbClr val="1F497D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103" autoAdjust="0"/>
    <p:restoredTop sz="94660"/>
  </p:normalViewPr>
  <p:slideViewPr>
    <p:cSldViewPr snapToGrid="0">
      <p:cViewPr>
        <p:scale>
          <a:sx n="70" d="100"/>
          <a:sy n="70" d="100"/>
        </p:scale>
        <p:origin x="-1176" y="84"/>
      </p:cViewPr>
      <p:guideLst>
        <p:guide orient="horz" pos="3115"/>
        <p:guide pos="4032"/>
      </p:guideLst>
    </p:cSldViewPr>
  </p:slideViewPr>
  <p:notesTextViewPr>
    <p:cViewPr>
      <p:scale>
        <a:sx n="400" d="100"/>
        <a:sy n="4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CCC4BD4A-4371-4B7E-A934-1AAECA728CE8}" type="datetimeFigureOut">
              <a:rPr lang="en-GB" smtClean="0"/>
              <a:t>14/08/2015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33" tIns="45717" rIns="91433" bIns="4571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A21AFC4E-B684-4630-AB41-ABDD17FDED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9412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21913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10956" algn="l" defTabSz="1221913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21913" algn="l" defTabSz="1221913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32869" algn="l" defTabSz="1221913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43825" algn="l" defTabSz="1221913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54782" algn="l" defTabSz="1221913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65738" algn="l" defTabSz="1221913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76695" algn="l" defTabSz="1221913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87651" algn="l" defTabSz="1221913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1AFC4E-B684-4630-AB41-ABDD17FDEDC9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2055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2982597"/>
            <a:ext cx="10881360" cy="205803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109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219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328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438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547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657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766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876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B1803-F333-4EE3-AD8D-BF20C16B7DC2}" type="datetimeFigureOut">
              <a:rPr lang="en-GB" smtClean="0"/>
              <a:t>14/08/2015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94E45-5F16-4E2B-A002-3F62A83923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9546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B1803-F333-4EE3-AD8D-BF20C16B7DC2}" type="datetimeFigureOut">
              <a:rPr lang="en-GB" smtClean="0"/>
              <a:t>14/08/2015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94E45-5F16-4E2B-A002-3F62A83923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7970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81160" y="384495"/>
            <a:ext cx="2880360" cy="819213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080" y="384495"/>
            <a:ext cx="8427720" cy="819213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B1803-F333-4EE3-AD8D-BF20C16B7DC2}" type="datetimeFigureOut">
              <a:rPr lang="en-GB" smtClean="0"/>
              <a:t>14/08/2015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94E45-5F16-4E2B-A002-3F62A83923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6659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B1803-F333-4EE3-AD8D-BF20C16B7DC2}" type="datetimeFigureOut">
              <a:rPr lang="en-GB" smtClean="0"/>
              <a:t>14/08/2015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94E45-5F16-4E2B-A002-3F62A83923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3054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239" y="6169662"/>
            <a:ext cx="10881360" cy="1906905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239" y="4069399"/>
            <a:ext cx="10881360" cy="2100262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10956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21913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3286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4382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5478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6573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7669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87651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B1803-F333-4EE3-AD8D-BF20C16B7DC2}" type="datetimeFigureOut">
              <a:rPr lang="en-GB" smtClean="0"/>
              <a:t>14/08/2015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94E45-5F16-4E2B-A002-3F62A83923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138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080" y="2240282"/>
            <a:ext cx="5654040" cy="633634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7480" y="2240282"/>
            <a:ext cx="5654040" cy="633634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B1803-F333-4EE3-AD8D-BF20C16B7DC2}" type="datetimeFigureOut">
              <a:rPr lang="en-GB" smtClean="0"/>
              <a:t>14/08/2015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94E45-5F16-4E2B-A002-3F62A83923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1884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10956" indent="0">
              <a:buNone/>
              <a:defRPr sz="2700" b="1"/>
            </a:lvl2pPr>
            <a:lvl3pPr marL="1221913" indent="0">
              <a:buNone/>
              <a:defRPr sz="2400" b="1"/>
            </a:lvl3pPr>
            <a:lvl4pPr marL="1832869" indent="0">
              <a:buNone/>
              <a:defRPr sz="2100" b="1"/>
            </a:lvl4pPr>
            <a:lvl5pPr marL="2443825" indent="0">
              <a:buNone/>
              <a:defRPr sz="2100" b="1"/>
            </a:lvl5pPr>
            <a:lvl6pPr marL="3054782" indent="0">
              <a:buNone/>
              <a:defRPr sz="2100" b="1"/>
            </a:lvl6pPr>
            <a:lvl7pPr marL="3665738" indent="0">
              <a:buNone/>
              <a:defRPr sz="2100" b="1"/>
            </a:lvl7pPr>
            <a:lvl8pPr marL="4276695" indent="0">
              <a:buNone/>
              <a:defRPr sz="2100" b="1"/>
            </a:lvl8pPr>
            <a:lvl9pPr marL="4887651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6" cy="89566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10956" indent="0">
              <a:buNone/>
              <a:defRPr sz="2700" b="1"/>
            </a:lvl2pPr>
            <a:lvl3pPr marL="1221913" indent="0">
              <a:buNone/>
              <a:defRPr sz="2400" b="1"/>
            </a:lvl3pPr>
            <a:lvl4pPr marL="1832869" indent="0">
              <a:buNone/>
              <a:defRPr sz="2100" b="1"/>
            </a:lvl4pPr>
            <a:lvl5pPr marL="2443825" indent="0">
              <a:buNone/>
              <a:defRPr sz="2100" b="1"/>
            </a:lvl5pPr>
            <a:lvl6pPr marL="3054782" indent="0">
              <a:buNone/>
              <a:defRPr sz="2100" b="1"/>
            </a:lvl6pPr>
            <a:lvl7pPr marL="3665738" indent="0">
              <a:buNone/>
              <a:defRPr sz="2100" b="1"/>
            </a:lvl7pPr>
            <a:lvl8pPr marL="4276695" indent="0">
              <a:buNone/>
              <a:defRPr sz="2100" b="1"/>
            </a:lvl8pPr>
            <a:lvl9pPr marL="4887651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6" cy="553180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B1803-F333-4EE3-AD8D-BF20C16B7DC2}" type="datetimeFigureOut">
              <a:rPr lang="en-GB" smtClean="0"/>
              <a:t>14/08/2015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94E45-5F16-4E2B-A002-3F62A83923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9147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B1803-F333-4EE3-AD8D-BF20C16B7DC2}" type="datetimeFigureOut">
              <a:rPr lang="en-GB" smtClean="0"/>
              <a:t>14/08/2015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94E45-5F16-4E2B-A002-3F62A83923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565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B1803-F333-4EE3-AD8D-BF20C16B7DC2}" type="datetimeFigureOut">
              <a:rPr lang="en-GB" smtClean="0"/>
              <a:t>14/08/2015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94E45-5F16-4E2B-A002-3F62A83923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5565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382270"/>
            <a:ext cx="4211639" cy="1626870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1" y="382272"/>
            <a:ext cx="7156450" cy="8194358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0" y="2009142"/>
            <a:ext cx="4211639" cy="6567488"/>
          </a:xfrm>
        </p:spPr>
        <p:txBody>
          <a:bodyPr/>
          <a:lstStyle>
            <a:lvl1pPr marL="0" indent="0">
              <a:buNone/>
              <a:defRPr sz="1900"/>
            </a:lvl1pPr>
            <a:lvl2pPr marL="610956" indent="0">
              <a:buNone/>
              <a:defRPr sz="1600"/>
            </a:lvl2pPr>
            <a:lvl3pPr marL="1221913" indent="0">
              <a:buNone/>
              <a:defRPr sz="1300"/>
            </a:lvl3pPr>
            <a:lvl4pPr marL="1832869" indent="0">
              <a:buNone/>
              <a:defRPr sz="1200"/>
            </a:lvl4pPr>
            <a:lvl5pPr marL="2443825" indent="0">
              <a:buNone/>
              <a:defRPr sz="1200"/>
            </a:lvl5pPr>
            <a:lvl6pPr marL="3054782" indent="0">
              <a:buNone/>
              <a:defRPr sz="1200"/>
            </a:lvl6pPr>
            <a:lvl7pPr marL="3665738" indent="0">
              <a:buNone/>
              <a:defRPr sz="1200"/>
            </a:lvl7pPr>
            <a:lvl8pPr marL="4276695" indent="0">
              <a:buNone/>
              <a:defRPr sz="1200"/>
            </a:lvl8pPr>
            <a:lvl9pPr marL="4887651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B1803-F333-4EE3-AD8D-BF20C16B7DC2}" type="datetimeFigureOut">
              <a:rPr lang="en-GB" smtClean="0"/>
              <a:t>14/08/2015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94E45-5F16-4E2B-A002-3F62A83923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7642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300"/>
            </a:lvl1pPr>
            <a:lvl2pPr marL="610956" indent="0">
              <a:buNone/>
              <a:defRPr sz="3700"/>
            </a:lvl2pPr>
            <a:lvl3pPr marL="1221913" indent="0">
              <a:buNone/>
              <a:defRPr sz="3200"/>
            </a:lvl3pPr>
            <a:lvl4pPr marL="1832869" indent="0">
              <a:buNone/>
              <a:defRPr sz="2700"/>
            </a:lvl4pPr>
            <a:lvl5pPr marL="2443825" indent="0">
              <a:buNone/>
              <a:defRPr sz="2700"/>
            </a:lvl5pPr>
            <a:lvl6pPr marL="3054782" indent="0">
              <a:buNone/>
              <a:defRPr sz="2700"/>
            </a:lvl6pPr>
            <a:lvl7pPr marL="3665738" indent="0">
              <a:buNone/>
              <a:defRPr sz="2700"/>
            </a:lvl7pPr>
            <a:lvl8pPr marL="4276695" indent="0">
              <a:buNone/>
              <a:defRPr sz="2700"/>
            </a:lvl8pPr>
            <a:lvl9pPr marL="4887651" indent="0">
              <a:buNone/>
              <a:defRPr sz="27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1900"/>
            </a:lvl1pPr>
            <a:lvl2pPr marL="610956" indent="0">
              <a:buNone/>
              <a:defRPr sz="1600"/>
            </a:lvl2pPr>
            <a:lvl3pPr marL="1221913" indent="0">
              <a:buNone/>
              <a:defRPr sz="1300"/>
            </a:lvl3pPr>
            <a:lvl4pPr marL="1832869" indent="0">
              <a:buNone/>
              <a:defRPr sz="1200"/>
            </a:lvl4pPr>
            <a:lvl5pPr marL="2443825" indent="0">
              <a:buNone/>
              <a:defRPr sz="1200"/>
            </a:lvl5pPr>
            <a:lvl6pPr marL="3054782" indent="0">
              <a:buNone/>
              <a:defRPr sz="1200"/>
            </a:lvl6pPr>
            <a:lvl7pPr marL="3665738" indent="0">
              <a:buNone/>
              <a:defRPr sz="1200"/>
            </a:lvl7pPr>
            <a:lvl8pPr marL="4276695" indent="0">
              <a:buNone/>
              <a:defRPr sz="1200"/>
            </a:lvl8pPr>
            <a:lvl9pPr marL="4887651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B1803-F333-4EE3-AD8D-BF20C16B7DC2}" type="datetimeFigureOut">
              <a:rPr lang="en-GB" smtClean="0"/>
              <a:t>14/08/2015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94E45-5F16-4E2B-A002-3F62A83923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6754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2191" tIns="61096" rIns="122191" bIns="6109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240282"/>
            <a:ext cx="11521440" cy="6336348"/>
          </a:xfrm>
          <a:prstGeom prst="rect">
            <a:avLst/>
          </a:prstGeom>
        </p:spPr>
        <p:txBody>
          <a:bodyPr vert="horz" lIns="122191" tIns="61096" rIns="122191" bIns="6109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" y="8898892"/>
            <a:ext cx="2987040" cy="511175"/>
          </a:xfrm>
          <a:prstGeom prst="rect">
            <a:avLst/>
          </a:prstGeom>
        </p:spPr>
        <p:txBody>
          <a:bodyPr vert="horz" lIns="122191" tIns="61096" rIns="122191" bIns="61096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CB1803-F333-4EE3-AD8D-BF20C16B7DC2}" type="datetimeFigureOut">
              <a:rPr lang="en-GB" smtClean="0"/>
              <a:t>14/08/2015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73880" y="8898892"/>
            <a:ext cx="4053840" cy="511175"/>
          </a:xfrm>
          <a:prstGeom prst="rect">
            <a:avLst/>
          </a:prstGeom>
        </p:spPr>
        <p:txBody>
          <a:bodyPr vert="horz" lIns="122191" tIns="61096" rIns="122191" bIns="61096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74480" y="8898892"/>
            <a:ext cx="2987040" cy="511175"/>
          </a:xfrm>
          <a:prstGeom prst="rect">
            <a:avLst/>
          </a:prstGeom>
        </p:spPr>
        <p:txBody>
          <a:bodyPr vert="horz" lIns="122191" tIns="61096" rIns="122191" bIns="61096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B94E45-5F16-4E2B-A002-3F62A83923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6754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21913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8217" indent="-458217" algn="l" defTabSz="1221913" rtl="0" eaLnBrk="1" latinLnBrk="0" hangingPunct="1">
        <a:spcBef>
          <a:spcPct val="20000"/>
        </a:spcBef>
        <a:buFont typeface="Arial" panose="020B0604020202020204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92804" indent="-381848" algn="l" defTabSz="1221913" rtl="0" eaLnBrk="1" latinLnBrk="0" hangingPunct="1">
        <a:spcBef>
          <a:spcPct val="20000"/>
        </a:spcBef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7391" indent="-305478" algn="l" defTabSz="1221913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8347" indent="-305478" algn="l" defTabSz="1221913" rtl="0" eaLnBrk="1" latinLnBrk="0" hangingPunct="1">
        <a:spcBef>
          <a:spcPct val="20000"/>
        </a:spcBef>
        <a:buFont typeface="Arial" panose="020B0604020202020204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9304" indent="-305478" algn="l" defTabSz="1221913" rtl="0" eaLnBrk="1" latinLnBrk="0" hangingPunct="1">
        <a:spcBef>
          <a:spcPct val="20000"/>
        </a:spcBef>
        <a:buFont typeface="Arial" panose="020B0604020202020204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60260" indent="-305478" algn="l" defTabSz="1221913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71216" indent="-305478" algn="l" defTabSz="1221913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82173" indent="-305478" algn="l" defTabSz="1221913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93129" indent="-305478" algn="l" defTabSz="1221913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2191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10956" algn="l" defTabSz="122191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21913" algn="l" defTabSz="122191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32869" algn="l" defTabSz="122191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43825" algn="l" defTabSz="122191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54782" algn="l" defTabSz="122191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65738" algn="l" defTabSz="122191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76695" algn="l" defTabSz="122191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87651" algn="l" defTabSz="122191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/>
          <p:cNvSpPr/>
          <p:nvPr/>
        </p:nvSpPr>
        <p:spPr>
          <a:xfrm>
            <a:off x="9914380" y="8241373"/>
            <a:ext cx="2650312" cy="11215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6000" rtlCol="0" anchor="ctr" anchorCtr="0"/>
          <a:lstStyle/>
          <a:p>
            <a:pPr>
              <a:lnSpc>
                <a:spcPct val="90000"/>
              </a:lnSpc>
            </a:pPr>
            <a:r>
              <a:rPr lang="en-GB" sz="1200" dirty="0" smtClean="0">
                <a:solidFill>
                  <a:schemeClr val="tx1"/>
                </a:solidFill>
              </a:rPr>
              <a:t>Indicates  accountability</a:t>
            </a:r>
          </a:p>
          <a:p>
            <a:endParaRPr lang="en-GB" sz="1000" dirty="0">
              <a:solidFill>
                <a:schemeClr val="tx1"/>
              </a:solidFill>
            </a:endParaRPr>
          </a:p>
          <a:p>
            <a:r>
              <a:rPr lang="en-GB" sz="1200" dirty="0" smtClean="0">
                <a:solidFill>
                  <a:schemeClr val="tx1"/>
                </a:solidFill>
              </a:rPr>
              <a:t>Indicates  arrangements to work together and  share information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720" name="Rectangle 719"/>
          <p:cNvSpPr/>
          <p:nvPr/>
        </p:nvSpPr>
        <p:spPr>
          <a:xfrm>
            <a:off x="7135279" y="8688608"/>
            <a:ext cx="2454883" cy="535531"/>
          </a:xfrm>
          <a:prstGeom prst="rect">
            <a:avLst/>
          </a:prstGeom>
          <a:solidFill>
            <a:srgbClr val="FFFFFF"/>
          </a:solidFill>
        </p:spPr>
        <p:txBody>
          <a:bodyPr wrap="square" lIns="0" rIns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GB" sz="1200" b="1" dirty="0" smtClean="0">
                <a:solidFill>
                  <a:srgbClr val="1F497D"/>
                </a:solidFill>
              </a:rPr>
              <a:t>Lead group to deliver integrated </a:t>
            </a:r>
            <a:r>
              <a:rPr lang="en-GB" sz="1200" b="1" dirty="0">
                <a:solidFill>
                  <a:srgbClr val="1F497D"/>
                </a:solidFill>
              </a:rPr>
              <a:t>services for children and young people with complex needs or disabilities</a:t>
            </a:r>
          </a:p>
        </p:txBody>
      </p:sp>
      <p:cxnSp>
        <p:nvCxnSpPr>
          <p:cNvPr id="175" name="Straight Connector 108"/>
          <p:cNvCxnSpPr/>
          <p:nvPr/>
        </p:nvCxnSpPr>
        <p:spPr>
          <a:xfrm flipH="1">
            <a:off x="4099015" y="1242396"/>
            <a:ext cx="1996180" cy="744405"/>
          </a:xfrm>
          <a:prstGeom prst="straightConnector1">
            <a:avLst/>
          </a:prstGeom>
          <a:ln w="25400">
            <a:solidFill>
              <a:srgbClr val="0066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08"/>
          <p:cNvCxnSpPr/>
          <p:nvPr/>
        </p:nvCxnSpPr>
        <p:spPr>
          <a:xfrm flipH="1" flipV="1">
            <a:off x="4099015" y="1771021"/>
            <a:ext cx="1996180" cy="819100"/>
          </a:xfrm>
          <a:prstGeom prst="straightConnector1">
            <a:avLst/>
          </a:prstGeom>
          <a:ln w="25400">
            <a:solidFill>
              <a:srgbClr val="0066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5" idx="1"/>
            <a:endCxn id="4" idx="5"/>
          </p:cNvCxnSpPr>
          <p:nvPr/>
        </p:nvCxnSpPr>
        <p:spPr>
          <a:xfrm flipH="1" flipV="1">
            <a:off x="7826873" y="3559367"/>
            <a:ext cx="2264041" cy="1986305"/>
          </a:xfrm>
          <a:prstGeom prst="straightConnector1">
            <a:avLst/>
          </a:prstGeom>
          <a:ln w="38100">
            <a:solidFill>
              <a:schemeClr val="tx2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Arrow Connector 132"/>
          <p:cNvCxnSpPr>
            <a:stCxn id="31" idx="7"/>
            <a:endCxn id="4" idx="3"/>
          </p:cNvCxnSpPr>
          <p:nvPr/>
        </p:nvCxnSpPr>
        <p:spPr>
          <a:xfrm flipV="1">
            <a:off x="3779452" y="3559367"/>
            <a:ext cx="2443703" cy="2478000"/>
          </a:xfrm>
          <a:prstGeom prst="straightConnector1">
            <a:avLst/>
          </a:prstGeom>
          <a:ln w="38100">
            <a:solidFill>
              <a:srgbClr val="0066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Oval 85"/>
          <p:cNvSpPr/>
          <p:nvPr/>
        </p:nvSpPr>
        <p:spPr>
          <a:xfrm>
            <a:off x="11470162" y="3425316"/>
            <a:ext cx="864000" cy="864000"/>
          </a:xfrm>
          <a:prstGeom prst="ellipse">
            <a:avLst/>
          </a:prstGeom>
          <a:solidFill>
            <a:srgbClr val="660033"/>
          </a:solidFill>
          <a:ln>
            <a:solidFill>
              <a:srgbClr val="66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000" b="1" dirty="0" smtClean="0"/>
              <a:t>Closing the Gap</a:t>
            </a:r>
          </a:p>
          <a:p>
            <a:pPr algn="ctr"/>
            <a:r>
              <a:rPr lang="en-GB" sz="1000" b="1" dirty="0" smtClean="0"/>
              <a:t> Strategy Group</a:t>
            </a:r>
            <a:endParaRPr lang="en-GB" sz="1000" b="1" dirty="0"/>
          </a:p>
        </p:txBody>
      </p:sp>
      <p:sp>
        <p:nvSpPr>
          <p:cNvPr id="82" name="Oval 81"/>
          <p:cNvSpPr>
            <a:spLocks noChangeAspect="1"/>
          </p:cNvSpPr>
          <p:nvPr/>
        </p:nvSpPr>
        <p:spPr>
          <a:xfrm>
            <a:off x="11272185" y="1976806"/>
            <a:ext cx="1152000" cy="1152000"/>
          </a:xfrm>
          <a:prstGeom prst="ellipse">
            <a:avLst/>
          </a:prstGeom>
          <a:solidFill>
            <a:srgbClr val="660033"/>
          </a:solidFill>
          <a:ln>
            <a:solidFill>
              <a:srgbClr val="66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100" b="1" dirty="0" smtClean="0"/>
              <a:t>Education Trust</a:t>
            </a:r>
          </a:p>
          <a:p>
            <a:pPr algn="ctr"/>
            <a:r>
              <a:rPr lang="en-GB" sz="1100" b="1" dirty="0" smtClean="0"/>
              <a:t> Boards</a:t>
            </a:r>
            <a:endParaRPr lang="en-GB" sz="1100" b="1" dirty="0"/>
          </a:p>
        </p:txBody>
      </p:sp>
      <p:sp>
        <p:nvSpPr>
          <p:cNvPr id="383" name="Oval 382"/>
          <p:cNvSpPr>
            <a:spLocks noChangeAspect="1"/>
          </p:cNvSpPr>
          <p:nvPr/>
        </p:nvSpPr>
        <p:spPr>
          <a:xfrm>
            <a:off x="11174187" y="6774634"/>
            <a:ext cx="900000" cy="900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800" dirty="0"/>
              <a:t>Health </a:t>
            </a:r>
            <a:r>
              <a:rPr lang="en-GB" sz="800" dirty="0" smtClean="0"/>
              <a:t>Commissioners Group</a:t>
            </a:r>
            <a:endParaRPr lang="en-GB" sz="800" dirty="0"/>
          </a:p>
        </p:txBody>
      </p:sp>
      <p:sp>
        <p:nvSpPr>
          <p:cNvPr id="818" name="Oval 817"/>
          <p:cNvSpPr>
            <a:spLocks noChangeAspect="1"/>
          </p:cNvSpPr>
          <p:nvPr/>
        </p:nvSpPr>
        <p:spPr>
          <a:xfrm>
            <a:off x="2940158" y="7487650"/>
            <a:ext cx="864000" cy="864000"/>
          </a:xfrm>
          <a:prstGeom prst="ellipse">
            <a:avLst/>
          </a:prstGeom>
          <a:solidFill>
            <a:srgbClr val="00660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000" b="1" dirty="0" smtClean="0"/>
              <a:t>Child Poverty Reference Group</a:t>
            </a:r>
            <a:endParaRPr lang="en-GB" sz="1000" b="1" dirty="0"/>
          </a:p>
        </p:txBody>
      </p:sp>
      <p:cxnSp>
        <p:nvCxnSpPr>
          <p:cNvPr id="925" name="Straight Arrow Connector 924"/>
          <p:cNvCxnSpPr>
            <a:stCxn id="176" idx="0"/>
            <a:endCxn id="932" idx="4"/>
          </p:cNvCxnSpPr>
          <p:nvPr/>
        </p:nvCxnSpPr>
        <p:spPr>
          <a:xfrm flipV="1">
            <a:off x="1156064" y="1525311"/>
            <a:ext cx="0" cy="3016180"/>
          </a:xfrm>
          <a:prstGeom prst="straightConnector1">
            <a:avLst/>
          </a:prstGeom>
          <a:ln w="25400">
            <a:solidFill>
              <a:srgbClr val="0066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2" name="Oval 931"/>
          <p:cNvSpPr>
            <a:spLocks noChangeAspect="1"/>
          </p:cNvSpPr>
          <p:nvPr/>
        </p:nvSpPr>
        <p:spPr>
          <a:xfrm>
            <a:off x="256064" y="396608"/>
            <a:ext cx="1800000" cy="1128703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400" b="1" dirty="0" smtClean="0">
                <a:solidFill>
                  <a:srgbClr val="FFFFFF"/>
                </a:solidFill>
              </a:rPr>
              <a:t>Safer Nottinghamshire  Board</a:t>
            </a:r>
            <a:endParaRPr lang="en-GB" sz="1400" b="1" dirty="0">
              <a:solidFill>
                <a:srgbClr val="FFFFFF"/>
              </a:solidFill>
            </a:endParaRPr>
          </a:p>
        </p:txBody>
      </p:sp>
      <p:sp>
        <p:nvSpPr>
          <p:cNvPr id="941" name="Oval 940"/>
          <p:cNvSpPr>
            <a:spLocks noChangeAspect="1"/>
          </p:cNvSpPr>
          <p:nvPr/>
        </p:nvSpPr>
        <p:spPr>
          <a:xfrm>
            <a:off x="1811219" y="7116875"/>
            <a:ext cx="864000" cy="864000"/>
          </a:xfrm>
          <a:prstGeom prst="ellipse">
            <a:avLst/>
          </a:prstGeom>
          <a:solidFill>
            <a:srgbClr val="00660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000" b="1" dirty="0" smtClean="0"/>
              <a:t>Parenting Strategy Group</a:t>
            </a:r>
            <a:endParaRPr lang="en-GB" sz="1000" b="1" dirty="0"/>
          </a:p>
        </p:txBody>
      </p:sp>
      <p:cxnSp>
        <p:nvCxnSpPr>
          <p:cNvPr id="942" name="Straight Connector 108"/>
          <p:cNvCxnSpPr>
            <a:stCxn id="31" idx="1"/>
          </p:cNvCxnSpPr>
          <p:nvPr/>
        </p:nvCxnSpPr>
        <p:spPr>
          <a:xfrm flipH="1" flipV="1">
            <a:off x="1460754" y="5085398"/>
            <a:ext cx="1504110" cy="951969"/>
          </a:xfrm>
          <a:prstGeom prst="straightConnector1">
            <a:avLst/>
          </a:prstGeom>
          <a:ln w="25400">
            <a:solidFill>
              <a:srgbClr val="0066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0" name="Straight Arrow Connector 979"/>
          <p:cNvCxnSpPr>
            <a:stCxn id="818" idx="0"/>
            <a:endCxn id="31" idx="4"/>
          </p:cNvCxnSpPr>
          <p:nvPr/>
        </p:nvCxnSpPr>
        <p:spPr>
          <a:xfrm flipV="1">
            <a:off x="3372158" y="7020661"/>
            <a:ext cx="0" cy="466989"/>
          </a:xfrm>
          <a:prstGeom prst="straightConnector1">
            <a:avLst/>
          </a:prstGeom>
          <a:ln w="25400">
            <a:solidFill>
              <a:srgbClr val="00660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2" name="Straight Arrow Connector 991"/>
          <p:cNvCxnSpPr>
            <a:stCxn id="69" idx="0"/>
          </p:cNvCxnSpPr>
          <p:nvPr/>
        </p:nvCxnSpPr>
        <p:spPr>
          <a:xfrm flipV="1">
            <a:off x="6208021" y="3935175"/>
            <a:ext cx="434079" cy="1632377"/>
          </a:xfrm>
          <a:prstGeom prst="straightConnector1">
            <a:avLst/>
          </a:prstGeom>
          <a:ln w="38100">
            <a:solidFill>
              <a:srgbClr val="660066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3" name="Straight Arrow Connector 1122"/>
          <p:cNvCxnSpPr>
            <a:stCxn id="82" idx="2"/>
            <a:endCxn id="4" idx="6"/>
          </p:cNvCxnSpPr>
          <p:nvPr/>
        </p:nvCxnSpPr>
        <p:spPr>
          <a:xfrm flipH="1">
            <a:off x="8159014" y="2552806"/>
            <a:ext cx="3113171" cy="459839"/>
          </a:xfrm>
          <a:prstGeom prst="straightConnector1">
            <a:avLst/>
          </a:prstGeom>
          <a:ln w="25400">
            <a:solidFill>
              <a:srgbClr val="660033"/>
            </a:solidFill>
            <a:prstDash val="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Straight Arrow Connector 228"/>
          <p:cNvCxnSpPr>
            <a:stCxn id="941" idx="7"/>
            <a:endCxn id="31" idx="3"/>
          </p:cNvCxnSpPr>
          <p:nvPr/>
        </p:nvCxnSpPr>
        <p:spPr>
          <a:xfrm flipV="1">
            <a:off x="2548689" y="6851955"/>
            <a:ext cx="416175" cy="391450"/>
          </a:xfrm>
          <a:prstGeom prst="straightConnector1">
            <a:avLst/>
          </a:prstGeom>
          <a:ln w="25400">
            <a:solidFill>
              <a:srgbClr val="00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Oval 68"/>
          <p:cNvSpPr>
            <a:spLocks noChangeAspect="1"/>
          </p:cNvSpPr>
          <p:nvPr/>
        </p:nvSpPr>
        <p:spPr>
          <a:xfrm>
            <a:off x="5650021" y="5567552"/>
            <a:ext cx="1116000" cy="1116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100" b="1" dirty="0"/>
              <a:t>CYP Participation and Positive Activities Coordination </a:t>
            </a:r>
            <a:r>
              <a:rPr lang="en-GB" sz="1100" b="1" dirty="0" smtClean="0"/>
              <a:t>Group</a:t>
            </a:r>
            <a:endParaRPr lang="en-GB" sz="1100" b="1" dirty="0"/>
          </a:p>
        </p:txBody>
      </p:sp>
      <p:sp>
        <p:nvSpPr>
          <p:cNvPr id="168" name="Oval 167"/>
          <p:cNvSpPr>
            <a:spLocks noChangeAspect="1"/>
          </p:cNvSpPr>
          <p:nvPr/>
        </p:nvSpPr>
        <p:spPr>
          <a:xfrm>
            <a:off x="7848409" y="5952966"/>
            <a:ext cx="864000" cy="864000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b="1" dirty="0" smtClean="0"/>
              <a:t>Adolescent Health Strategy Group</a:t>
            </a:r>
            <a:endParaRPr lang="en-GB" sz="900" b="1" dirty="0"/>
          </a:p>
        </p:txBody>
      </p:sp>
      <p:sp>
        <p:nvSpPr>
          <p:cNvPr id="169" name="Oval 168"/>
          <p:cNvSpPr>
            <a:spLocks noChangeAspect="1"/>
          </p:cNvSpPr>
          <p:nvPr/>
        </p:nvSpPr>
        <p:spPr>
          <a:xfrm>
            <a:off x="7858135" y="6884986"/>
            <a:ext cx="864000" cy="864000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b="1" dirty="0" smtClean="0"/>
              <a:t>ICG</a:t>
            </a:r>
          </a:p>
          <a:p>
            <a:pPr algn="ctr"/>
            <a:r>
              <a:rPr lang="en-GB" sz="900" b="1" dirty="0" smtClean="0"/>
              <a:t>CAMHS</a:t>
            </a:r>
            <a:endParaRPr lang="en-GB" sz="900" b="1" dirty="0"/>
          </a:p>
        </p:txBody>
      </p:sp>
      <p:sp>
        <p:nvSpPr>
          <p:cNvPr id="171" name="Oval 170"/>
          <p:cNvSpPr>
            <a:spLocks noChangeAspect="1"/>
          </p:cNvSpPr>
          <p:nvPr/>
        </p:nvSpPr>
        <p:spPr>
          <a:xfrm>
            <a:off x="7836825" y="5038953"/>
            <a:ext cx="864000" cy="863980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b="1" dirty="0" smtClean="0"/>
              <a:t>Early childhood</a:t>
            </a:r>
          </a:p>
          <a:p>
            <a:pPr algn="ctr"/>
            <a:r>
              <a:rPr lang="en-GB" sz="900" b="1" dirty="0" smtClean="0"/>
              <a:t>&amp; Healthy Child Programme</a:t>
            </a:r>
          </a:p>
          <a:p>
            <a:pPr algn="ctr"/>
            <a:r>
              <a:rPr lang="en-GB" sz="900" b="1" dirty="0" smtClean="0"/>
              <a:t> </a:t>
            </a:r>
            <a:r>
              <a:rPr lang="en-GB" sz="900" b="1" dirty="0"/>
              <a:t>ICG</a:t>
            </a:r>
          </a:p>
        </p:txBody>
      </p:sp>
      <p:cxnSp>
        <p:nvCxnSpPr>
          <p:cNvPr id="183" name="Straight Connector 57"/>
          <p:cNvCxnSpPr>
            <a:endCxn id="168" idx="6"/>
          </p:cNvCxnSpPr>
          <p:nvPr/>
        </p:nvCxnSpPr>
        <p:spPr>
          <a:xfrm flipH="1">
            <a:off x="8712409" y="6107394"/>
            <a:ext cx="1378505" cy="277572"/>
          </a:xfrm>
          <a:prstGeom prst="straightConnector1">
            <a:avLst/>
          </a:prstGeom>
          <a:ln w="2540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 4"/>
          <p:cNvSpPr>
            <a:spLocks noChangeAspect="1"/>
          </p:cNvSpPr>
          <p:nvPr/>
        </p:nvSpPr>
        <p:spPr>
          <a:xfrm>
            <a:off x="9922208" y="5376966"/>
            <a:ext cx="1152000" cy="1152000"/>
          </a:xfrm>
          <a:prstGeom prst="ellipse">
            <a:avLst/>
          </a:prstGeom>
          <a:solidFill>
            <a:schemeClr val="tx2"/>
          </a:solidFill>
          <a:ln w="508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GB" sz="1000" b="1" dirty="0" smtClean="0">
                <a:solidFill>
                  <a:schemeClr val="bg1"/>
                </a:solidFill>
              </a:rPr>
              <a:t>Integrated </a:t>
            </a:r>
            <a:r>
              <a:rPr lang="en-GB" sz="1000" b="1" dirty="0">
                <a:solidFill>
                  <a:schemeClr val="bg1"/>
                </a:solidFill>
              </a:rPr>
              <a:t>Commissioning </a:t>
            </a:r>
          </a:p>
          <a:p>
            <a:pPr algn="ctr"/>
            <a:r>
              <a:rPr lang="en-GB" sz="1000" b="1" dirty="0" smtClean="0">
                <a:solidFill>
                  <a:schemeClr val="bg1"/>
                </a:solidFill>
              </a:rPr>
              <a:t>Hub</a:t>
            </a:r>
            <a:endParaRPr lang="en-GB" sz="1000" b="1" dirty="0">
              <a:solidFill>
                <a:schemeClr val="bg1"/>
              </a:solidFill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10048208" y="7191525"/>
            <a:ext cx="900000" cy="900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800" dirty="0" smtClean="0"/>
              <a:t>CYP Health Network</a:t>
            </a:r>
            <a:endParaRPr lang="en-GB" sz="800" dirty="0"/>
          </a:p>
        </p:txBody>
      </p:sp>
      <p:cxnSp>
        <p:nvCxnSpPr>
          <p:cNvPr id="250" name="Straight Connector 57"/>
          <p:cNvCxnSpPr>
            <a:stCxn id="5" idx="4"/>
            <a:endCxn id="131" idx="0"/>
          </p:cNvCxnSpPr>
          <p:nvPr/>
        </p:nvCxnSpPr>
        <p:spPr>
          <a:xfrm>
            <a:off x="10498208" y="6528966"/>
            <a:ext cx="0" cy="662559"/>
          </a:xfrm>
          <a:prstGeom prst="straightConnector1">
            <a:avLst/>
          </a:prstGeom>
          <a:ln w="2540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Straight Connector 57"/>
          <p:cNvCxnSpPr>
            <a:stCxn id="5" idx="2"/>
            <a:endCxn id="171" idx="6"/>
          </p:cNvCxnSpPr>
          <p:nvPr/>
        </p:nvCxnSpPr>
        <p:spPr>
          <a:xfrm flipH="1" flipV="1">
            <a:off x="8700825" y="5470943"/>
            <a:ext cx="1221383" cy="482023"/>
          </a:xfrm>
          <a:prstGeom prst="straightConnector1">
            <a:avLst/>
          </a:prstGeom>
          <a:ln w="2540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Straight Connector 57"/>
          <p:cNvCxnSpPr>
            <a:stCxn id="167" idx="6"/>
          </p:cNvCxnSpPr>
          <p:nvPr/>
        </p:nvCxnSpPr>
        <p:spPr>
          <a:xfrm flipV="1">
            <a:off x="8740045" y="6401673"/>
            <a:ext cx="1489551" cy="1839698"/>
          </a:xfrm>
          <a:prstGeom prst="straightConnector1">
            <a:avLst/>
          </a:prstGeom>
          <a:ln w="2540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7" name="Straight Connector 57"/>
          <p:cNvCxnSpPr>
            <a:stCxn id="383" idx="1"/>
            <a:endCxn id="5" idx="5"/>
          </p:cNvCxnSpPr>
          <p:nvPr/>
        </p:nvCxnSpPr>
        <p:spPr>
          <a:xfrm flipH="1" flipV="1">
            <a:off x="10905502" y="6360260"/>
            <a:ext cx="400487" cy="546176"/>
          </a:xfrm>
          <a:prstGeom prst="straightConnector1">
            <a:avLst/>
          </a:prstGeom>
          <a:ln w="2540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6" name="Oval 495"/>
          <p:cNvSpPr>
            <a:spLocks noChangeAspect="1"/>
          </p:cNvSpPr>
          <p:nvPr/>
        </p:nvSpPr>
        <p:spPr>
          <a:xfrm>
            <a:off x="5891014" y="187775"/>
            <a:ext cx="2268000" cy="1546365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/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dk1"/>
          </a:lnRef>
          <a:fillRef idx="100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800" b="1" dirty="0" smtClean="0">
                <a:solidFill>
                  <a:schemeClr val="bg1"/>
                </a:solidFill>
              </a:rPr>
              <a:t>Health and Wellbeing</a:t>
            </a:r>
          </a:p>
          <a:p>
            <a:pPr algn="ctr"/>
            <a:r>
              <a:rPr lang="en-GB" sz="1800" b="1" dirty="0" smtClean="0">
                <a:solidFill>
                  <a:schemeClr val="bg1"/>
                </a:solidFill>
              </a:rPr>
              <a:t>Board </a:t>
            </a:r>
            <a:endParaRPr lang="en-GB" sz="1800" b="1" dirty="0">
              <a:solidFill>
                <a:schemeClr val="bg1"/>
              </a:solidFill>
            </a:endParaRPr>
          </a:p>
        </p:txBody>
      </p:sp>
      <p:cxnSp>
        <p:nvCxnSpPr>
          <p:cNvPr id="570" name="Straight Arrow Connector 569"/>
          <p:cNvCxnSpPr>
            <a:stCxn id="4" idx="0"/>
            <a:endCxn id="496" idx="4"/>
          </p:cNvCxnSpPr>
          <p:nvPr/>
        </p:nvCxnSpPr>
        <p:spPr>
          <a:xfrm flipV="1">
            <a:off x="7025014" y="1734140"/>
            <a:ext cx="0" cy="505322"/>
          </a:xfrm>
          <a:prstGeom prst="straightConnector1">
            <a:avLst/>
          </a:prstGeom>
          <a:ln w="38100">
            <a:solidFill>
              <a:srgbClr val="660066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7" name="Straight Arrow Connector 576"/>
          <p:cNvCxnSpPr>
            <a:stCxn id="932" idx="6"/>
            <a:endCxn id="496" idx="2"/>
          </p:cNvCxnSpPr>
          <p:nvPr/>
        </p:nvCxnSpPr>
        <p:spPr>
          <a:xfrm flipV="1">
            <a:off x="2056064" y="960958"/>
            <a:ext cx="3834950" cy="2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4" name="Rectangle 553"/>
          <p:cNvSpPr/>
          <p:nvPr/>
        </p:nvSpPr>
        <p:spPr>
          <a:xfrm>
            <a:off x="4612201" y="4205086"/>
            <a:ext cx="1575621" cy="498598"/>
          </a:xfrm>
          <a:prstGeom prst="rect">
            <a:avLst/>
          </a:prstGeom>
          <a:solidFill>
            <a:srgbClr val="FFFFFF"/>
          </a:solidFill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GB" sz="1200" b="1" dirty="0" smtClean="0">
                <a:solidFill>
                  <a:srgbClr val="006600"/>
                </a:solidFill>
              </a:rPr>
              <a:t>Work together to</a:t>
            </a:r>
          </a:p>
          <a:p>
            <a:pPr algn="ctr">
              <a:lnSpc>
                <a:spcPct val="90000"/>
              </a:lnSpc>
            </a:pPr>
            <a:r>
              <a:rPr lang="en-GB" sz="1200" b="1" dirty="0" smtClean="0">
                <a:solidFill>
                  <a:srgbClr val="006600"/>
                </a:solidFill>
              </a:rPr>
              <a:t>keep  children and young people safe </a:t>
            </a:r>
            <a:endParaRPr lang="en-GB" sz="1200" b="1" dirty="0">
              <a:solidFill>
                <a:srgbClr val="006600"/>
              </a:solidFill>
            </a:endParaRPr>
          </a:p>
        </p:txBody>
      </p:sp>
      <p:cxnSp>
        <p:nvCxnSpPr>
          <p:cNvPr id="647" name="Straight Arrow Connector 646"/>
          <p:cNvCxnSpPr>
            <a:stCxn id="5" idx="6"/>
            <a:endCxn id="147" idx="2"/>
          </p:cNvCxnSpPr>
          <p:nvPr/>
        </p:nvCxnSpPr>
        <p:spPr>
          <a:xfrm>
            <a:off x="11074208" y="5952966"/>
            <a:ext cx="395954" cy="2358"/>
          </a:xfrm>
          <a:prstGeom prst="straightConnector1">
            <a:avLst/>
          </a:prstGeom>
          <a:ln w="25400">
            <a:solidFill>
              <a:schemeClr val="tx2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3" name="Rectangle 602"/>
          <p:cNvSpPr/>
          <p:nvPr/>
        </p:nvSpPr>
        <p:spPr>
          <a:xfrm>
            <a:off x="7580200" y="4246026"/>
            <a:ext cx="2649395" cy="590931"/>
          </a:xfrm>
          <a:prstGeom prst="rect">
            <a:avLst/>
          </a:prstGeom>
          <a:solidFill>
            <a:srgbClr val="FFFFFF"/>
          </a:solidFill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GB" sz="1200" b="1" dirty="0">
                <a:solidFill>
                  <a:schemeClr val="tx2"/>
                </a:solidFill>
              </a:rPr>
              <a:t>Improve </a:t>
            </a:r>
            <a:r>
              <a:rPr lang="en-GB" sz="1200" b="1" dirty="0" smtClean="0">
                <a:solidFill>
                  <a:schemeClr val="tx2"/>
                </a:solidFill>
              </a:rPr>
              <a:t>children and </a:t>
            </a:r>
            <a:r>
              <a:rPr lang="en-GB" sz="1200" b="1" dirty="0">
                <a:solidFill>
                  <a:schemeClr val="tx2"/>
                </a:solidFill>
              </a:rPr>
              <a:t>young people’s health outcomes </a:t>
            </a:r>
            <a:r>
              <a:rPr lang="en-GB" sz="1200" b="1" dirty="0" smtClean="0">
                <a:solidFill>
                  <a:schemeClr val="tx2"/>
                </a:solidFill>
              </a:rPr>
              <a:t>through the integrated commissioning of services </a:t>
            </a:r>
            <a:endParaRPr lang="en-GB" sz="1200" b="1" dirty="0">
              <a:solidFill>
                <a:schemeClr val="tx2"/>
              </a:solidFill>
            </a:endParaRPr>
          </a:p>
        </p:txBody>
      </p:sp>
      <p:sp>
        <p:nvSpPr>
          <p:cNvPr id="147" name="Oval 146"/>
          <p:cNvSpPr>
            <a:spLocks noChangeAspect="1"/>
          </p:cNvSpPr>
          <p:nvPr/>
        </p:nvSpPr>
        <p:spPr>
          <a:xfrm>
            <a:off x="11470162" y="5379324"/>
            <a:ext cx="1152000" cy="1152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000" b="1" dirty="0" smtClean="0"/>
              <a:t>Clinical Commissioning Groups </a:t>
            </a:r>
          </a:p>
          <a:p>
            <a:pPr algn="ctr">
              <a:spcBef>
                <a:spcPts val="600"/>
              </a:spcBef>
            </a:pPr>
            <a:r>
              <a:rPr lang="en-GB" sz="1200" b="1" dirty="0" smtClean="0"/>
              <a:t>x 6</a:t>
            </a:r>
            <a:endParaRPr lang="en-GB" sz="1200" b="1" dirty="0"/>
          </a:p>
        </p:txBody>
      </p:sp>
      <p:sp>
        <p:nvSpPr>
          <p:cNvPr id="176" name="Oval 175"/>
          <p:cNvSpPr>
            <a:spLocks noChangeAspect="1"/>
          </p:cNvSpPr>
          <p:nvPr/>
        </p:nvSpPr>
        <p:spPr>
          <a:xfrm>
            <a:off x="724064" y="4541491"/>
            <a:ext cx="864000" cy="864000"/>
          </a:xfrm>
          <a:prstGeom prst="ellipse">
            <a:avLst/>
          </a:prstGeom>
          <a:solidFill>
            <a:srgbClr val="00660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000" b="1" dirty="0" smtClean="0"/>
              <a:t>Youth Justice Board</a:t>
            </a:r>
            <a:endParaRPr lang="en-GB" sz="1000" b="1" dirty="0"/>
          </a:p>
        </p:txBody>
      </p:sp>
      <p:sp>
        <p:nvSpPr>
          <p:cNvPr id="187" name="Oval 186"/>
          <p:cNvSpPr>
            <a:spLocks noChangeAspect="1"/>
          </p:cNvSpPr>
          <p:nvPr/>
        </p:nvSpPr>
        <p:spPr>
          <a:xfrm>
            <a:off x="1460754" y="6004662"/>
            <a:ext cx="864000" cy="864000"/>
          </a:xfrm>
          <a:prstGeom prst="ellipse">
            <a:avLst/>
          </a:prstGeom>
          <a:solidFill>
            <a:srgbClr val="00660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000" b="1" dirty="0" smtClean="0"/>
              <a:t>LAC Strategy Group</a:t>
            </a:r>
            <a:endParaRPr lang="en-GB" sz="1000" b="1" dirty="0"/>
          </a:p>
        </p:txBody>
      </p:sp>
      <p:cxnSp>
        <p:nvCxnSpPr>
          <p:cNvPr id="192" name="Straight Arrow Connector 191"/>
          <p:cNvCxnSpPr>
            <a:stCxn id="187" idx="6"/>
            <a:endCxn id="31" idx="2"/>
          </p:cNvCxnSpPr>
          <p:nvPr/>
        </p:nvCxnSpPr>
        <p:spPr>
          <a:xfrm>
            <a:off x="2324754" y="6436662"/>
            <a:ext cx="471404" cy="7999"/>
          </a:xfrm>
          <a:prstGeom prst="straightConnector1">
            <a:avLst/>
          </a:prstGeom>
          <a:ln w="25400">
            <a:solidFill>
              <a:srgbClr val="00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57"/>
          <p:cNvCxnSpPr>
            <a:endCxn id="169" idx="6"/>
          </p:cNvCxnSpPr>
          <p:nvPr/>
        </p:nvCxnSpPr>
        <p:spPr>
          <a:xfrm flipH="1">
            <a:off x="8722135" y="6360260"/>
            <a:ext cx="1287905" cy="956726"/>
          </a:xfrm>
          <a:prstGeom prst="straightConnector1">
            <a:avLst/>
          </a:prstGeom>
          <a:ln w="2540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>
            <a:stCxn id="86" idx="2"/>
          </p:cNvCxnSpPr>
          <p:nvPr/>
        </p:nvCxnSpPr>
        <p:spPr>
          <a:xfrm flipH="1" flipV="1">
            <a:off x="7836825" y="3376335"/>
            <a:ext cx="3633337" cy="480981"/>
          </a:xfrm>
          <a:prstGeom prst="straightConnector1">
            <a:avLst/>
          </a:prstGeom>
          <a:ln w="25400">
            <a:solidFill>
              <a:srgbClr val="660033"/>
            </a:solidFill>
            <a:prstDash val="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7" name="Curved Connector 1016"/>
          <p:cNvCxnSpPr>
            <a:stCxn id="167" idx="3"/>
            <a:endCxn id="31" idx="5"/>
          </p:cNvCxnSpPr>
          <p:nvPr/>
        </p:nvCxnSpPr>
        <p:spPr>
          <a:xfrm rot="5400000" flipH="1">
            <a:off x="5043571" y="5587837"/>
            <a:ext cx="1694886" cy="4223123"/>
          </a:xfrm>
          <a:prstGeom prst="curvedConnector3">
            <a:avLst>
              <a:gd name="adj1" fmla="val 788"/>
            </a:avLst>
          </a:prstGeom>
          <a:ln w="25400">
            <a:solidFill>
              <a:srgbClr val="0066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Oval 166"/>
          <p:cNvSpPr>
            <a:spLocks noChangeAspect="1"/>
          </p:cNvSpPr>
          <p:nvPr/>
        </p:nvSpPr>
        <p:spPr>
          <a:xfrm>
            <a:off x="7876045" y="7809371"/>
            <a:ext cx="864000" cy="864000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b="1" dirty="0" smtClean="0"/>
              <a:t>Disability and SEN </a:t>
            </a:r>
          </a:p>
          <a:p>
            <a:pPr algn="ctr"/>
            <a:r>
              <a:rPr lang="en-GB" sz="900" b="1" dirty="0" smtClean="0"/>
              <a:t>ICG</a:t>
            </a:r>
            <a:endParaRPr lang="en-GB" sz="900" b="1" dirty="0"/>
          </a:p>
        </p:txBody>
      </p:sp>
      <p:cxnSp>
        <p:nvCxnSpPr>
          <p:cNvPr id="88" name="Curved Connector 172"/>
          <p:cNvCxnSpPr>
            <a:stCxn id="168" idx="2"/>
            <a:endCxn id="4" idx="4"/>
          </p:cNvCxnSpPr>
          <p:nvPr/>
        </p:nvCxnSpPr>
        <p:spPr>
          <a:xfrm rot="10800000">
            <a:off x="7025015" y="3785828"/>
            <a:ext cx="823395" cy="2599139"/>
          </a:xfrm>
          <a:prstGeom prst="curvedConnector2">
            <a:avLst/>
          </a:prstGeom>
          <a:ln w="25400">
            <a:solidFill>
              <a:schemeClr val="tx2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urved Connector 172"/>
          <p:cNvCxnSpPr>
            <a:stCxn id="167" idx="2"/>
            <a:endCxn id="4" idx="4"/>
          </p:cNvCxnSpPr>
          <p:nvPr/>
        </p:nvCxnSpPr>
        <p:spPr>
          <a:xfrm rot="10800000">
            <a:off x="7025015" y="3785827"/>
            <a:ext cx="851031" cy="4455544"/>
          </a:xfrm>
          <a:prstGeom prst="curvedConnector2">
            <a:avLst/>
          </a:prstGeom>
          <a:ln w="25400">
            <a:solidFill>
              <a:schemeClr val="tx2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>
            <a:stCxn id="31" idx="6"/>
            <a:endCxn id="69" idx="2"/>
          </p:cNvCxnSpPr>
          <p:nvPr/>
        </p:nvCxnSpPr>
        <p:spPr>
          <a:xfrm flipV="1">
            <a:off x="3948158" y="6125552"/>
            <a:ext cx="1701863" cy="319109"/>
          </a:xfrm>
          <a:prstGeom prst="straightConnector1">
            <a:avLst/>
          </a:prstGeom>
          <a:ln w="25400">
            <a:solidFill>
              <a:srgbClr val="00660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Oval 56"/>
          <p:cNvSpPr>
            <a:spLocks noChangeAspect="1"/>
          </p:cNvSpPr>
          <p:nvPr/>
        </p:nvSpPr>
        <p:spPr>
          <a:xfrm>
            <a:off x="2419080" y="2443800"/>
            <a:ext cx="828000" cy="828000"/>
          </a:xfrm>
          <a:prstGeom prst="ellipse">
            <a:avLst/>
          </a:prstGeom>
          <a:solidFill>
            <a:srgbClr val="00660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050" b="1" dirty="0" smtClean="0"/>
              <a:t>NSCB Executive</a:t>
            </a:r>
            <a:endParaRPr lang="en-GB" sz="1050" b="1" dirty="0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1622169" y="1780121"/>
            <a:ext cx="810000" cy="810000"/>
          </a:xfrm>
          <a:prstGeom prst="ellipse">
            <a:avLst/>
          </a:prstGeom>
          <a:solidFill>
            <a:srgbClr val="00660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b="1" dirty="0" smtClean="0"/>
              <a:t>Child Death Overview Panel</a:t>
            </a:r>
            <a:endParaRPr lang="en-GB" sz="900" b="1" dirty="0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1717875" y="3395086"/>
            <a:ext cx="810000" cy="810000"/>
          </a:xfrm>
          <a:prstGeom prst="ellipse">
            <a:avLst/>
          </a:prstGeom>
          <a:solidFill>
            <a:srgbClr val="00660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b="1" dirty="0" smtClean="0"/>
              <a:t>Serious Incident Review Panel </a:t>
            </a:r>
            <a:endParaRPr lang="en-GB" sz="900" b="1" dirty="0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2651828" y="3530175"/>
            <a:ext cx="810809" cy="810000"/>
          </a:xfrm>
          <a:prstGeom prst="ellipse">
            <a:avLst/>
          </a:prstGeom>
          <a:solidFill>
            <a:srgbClr val="00660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800" b="1" dirty="0" smtClean="0"/>
              <a:t>Learning </a:t>
            </a:r>
          </a:p>
          <a:p>
            <a:pPr algn="ctr"/>
            <a:r>
              <a:rPr lang="en-GB" sz="800" b="1" dirty="0" smtClean="0"/>
              <a:t>and Development Sub-Group</a:t>
            </a:r>
            <a:endParaRPr lang="en-GB" sz="800" b="1" dirty="0"/>
          </a:p>
        </p:txBody>
      </p:sp>
      <p:cxnSp>
        <p:nvCxnSpPr>
          <p:cNvPr id="479" name="Curved Connector 172"/>
          <p:cNvCxnSpPr>
            <a:stCxn id="171" idx="2"/>
            <a:endCxn id="4" idx="4"/>
          </p:cNvCxnSpPr>
          <p:nvPr/>
        </p:nvCxnSpPr>
        <p:spPr>
          <a:xfrm rot="10800000">
            <a:off x="7025015" y="3785827"/>
            <a:ext cx="811811" cy="1685116"/>
          </a:xfrm>
          <a:prstGeom prst="curvedConnector2">
            <a:avLst/>
          </a:prstGeom>
          <a:ln w="25400">
            <a:solidFill>
              <a:schemeClr val="tx2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2" name="Curved Connector 172"/>
          <p:cNvCxnSpPr>
            <a:stCxn id="169" idx="2"/>
            <a:endCxn id="4" idx="4"/>
          </p:cNvCxnSpPr>
          <p:nvPr/>
        </p:nvCxnSpPr>
        <p:spPr>
          <a:xfrm rot="10800000">
            <a:off x="7025015" y="3785828"/>
            <a:ext cx="833121" cy="3531159"/>
          </a:xfrm>
          <a:prstGeom prst="curvedConnector2">
            <a:avLst/>
          </a:prstGeom>
          <a:ln w="25400">
            <a:solidFill>
              <a:schemeClr val="tx2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Oval 133"/>
          <p:cNvSpPr>
            <a:spLocks noChangeAspect="1"/>
          </p:cNvSpPr>
          <p:nvPr/>
        </p:nvSpPr>
        <p:spPr>
          <a:xfrm>
            <a:off x="2968418" y="1139508"/>
            <a:ext cx="2016000" cy="1329163"/>
          </a:xfrm>
          <a:prstGeom prst="ellipse">
            <a:avLst/>
          </a:prstGeom>
          <a:solidFill>
            <a:srgbClr val="006600"/>
          </a:solidFill>
          <a:ln/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dk1"/>
          </a:lnRef>
          <a:fillRef idx="100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 smtClean="0">
                <a:solidFill>
                  <a:schemeClr val="bg1"/>
                </a:solidFill>
              </a:rPr>
              <a:t>Nottinghamshire Safeguarding Children Board (NSCB)</a:t>
            </a:r>
            <a:endParaRPr lang="en-GB" sz="1600" b="1" dirty="0">
              <a:solidFill>
                <a:schemeClr val="bg1"/>
              </a:solidFill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>
          <a:xfrm>
            <a:off x="5891014" y="2239462"/>
            <a:ext cx="2268000" cy="1546365"/>
          </a:xfrm>
          <a:prstGeom prst="ellipse">
            <a:avLst/>
          </a:prstGeom>
          <a:solidFill>
            <a:srgbClr val="7030A0"/>
          </a:solidFill>
          <a:ln/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dk1"/>
          </a:lnRef>
          <a:fillRef idx="100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GB" sz="1800" b="1" dirty="0" smtClean="0">
                <a:solidFill>
                  <a:schemeClr val="bg1"/>
                </a:solidFill>
              </a:rPr>
              <a:t>Nottinghamshire Children’s Trust</a:t>
            </a:r>
          </a:p>
          <a:p>
            <a:pPr algn="ctr"/>
            <a:r>
              <a:rPr lang="en-GB" sz="1800" b="1" dirty="0" smtClean="0">
                <a:solidFill>
                  <a:schemeClr val="bg1"/>
                </a:solidFill>
              </a:rPr>
              <a:t>Board</a:t>
            </a:r>
            <a:endParaRPr lang="en-GB" sz="1800" b="1" dirty="0">
              <a:solidFill>
                <a:schemeClr val="bg1"/>
              </a:solidFill>
            </a:endParaRPr>
          </a:p>
        </p:txBody>
      </p:sp>
      <p:sp>
        <p:nvSpPr>
          <p:cNvPr id="1025" name="Rectangle 1024"/>
          <p:cNvSpPr/>
          <p:nvPr/>
        </p:nvSpPr>
        <p:spPr>
          <a:xfrm>
            <a:off x="3948158" y="5068954"/>
            <a:ext cx="1809811" cy="498598"/>
          </a:xfrm>
          <a:prstGeom prst="rect">
            <a:avLst/>
          </a:prstGeom>
          <a:solidFill>
            <a:srgbClr val="FFFFFF"/>
          </a:solidFill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GB" sz="1200" b="1" dirty="0" smtClean="0">
                <a:solidFill>
                  <a:srgbClr val="006600"/>
                </a:solidFill>
              </a:rPr>
              <a:t>Provide </a:t>
            </a:r>
            <a:r>
              <a:rPr lang="en-GB" sz="1200" b="1" dirty="0">
                <a:solidFill>
                  <a:srgbClr val="006600"/>
                </a:solidFill>
              </a:rPr>
              <a:t>children and young people with the early help support that they </a:t>
            </a:r>
            <a:r>
              <a:rPr lang="en-GB" sz="1200" b="1" dirty="0" smtClean="0">
                <a:solidFill>
                  <a:srgbClr val="006600"/>
                </a:solidFill>
              </a:rPr>
              <a:t>need</a:t>
            </a:r>
            <a:endParaRPr lang="en-GB" sz="1200" b="1" dirty="0">
              <a:solidFill>
                <a:srgbClr val="006600"/>
              </a:solidFill>
            </a:endParaRPr>
          </a:p>
        </p:txBody>
      </p:sp>
      <p:sp>
        <p:nvSpPr>
          <p:cNvPr id="1394" name="Rectangle 1393"/>
          <p:cNvSpPr/>
          <p:nvPr/>
        </p:nvSpPr>
        <p:spPr>
          <a:xfrm>
            <a:off x="8782827" y="2724908"/>
            <a:ext cx="1741332" cy="1015663"/>
          </a:xfrm>
          <a:prstGeom prst="rect">
            <a:avLst/>
          </a:prstGeom>
          <a:solidFill>
            <a:srgbClr val="FFFFFF"/>
          </a:solidFill>
        </p:spPr>
        <p:txBody>
          <a:bodyPr wrap="square">
            <a:spAutoFit/>
          </a:bodyPr>
          <a:lstStyle/>
          <a:p>
            <a:pPr algn="ctr"/>
            <a:r>
              <a:rPr lang="en-GB" sz="1200" b="1" dirty="0">
                <a:solidFill>
                  <a:srgbClr val="660033"/>
                </a:solidFill>
              </a:rPr>
              <a:t>Close the gap in educational attainment between disadvantaged children and young people and their peers  </a:t>
            </a:r>
            <a:endParaRPr lang="en-GB" sz="1200" b="1" dirty="0">
              <a:solidFill>
                <a:srgbClr val="660033"/>
              </a:solidFill>
              <a:effectLst/>
            </a:endParaRPr>
          </a:p>
        </p:txBody>
      </p:sp>
      <p:cxnSp>
        <p:nvCxnSpPr>
          <p:cNvPr id="1062" name="Straight Arrow Connector 1061"/>
          <p:cNvCxnSpPr/>
          <p:nvPr/>
        </p:nvCxnSpPr>
        <p:spPr>
          <a:xfrm>
            <a:off x="10002632" y="8443704"/>
            <a:ext cx="768551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8" name="Straight Arrow Connector 1067"/>
          <p:cNvCxnSpPr/>
          <p:nvPr/>
        </p:nvCxnSpPr>
        <p:spPr>
          <a:xfrm>
            <a:off x="10037542" y="8827360"/>
            <a:ext cx="698729" cy="0"/>
          </a:xfrm>
          <a:prstGeom prst="straightConnector1">
            <a:avLst/>
          </a:prstGeom>
          <a:ln w="28575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471009" y="8325077"/>
            <a:ext cx="421703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b="1" dirty="0" smtClean="0"/>
              <a:t>The Help </a:t>
            </a:r>
            <a:r>
              <a:rPr lang="en-GB" sz="1400" b="1" dirty="0"/>
              <a:t>and Protection </a:t>
            </a:r>
            <a:r>
              <a:rPr lang="en-GB" sz="1400" b="1" dirty="0" smtClean="0"/>
              <a:t>Executive is </a:t>
            </a:r>
            <a:r>
              <a:rPr lang="en-GB" sz="1400" b="1" dirty="0"/>
              <a:t>a delivery </a:t>
            </a:r>
            <a:r>
              <a:rPr lang="en-GB" sz="1400" b="1" dirty="0" smtClean="0"/>
              <a:t>group and will work with the NSCB,  which has independent </a:t>
            </a:r>
            <a:endParaRPr lang="en-GB" sz="1400" b="1" dirty="0"/>
          </a:p>
          <a:p>
            <a:pPr algn="ctr"/>
            <a:r>
              <a:rPr lang="en-GB" sz="1400" b="1" dirty="0" smtClean="0"/>
              <a:t>accountability </a:t>
            </a:r>
            <a:r>
              <a:rPr lang="en-GB" sz="1400" b="1" dirty="0"/>
              <a:t>and statutory </a:t>
            </a:r>
            <a:r>
              <a:rPr lang="en-GB" sz="1400" b="1" dirty="0" smtClean="0"/>
              <a:t>responsibilities for safeguarding coordination and scrutiny.</a:t>
            </a:r>
            <a:endParaRPr lang="en-GB" sz="1400" b="1" dirty="0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1378418" y="2615316"/>
            <a:ext cx="810809" cy="810000"/>
          </a:xfrm>
          <a:prstGeom prst="ellipse">
            <a:avLst/>
          </a:prstGeom>
          <a:solidFill>
            <a:srgbClr val="00660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b="1" dirty="0" smtClean="0"/>
              <a:t>Multi Agency Audit Sub Group</a:t>
            </a:r>
            <a:endParaRPr lang="en-GB" sz="900" b="1" dirty="0"/>
          </a:p>
        </p:txBody>
      </p:sp>
      <p:cxnSp>
        <p:nvCxnSpPr>
          <p:cNvPr id="136" name="Straight Arrow Connector 135"/>
          <p:cNvCxnSpPr>
            <a:stCxn id="57" idx="7"/>
          </p:cNvCxnSpPr>
          <p:nvPr/>
        </p:nvCxnSpPr>
        <p:spPr>
          <a:xfrm flipV="1">
            <a:off x="3125822" y="2196366"/>
            <a:ext cx="388977" cy="368692"/>
          </a:xfrm>
          <a:prstGeom prst="straightConnector1">
            <a:avLst/>
          </a:prstGeom>
          <a:ln w="25400">
            <a:solidFill>
              <a:srgbClr val="0066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Arrow Connector 137"/>
          <p:cNvCxnSpPr>
            <a:stCxn id="60" idx="0"/>
          </p:cNvCxnSpPr>
          <p:nvPr/>
        </p:nvCxnSpPr>
        <p:spPr>
          <a:xfrm flipH="1" flipV="1">
            <a:off x="2940158" y="3232740"/>
            <a:ext cx="117075" cy="297435"/>
          </a:xfrm>
          <a:prstGeom prst="straightConnector1">
            <a:avLst/>
          </a:prstGeom>
          <a:ln w="25400">
            <a:solidFill>
              <a:srgbClr val="0066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Arrow Connector 189"/>
          <p:cNvCxnSpPr>
            <a:stCxn id="59" idx="7"/>
          </p:cNvCxnSpPr>
          <p:nvPr/>
        </p:nvCxnSpPr>
        <p:spPr>
          <a:xfrm flipV="1">
            <a:off x="2409253" y="3232740"/>
            <a:ext cx="265966" cy="280968"/>
          </a:xfrm>
          <a:prstGeom prst="straightConnector1">
            <a:avLst/>
          </a:prstGeom>
          <a:ln w="25400">
            <a:solidFill>
              <a:srgbClr val="0066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Arrow Connector 192"/>
          <p:cNvCxnSpPr/>
          <p:nvPr/>
        </p:nvCxnSpPr>
        <p:spPr>
          <a:xfrm>
            <a:off x="2079071" y="2957806"/>
            <a:ext cx="394785" cy="0"/>
          </a:xfrm>
          <a:prstGeom prst="straightConnector1">
            <a:avLst/>
          </a:prstGeom>
          <a:ln w="25400">
            <a:solidFill>
              <a:srgbClr val="0066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Straight Arrow Connector 203"/>
          <p:cNvCxnSpPr>
            <a:stCxn id="58" idx="5"/>
          </p:cNvCxnSpPr>
          <p:nvPr/>
        </p:nvCxnSpPr>
        <p:spPr>
          <a:xfrm>
            <a:off x="2313547" y="2471499"/>
            <a:ext cx="181385" cy="161797"/>
          </a:xfrm>
          <a:prstGeom prst="straightConnector1">
            <a:avLst/>
          </a:prstGeom>
          <a:ln w="25400">
            <a:solidFill>
              <a:srgbClr val="0066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Curved Connector 123"/>
          <p:cNvCxnSpPr/>
          <p:nvPr/>
        </p:nvCxnSpPr>
        <p:spPr>
          <a:xfrm flipV="1">
            <a:off x="3514799" y="2471500"/>
            <a:ext cx="584215" cy="3397161"/>
          </a:xfrm>
          <a:prstGeom prst="straightConnector1">
            <a:avLst/>
          </a:prstGeom>
          <a:ln w="53975" cmpd="dbl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30"/>
          <p:cNvSpPr>
            <a:spLocks noChangeAspect="1"/>
          </p:cNvSpPr>
          <p:nvPr/>
        </p:nvSpPr>
        <p:spPr>
          <a:xfrm>
            <a:off x="2796158" y="5868661"/>
            <a:ext cx="1152000" cy="1152000"/>
          </a:xfrm>
          <a:prstGeom prst="ellipse">
            <a:avLst/>
          </a:prstGeom>
          <a:solidFill>
            <a:srgbClr val="00660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100" b="1" dirty="0"/>
              <a:t>Help and Protection Executive </a:t>
            </a:r>
          </a:p>
        </p:txBody>
      </p:sp>
      <p:sp>
        <p:nvSpPr>
          <p:cNvPr id="280" name="Oval 279"/>
          <p:cNvSpPr>
            <a:spLocks noChangeAspect="1"/>
          </p:cNvSpPr>
          <p:nvPr/>
        </p:nvSpPr>
        <p:spPr>
          <a:xfrm>
            <a:off x="4646655" y="2551311"/>
            <a:ext cx="900899" cy="900000"/>
          </a:xfrm>
          <a:prstGeom prst="ellipse">
            <a:avLst/>
          </a:prstGeom>
          <a:solidFill>
            <a:srgbClr val="00660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b="1" dirty="0" smtClean="0"/>
              <a:t>Task &amp; Finish Groups </a:t>
            </a:r>
          </a:p>
          <a:p>
            <a:pPr algn="ctr"/>
            <a:r>
              <a:rPr lang="en-GB" sz="900" b="1" dirty="0" smtClean="0"/>
              <a:t>e.g. CSE, Think Family</a:t>
            </a:r>
            <a:endParaRPr lang="en-GB" sz="900" b="1" dirty="0"/>
          </a:p>
        </p:txBody>
      </p:sp>
      <p:cxnSp>
        <p:nvCxnSpPr>
          <p:cNvPr id="282" name="Straight Connector 108"/>
          <p:cNvCxnSpPr>
            <a:stCxn id="280" idx="1"/>
          </p:cNvCxnSpPr>
          <p:nvPr/>
        </p:nvCxnSpPr>
        <p:spPr>
          <a:xfrm flipH="1" flipV="1">
            <a:off x="4435522" y="2196366"/>
            <a:ext cx="343067" cy="486747"/>
          </a:xfrm>
          <a:prstGeom prst="straightConnector1">
            <a:avLst/>
          </a:prstGeom>
          <a:ln w="25400">
            <a:solidFill>
              <a:srgbClr val="0066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ounded Rectangle 1"/>
          <p:cNvSpPr/>
          <p:nvPr/>
        </p:nvSpPr>
        <p:spPr>
          <a:xfrm>
            <a:off x="8362720" y="396608"/>
            <a:ext cx="4201971" cy="13375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Appendix B - Nottinghamshire Children’s Trust Governance Chart (April 2015)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9361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3177</TotalTime>
  <Words>231</Words>
  <Application>Microsoft Office PowerPoint</Application>
  <PresentationFormat>A3 Paper (297x420 mm)</PresentationFormat>
  <Paragraphs>51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Nottinghamshire County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Margaret Pape</dc:creator>
  <cp:lastModifiedBy>Robbie Sinclair</cp:lastModifiedBy>
  <cp:revision>306</cp:revision>
  <cp:lastPrinted>2014-11-24T14:49:14Z</cp:lastPrinted>
  <dcterms:created xsi:type="dcterms:W3CDTF">2014-11-05T10:31:11Z</dcterms:created>
  <dcterms:modified xsi:type="dcterms:W3CDTF">2015-08-14T08:37:04Z</dcterms:modified>
</cp:coreProperties>
</file>