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85" r:id="rId2"/>
    <p:sldId id="292" r:id="rId3"/>
    <p:sldId id="294" r:id="rId4"/>
    <p:sldId id="287" r:id="rId5"/>
    <p:sldId id="288" r:id="rId6"/>
    <p:sldId id="289" r:id="rId7"/>
    <p:sldId id="290" r:id="rId8"/>
    <p:sldId id="291" r:id="rId9"/>
    <p:sldId id="300" r:id="rId10"/>
    <p:sldId id="295" r:id="rId11"/>
    <p:sldId id="296" r:id="rId12"/>
    <p:sldId id="297" r:id="rId13"/>
    <p:sldId id="301" r:id="rId14"/>
    <p:sldId id="298" r:id="rId15"/>
    <p:sldId id="299" r:id="rId16"/>
    <p:sldId id="256" r:id="rId17"/>
    <p:sldId id="257" r:id="rId18"/>
    <p:sldId id="258" r:id="rId19"/>
    <p:sldId id="259" r:id="rId20"/>
    <p:sldId id="260" r:id="rId21"/>
    <p:sldId id="261" r:id="rId22"/>
    <p:sldId id="262" r:id="rId23"/>
    <p:sldId id="264" r:id="rId24"/>
    <p:sldId id="265" r:id="rId25"/>
    <p:sldId id="266" r:id="rId26"/>
    <p:sldId id="267" r:id="rId27"/>
    <p:sldId id="269" r:id="rId28"/>
    <p:sldId id="293"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99" d="100"/>
          <a:sy n="99" d="100"/>
        </p:scale>
        <p:origin x="-330"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512D1-A453-4ADE-9F40-53A5B6F96B94}" type="doc">
      <dgm:prSet loTypeId="urn:microsoft.com/office/officeart/2005/8/layout/hProcess9" loCatId="process" qsTypeId="urn:microsoft.com/office/officeart/2005/8/quickstyle/3d1" qsCatId="3D" csTypeId="urn:microsoft.com/office/officeart/2005/8/colors/accent2_3" csCatId="accent2" phldr="1"/>
      <dgm:spPr/>
    </dgm:pt>
    <dgm:pt modelId="{F8579AC3-B8C6-4A62-8F60-88599425C0F4}">
      <dgm:prSet phldrT="[Text]"/>
      <dgm:spPr/>
      <dgm:t>
        <a:bodyPr/>
        <a:lstStyle/>
        <a:p>
          <a:r>
            <a:rPr lang="en-GB" dirty="0" smtClean="0"/>
            <a:t>Detection</a:t>
          </a:r>
          <a:endParaRPr lang="en-GB" dirty="0"/>
        </a:p>
      </dgm:t>
    </dgm:pt>
    <dgm:pt modelId="{DCA56997-3E34-4F13-A2D6-9AAEF89FCB90}" type="parTrans" cxnId="{776C870B-4EAD-48D4-9A5D-527AF4FD8FFC}">
      <dgm:prSet/>
      <dgm:spPr/>
      <dgm:t>
        <a:bodyPr/>
        <a:lstStyle/>
        <a:p>
          <a:endParaRPr lang="en-GB"/>
        </a:p>
      </dgm:t>
    </dgm:pt>
    <dgm:pt modelId="{27BB8EF7-4062-4E88-B774-EC80AEE7FCDC}" type="sibTrans" cxnId="{776C870B-4EAD-48D4-9A5D-527AF4FD8FFC}">
      <dgm:prSet/>
      <dgm:spPr/>
      <dgm:t>
        <a:bodyPr/>
        <a:lstStyle/>
        <a:p>
          <a:endParaRPr lang="en-GB"/>
        </a:p>
      </dgm:t>
    </dgm:pt>
    <dgm:pt modelId="{31967956-4330-4A4F-989F-18C1BECE31E4}">
      <dgm:prSet phldrT="[Text]"/>
      <dgm:spPr/>
      <dgm:t>
        <a:bodyPr/>
        <a:lstStyle/>
        <a:p>
          <a:r>
            <a:rPr lang="en-GB" dirty="0" smtClean="0"/>
            <a:t>Self-management</a:t>
          </a:r>
          <a:endParaRPr lang="en-GB" dirty="0"/>
        </a:p>
      </dgm:t>
    </dgm:pt>
    <dgm:pt modelId="{EAA08D6E-775D-4370-B42D-194F21A1F41C}" type="parTrans" cxnId="{AC060E11-22F6-4738-BA23-545E9450A3BE}">
      <dgm:prSet/>
      <dgm:spPr/>
      <dgm:t>
        <a:bodyPr/>
        <a:lstStyle/>
        <a:p>
          <a:endParaRPr lang="en-GB"/>
        </a:p>
      </dgm:t>
    </dgm:pt>
    <dgm:pt modelId="{4E6F64C6-7A32-4A27-9187-CD302875D718}" type="sibTrans" cxnId="{AC060E11-22F6-4738-BA23-545E9450A3BE}">
      <dgm:prSet/>
      <dgm:spPr/>
      <dgm:t>
        <a:bodyPr/>
        <a:lstStyle/>
        <a:p>
          <a:endParaRPr lang="en-GB"/>
        </a:p>
      </dgm:t>
    </dgm:pt>
    <dgm:pt modelId="{44EC03B7-BCE3-427A-9DFB-541244FD4E6F}">
      <dgm:prSet phldrT="[Text]"/>
      <dgm:spPr/>
      <dgm:t>
        <a:bodyPr/>
        <a:lstStyle/>
        <a:p>
          <a:r>
            <a:rPr lang="en-GB" dirty="0" smtClean="0"/>
            <a:t>Integrating mental health and primary care</a:t>
          </a:r>
          <a:endParaRPr lang="en-GB" dirty="0"/>
        </a:p>
      </dgm:t>
    </dgm:pt>
    <dgm:pt modelId="{9B70BF03-80E7-4991-8004-ADCF2D094BF6}" type="parTrans" cxnId="{19355D53-9B44-4889-9150-011E08D917DB}">
      <dgm:prSet/>
      <dgm:spPr/>
      <dgm:t>
        <a:bodyPr/>
        <a:lstStyle/>
        <a:p>
          <a:endParaRPr lang="en-GB"/>
        </a:p>
      </dgm:t>
    </dgm:pt>
    <dgm:pt modelId="{973060BF-C1FE-4A7E-ACA7-FE4900960CDC}" type="sibTrans" cxnId="{19355D53-9B44-4889-9150-011E08D917DB}">
      <dgm:prSet/>
      <dgm:spPr/>
      <dgm:t>
        <a:bodyPr/>
        <a:lstStyle/>
        <a:p>
          <a:endParaRPr lang="en-GB"/>
        </a:p>
      </dgm:t>
    </dgm:pt>
    <dgm:pt modelId="{BDEFA552-B8D1-454B-AC71-2327C43E82ED}">
      <dgm:prSet/>
      <dgm:spPr/>
      <dgm:t>
        <a:bodyPr/>
        <a:lstStyle/>
        <a:p>
          <a:r>
            <a:rPr lang="en-GB" smtClean="0"/>
            <a:t>Liaison mental health services in acute care</a:t>
          </a:r>
          <a:endParaRPr lang="en-GB" dirty="0"/>
        </a:p>
      </dgm:t>
    </dgm:pt>
    <dgm:pt modelId="{3BCE8431-8C1C-48FB-A21A-9495FB556C61}" type="parTrans" cxnId="{09477E2E-01AB-46CE-BB04-38CDA7A6580B}">
      <dgm:prSet/>
      <dgm:spPr/>
      <dgm:t>
        <a:bodyPr/>
        <a:lstStyle/>
        <a:p>
          <a:endParaRPr lang="en-GB"/>
        </a:p>
      </dgm:t>
    </dgm:pt>
    <dgm:pt modelId="{439825E3-E1BF-4CF8-8CF8-27362FD12BF4}" type="sibTrans" cxnId="{09477E2E-01AB-46CE-BB04-38CDA7A6580B}">
      <dgm:prSet/>
      <dgm:spPr/>
      <dgm:t>
        <a:bodyPr/>
        <a:lstStyle/>
        <a:p>
          <a:endParaRPr lang="en-GB"/>
        </a:p>
      </dgm:t>
    </dgm:pt>
    <dgm:pt modelId="{1A2C8CAF-E487-46F7-BC0E-6F555B2A6F10}">
      <dgm:prSet/>
      <dgm:spPr/>
      <dgm:t>
        <a:bodyPr/>
        <a:lstStyle/>
        <a:p>
          <a:r>
            <a:rPr lang="en-GB" dirty="0" smtClean="0"/>
            <a:t>Working with voluntary sector</a:t>
          </a:r>
          <a:endParaRPr lang="en-GB" dirty="0"/>
        </a:p>
      </dgm:t>
    </dgm:pt>
    <dgm:pt modelId="{0D017E0C-831B-4FE5-8908-1AD5F9897195}" type="parTrans" cxnId="{9974ADFD-67B8-4757-82CD-73D171046E3B}">
      <dgm:prSet/>
      <dgm:spPr/>
      <dgm:t>
        <a:bodyPr/>
        <a:lstStyle/>
        <a:p>
          <a:endParaRPr lang="en-GB"/>
        </a:p>
      </dgm:t>
    </dgm:pt>
    <dgm:pt modelId="{DC701EAE-DE3D-4239-8B53-99506639873D}" type="sibTrans" cxnId="{9974ADFD-67B8-4757-82CD-73D171046E3B}">
      <dgm:prSet/>
      <dgm:spPr/>
      <dgm:t>
        <a:bodyPr/>
        <a:lstStyle/>
        <a:p>
          <a:endParaRPr lang="en-GB"/>
        </a:p>
      </dgm:t>
    </dgm:pt>
    <dgm:pt modelId="{C8DDDC35-2F6C-425C-AD82-F9AF1CAA8FA3}" type="pres">
      <dgm:prSet presAssocID="{0B3512D1-A453-4ADE-9F40-53A5B6F96B94}" presName="CompostProcess" presStyleCnt="0">
        <dgm:presLayoutVars>
          <dgm:dir/>
          <dgm:resizeHandles val="exact"/>
        </dgm:presLayoutVars>
      </dgm:prSet>
      <dgm:spPr/>
    </dgm:pt>
    <dgm:pt modelId="{BB04A1DF-B19D-477E-8B86-26A752FBEFE3}" type="pres">
      <dgm:prSet presAssocID="{0B3512D1-A453-4ADE-9F40-53A5B6F96B94}" presName="arrow" presStyleLbl="bgShp" presStyleIdx="0" presStyleCnt="1"/>
      <dgm:spPr/>
    </dgm:pt>
    <dgm:pt modelId="{9C3B317C-21B3-457C-8CD7-CF3C980A6FF8}" type="pres">
      <dgm:prSet presAssocID="{0B3512D1-A453-4ADE-9F40-53A5B6F96B94}" presName="linearProcess" presStyleCnt="0"/>
      <dgm:spPr/>
    </dgm:pt>
    <dgm:pt modelId="{B67BF2B8-1037-411C-9103-2E790044EB72}" type="pres">
      <dgm:prSet presAssocID="{F8579AC3-B8C6-4A62-8F60-88599425C0F4}" presName="textNode" presStyleLbl="node1" presStyleIdx="0" presStyleCnt="5">
        <dgm:presLayoutVars>
          <dgm:bulletEnabled val="1"/>
        </dgm:presLayoutVars>
      </dgm:prSet>
      <dgm:spPr/>
      <dgm:t>
        <a:bodyPr/>
        <a:lstStyle/>
        <a:p>
          <a:endParaRPr lang="en-GB"/>
        </a:p>
      </dgm:t>
    </dgm:pt>
    <dgm:pt modelId="{81D2A6B8-F67A-4BCE-99DE-6A43B97C1257}" type="pres">
      <dgm:prSet presAssocID="{27BB8EF7-4062-4E88-B774-EC80AEE7FCDC}" presName="sibTrans" presStyleCnt="0"/>
      <dgm:spPr/>
    </dgm:pt>
    <dgm:pt modelId="{81F7C500-28E1-4471-B293-FCEDCBFF0197}" type="pres">
      <dgm:prSet presAssocID="{BDEFA552-B8D1-454B-AC71-2327C43E82ED}" presName="textNode" presStyleLbl="node1" presStyleIdx="1" presStyleCnt="5">
        <dgm:presLayoutVars>
          <dgm:bulletEnabled val="1"/>
        </dgm:presLayoutVars>
      </dgm:prSet>
      <dgm:spPr/>
      <dgm:t>
        <a:bodyPr/>
        <a:lstStyle/>
        <a:p>
          <a:endParaRPr lang="en-GB"/>
        </a:p>
      </dgm:t>
    </dgm:pt>
    <dgm:pt modelId="{8F60C755-5D49-4AD5-BEEF-238F376CC47A}" type="pres">
      <dgm:prSet presAssocID="{439825E3-E1BF-4CF8-8CF8-27362FD12BF4}" presName="sibTrans" presStyleCnt="0"/>
      <dgm:spPr/>
    </dgm:pt>
    <dgm:pt modelId="{65D3F168-4603-4199-8ECF-7948B5CE9DC6}" type="pres">
      <dgm:prSet presAssocID="{1A2C8CAF-E487-46F7-BC0E-6F555B2A6F10}" presName="textNode" presStyleLbl="node1" presStyleIdx="2" presStyleCnt="5">
        <dgm:presLayoutVars>
          <dgm:bulletEnabled val="1"/>
        </dgm:presLayoutVars>
      </dgm:prSet>
      <dgm:spPr/>
      <dgm:t>
        <a:bodyPr/>
        <a:lstStyle/>
        <a:p>
          <a:endParaRPr lang="en-GB"/>
        </a:p>
      </dgm:t>
    </dgm:pt>
    <dgm:pt modelId="{4FC58A44-FD47-40BF-BFEA-14A3A44B07FE}" type="pres">
      <dgm:prSet presAssocID="{DC701EAE-DE3D-4239-8B53-99506639873D}" presName="sibTrans" presStyleCnt="0"/>
      <dgm:spPr/>
    </dgm:pt>
    <dgm:pt modelId="{BFA2BA78-16ED-4FE1-9FBA-A588D970C8FF}" type="pres">
      <dgm:prSet presAssocID="{31967956-4330-4A4F-989F-18C1BECE31E4}" presName="textNode" presStyleLbl="node1" presStyleIdx="3" presStyleCnt="5">
        <dgm:presLayoutVars>
          <dgm:bulletEnabled val="1"/>
        </dgm:presLayoutVars>
      </dgm:prSet>
      <dgm:spPr/>
      <dgm:t>
        <a:bodyPr/>
        <a:lstStyle/>
        <a:p>
          <a:endParaRPr lang="en-GB"/>
        </a:p>
      </dgm:t>
    </dgm:pt>
    <dgm:pt modelId="{59BC5893-EAEE-48CF-AB63-485650DCC9C5}" type="pres">
      <dgm:prSet presAssocID="{4E6F64C6-7A32-4A27-9187-CD302875D718}" presName="sibTrans" presStyleCnt="0"/>
      <dgm:spPr/>
    </dgm:pt>
    <dgm:pt modelId="{5AF936CA-B9E8-4469-8235-B44FDC437D15}" type="pres">
      <dgm:prSet presAssocID="{44EC03B7-BCE3-427A-9DFB-541244FD4E6F}" presName="textNode" presStyleLbl="node1" presStyleIdx="4" presStyleCnt="5">
        <dgm:presLayoutVars>
          <dgm:bulletEnabled val="1"/>
        </dgm:presLayoutVars>
      </dgm:prSet>
      <dgm:spPr/>
      <dgm:t>
        <a:bodyPr/>
        <a:lstStyle/>
        <a:p>
          <a:endParaRPr lang="en-GB"/>
        </a:p>
      </dgm:t>
    </dgm:pt>
  </dgm:ptLst>
  <dgm:cxnLst>
    <dgm:cxn modelId="{09477E2E-01AB-46CE-BB04-38CDA7A6580B}" srcId="{0B3512D1-A453-4ADE-9F40-53A5B6F96B94}" destId="{BDEFA552-B8D1-454B-AC71-2327C43E82ED}" srcOrd="1" destOrd="0" parTransId="{3BCE8431-8C1C-48FB-A21A-9495FB556C61}" sibTransId="{439825E3-E1BF-4CF8-8CF8-27362FD12BF4}"/>
    <dgm:cxn modelId="{9974ADFD-67B8-4757-82CD-73D171046E3B}" srcId="{0B3512D1-A453-4ADE-9F40-53A5B6F96B94}" destId="{1A2C8CAF-E487-46F7-BC0E-6F555B2A6F10}" srcOrd="2" destOrd="0" parTransId="{0D017E0C-831B-4FE5-8908-1AD5F9897195}" sibTransId="{DC701EAE-DE3D-4239-8B53-99506639873D}"/>
    <dgm:cxn modelId="{622EB8F9-118B-4EA8-AF06-BEECA2AF1F04}" type="presOf" srcId="{44EC03B7-BCE3-427A-9DFB-541244FD4E6F}" destId="{5AF936CA-B9E8-4469-8235-B44FDC437D15}" srcOrd="0" destOrd="0" presId="urn:microsoft.com/office/officeart/2005/8/layout/hProcess9"/>
    <dgm:cxn modelId="{AC060E11-22F6-4738-BA23-545E9450A3BE}" srcId="{0B3512D1-A453-4ADE-9F40-53A5B6F96B94}" destId="{31967956-4330-4A4F-989F-18C1BECE31E4}" srcOrd="3" destOrd="0" parTransId="{EAA08D6E-775D-4370-B42D-194F21A1F41C}" sibTransId="{4E6F64C6-7A32-4A27-9187-CD302875D718}"/>
    <dgm:cxn modelId="{DA4AB495-9F53-4A2D-8BB2-44255DA541E4}" type="presOf" srcId="{31967956-4330-4A4F-989F-18C1BECE31E4}" destId="{BFA2BA78-16ED-4FE1-9FBA-A588D970C8FF}" srcOrd="0" destOrd="0" presId="urn:microsoft.com/office/officeart/2005/8/layout/hProcess9"/>
    <dgm:cxn modelId="{687E0D20-769C-41E7-AC7F-6B447AD80E36}" type="presOf" srcId="{0B3512D1-A453-4ADE-9F40-53A5B6F96B94}" destId="{C8DDDC35-2F6C-425C-AD82-F9AF1CAA8FA3}" srcOrd="0" destOrd="0" presId="urn:microsoft.com/office/officeart/2005/8/layout/hProcess9"/>
    <dgm:cxn modelId="{880BDC02-D8EC-4C20-9106-DFD12C0477AC}" type="presOf" srcId="{1A2C8CAF-E487-46F7-BC0E-6F555B2A6F10}" destId="{65D3F168-4603-4199-8ECF-7948B5CE9DC6}" srcOrd="0" destOrd="0" presId="urn:microsoft.com/office/officeart/2005/8/layout/hProcess9"/>
    <dgm:cxn modelId="{2540149E-364E-4AE1-B3F5-679E50BE8FCA}" type="presOf" srcId="{BDEFA552-B8D1-454B-AC71-2327C43E82ED}" destId="{81F7C500-28E1-4471-B293-FCEDCBFF0197}" srcOrd="0" destOrd="0" presId="urn:microsoft.com/office/officeart/2005/8/layout/hProcess9"/>
    <dgm:cxn modelId="{CBF65F05-25BD-4F5D-BEA2-1753DEBFFF5B}" type="presOf" srcId="{F8579AC3-B8C6-4A62-8F60-88599425C0F4}" destId="{B67BF2B8-1037-411C-9103-2E790044EB72}" srcOrd="0" destOrd="0" presId="urn:microsoft.com/office/officeart/2005/8/layout/hProcess9"/>
    <dgm:cxn modelId="{776C870B-4EAD-48D4-9A5D-527AF4FD8FFC}" srcId="{0B3512D1-A453-4ADE-9F40-53A5B6F96B94}" destId="{F8579AC3-B8C6-4A62-8F60-88599425C0F4}" srcOrd="0" destOrd="0" parTransId="{DCA56997-3E34-4F13-A2D6-9AAEF89FCB90}" sibTransId="{27BB8EF7-4062-4E88-B774-EC80AEE7FCDC}"/>
    <dgm:cxn modelId="{19355D53-9B44-4889-9150-011E08D917DB}" srcId="{0B3512D1-A453-4ADE-9F40-53A5B6F96B94}" destId="{44EC03B7-BCE3-427A-9DFB-541244FD4E6F}" srcOrd="4" destOrd="0" parTransId="{9B70BF03-80E7-4991-8004-ADCF2D094BF6}" sibTransId="{973060BF-C1FE-4A7E-ACA7-FE4900960CDC}"/>
    <dgm:cxn modelId="{502A1D1F-5420-4271-8E10-A82524A9C433}" type="presParOf" srcId="{C8DDDC35-2F6C-425C-AD82-F9AF1CAA8FA3}" destId="{BB04A1DF-B19D-477E-8B86-26A752FBEFE3}" srcOrd="0" destOrd="0" presId="urn:microsoft.com/office/officeart/2005/8/layout/hProcess9"/>
    <dgm:cxn modelId="{2F8B3C43-9289-4AF5-AAF6-144E31B9F169}" type="presParOf" srcId="{C8DDDC35-2F6C-425C-AD82-F9AF1CAA8FA3}" destId="{9C3B317C-21B3-457C-8CD7-CF3C980A6FF8}" srcOrd="1" destOrd="0" presId="urn:microsoft.com/office/officeart/2005/8/layout/hProcess9"/>
    <dgm:cxn modelId="{4D59DFF8-B83F-4DF0-B45F-AC7C8C047720}" type="presParOf" srcId="{9C3B317C-21B3-457C-8CD7-CF3C980A6FF8}" destId="{B67BF2B8-1037-411C-9103-2E790044EB72}" srcOrd="0" destOrd="0" presId="urn:microsoft.com/office/officeart/2005/8/layout/hProcess9"/>
    <dgm:cxn modelId="{2B26F9F8-28D1-4F91-B36D-4FB4C86A8EAC}" type="presParOf" srcId="{9C3B317C-21B3-457C-8CD7-CF3C980A6FF8}" destId="{81D2A6B8-F67A-4BCE-99DE-6A43B97C1257}" srcOrd="1" destOrd="0" presId="urn:microsoft.com/office/officeart/2005/8/layout/hProcess9"/>
    <dgm:cxn modelId="{7E8F8CE0-3F96-494B-8A3E-6B68F0343D83}" type="presParOf" srcId="{9C3B317C-21B3-457C-8CD7-CF3C980A6FF8}" destId="{81F7C500-28E1-4471-B293-FCEDCBFF0197}" srcOrd="2" destOrd="0" presId="urn:microsoft.com/office/officeart/2005/8/layout/hProcess9"/>
    <dgm:cxn modelId="{4C41C966-B31D-4430-BE06-9428829F3724}" type="presParOf" srcId="{9C3B317C-21B3-457C-8CD7-CF3C980A6FF8}" destId="{8F60C755-5D49-4AD5-BEEF-238F376CC47A}" srcOrd="3" destOrd="0" presId="urn:microsoft.com/office/officeart/2005/8/layout/hProcess9"/>
    <dgm:cxn modelId="{C6C5E1A5-80B3-4708-8644-1A2EAD269434}" type="presParOf" srcId="{9C3B317C-21B3-457C-8CD7-CF3C980A6FF8}" destId="{65D3F168-4603-4199-8ECF-7948B5CE9DC6}" srcOrd="4" destOrd="0" presId="urn:microsoft.com/office/officeart/2005/8/layout/hProcess9"/>
    <dgm:cxn modelId="{89B9FE4E-B1D0-436D-AF91-67970BF70B58}" type="presParOf" srcId="{9C3B317C-21B3-457C-8CD7-CF3C980A6FF8}" destId="{4FC58A44-FD47-40BF-BFEA-14A3A44B07FE}" srcOrd="5" destOrd="0" presId="urn:microsoft.com/office/officeart/2005/8/layout/hProcess9"/>
    <dgm:cxn modelId="{39A47E41-E8C7-4382-B101-9CC3BC5163E5}" type="presParOf" srcId="{9C3B317C-21B3-457C-8CD7-CF3C980A6FF8}" destId="{BFA2BA78-16ED-4FE1-9FBA-A588D970C8FF}" srcOrd="6" destOrd="0" presId="urn:microsoft.com/office/officeart/2005/8/layout/hProcess9"/>
    <dgm:cxn modelId="{A0F5003D-403E-4001-91FF-29D78CD52741}" type="presParOf" srcId="{9C3B317C-21B3-457C-8CD7-CF3C980A6FF8}" destId="{59BC5893-EAEE-48CF-AB63-485650DCC9C5}" srcOrd="7" destOrd="0" presId="urn:microsoft.com/office/officeart/2005/8/layout/hProcess9"/>
    <dgm:cxn modelId="{8AB560CB-9407-428B-A7EE-9673AA702C6C}" type="presParOf" srcId="{9C3B317C-21B3-457C-8CD7-CF3C980A6FF8}" destId="{5AF936CA-B9E8-4469-8235-B44FDC437D1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21595-5C39-4683-911F-9BE2B7F66092}" type="doc">
      <dgm:prSet loTypeId="urn:microsoft.com/office/officeart/2005/8/layout/cycle5" loCatId="cycle" qsTypeId="urn:microsoft.com/office/officeart/2005/8/quickstyle/simple4" qsCatId="simple" csTypeId="urn:microsoft.com/office/officeart/2005/8/colors/accent2_2" csCatId="accent2" phldr="1"/>
      <dgm:spPr/>
      <dgm:t>
        <a:bodyPr/>
        <a:lstStyle/>
        <a:p>
          <a:endParaRPr lang="en-GB"/>
        </a:p>
      </dgm:t>
    </dgm:pt>
    <dgm:pt modelId="{66CE53FA-6457-435C-82EC-B0F069B33D09}">
      <dgm:prSet phldrT="[Text]"/>
      <dgm:spPr/>
      <dgm:t>
        <a:bodyPr/>
        <a:lstStyle/>
        <a:p>
          <a:r>
            <a:rPr lang="en-GB" dirty="0" smtClean="0"/>
            <a:t>Absence of ill-health</a:t>
          </a:r>
          <a:endParaRPr lang="en-GB" dirty="0"/>
        </a:p>
      </dgm:t>
    </dgm:pt>
    <dgm:pt modelId="{6D873B40-8197-4550-B274-C5F32914BDAE}" type="parTrans" cxnId="{E2B0B99E-470C-4213-BB0B-3EFD3201C85F}">
      <dgm:prSet/>
      <dgm:spPr/>
      <dgm:t>
        <a:bodyPr/>
        <a:lstStyle/>
        <a:p>
          <a:endParaRPr lang="en-GB"/>
        </a:p>
      </dgm:t>
    </dgm:pt>
    <dgm:pt modelId="{290A1D94-25C9-43D6-B514-3DFAE1C57198}" type="sibTrans" cxnId="{E2B0B99E-470C-4213-BB0B-3EFD3201C85F}">
      <dgm:prSet/>
      <dgm:spPr/>
      <dgm:t>
        <a:bodyPr/>
        <a:lstStyle/>
        <a:p>
          <a:endParaRPr lang="en-GB"/>
        </a:p>
      </dgm:t>
    </dgm:pt>
    <dgm:pt modelId="{F9954E0A-4FD0-45E9-8457-A4AAB4FF8F63}">
      <dgm:prSet phldrT="[Text]"/>
      <dgm:spPr/>
      <dgm:t>
        <a:bodyPr/>
        <a:lstStyle/>
        <a:p>
          <a:r>
            <a:rPr lang="en-GB" dirty="0" smtClean="0"/>
            <a:t>Resilience</a:t>
          </a:r>
          <a:endParaRPr lang="en-GB" dirty="0"/>
        </a:p>
      </dgm:t>
    </dgm:pt>
    <dgm:pt modelId="{712008E6-3B6F-4549-8150-418916DAA3B5}" type="parTrans" cxnId="{3B4352C3-EAC1-42D0-AB26-4D9731A8D103}">
      <dgm:prSet/>
      <dgm:spPr/>
      <dgm:t>
        <a:bodyPr/>
        <a:lstStyle/>
        <a:p>
          <a:endParaRPr lang="en-GB"/>
        </a:p>
      </dgm:t>
    </dgm:pt>
    <dgm:pt modelId="{8CABF9A9-7A3E-4EEF-9CDF-357B48A690DD}" type="sibTrans" cxnId="{3B4352C3-EAC1-42D0-AB26-4D9731A8D103}">
      <dgm:prSet/>
      <dgm:spPr/>
      <dgm:t>
        <a:bodyPr/>
        <a:lstStyle/>
        <a:p>
          <a:endParaRPr lang="en-GB"/>
        </a:p>
      </dgm:t>
    </dgm:pt>
    <dgm:pt modelId="{EFAA36B9-653A-43AE-9BF3-2562B05F9D05}">
      <dgm:prSet phldrT="[Text]"/>
      <dgm:spPr/>
      <dgm:t>
        <a:bodyPr/>
        <a:lstStyle/>
        <a:p>
          <a:r>
            <a:rPr lang="en-GB" dirty="0" smtClean="0"/>
            <a:t>Social capital</a:t>
          </a:r>
          <a:endParaRPr lang="en-GB" dirty="0"/>
        </a:p>
      </dgm:t>
    </dgm:pt>
    <dgm:pt modelId="{50F7C026-0A18-4C2A-AA99-652D96241A44}" type="parTrans" cxnId="{A9BB18EB-E01D-46B0-9A7F-8FF8493CCB8A}">
      <dgm:prSet/>
      <dgm:spPr/>
      <dgm:t>
        <a:bodyPr/>
        <a:lstStyle/>
        <a:p>
          <a:endParaRPr lang="en-GB"/>
        </a:p>
      </dgm:t>
    </dgm:pt>
    <dgm:pt modelId="{01EA435D-6301-4815-9EF0-66D3BD5B25C7}" type="sibTrans" cxnId="{A9BB18EB-E01D-46B0-9A7F-8FF8493CCB8A}">
      <dgm:prSet/>
      <dgm:spPr/>
      <dgm:t>
        <a:bodyPr/>
        <a:lstStyle/>
        <a:p>
          <a:endParaRPr lang="en-GB"/>
        </a:p>
      </dgm:t>
    </dgm:pt>
    <dgm:pt modelId="{B5D77951-43D8-4D76-A88F-B1BE2A2A9AF0}">
      <dgm:prSet phldrT="[Text]"/>
      <dgm:spPr/>
      <dgm:t>
        <a:bodyPr/>
        <a:lstStyle/>
        <a:p>
          <a:r>
            <a:rPr lang="en-GB" dirty="0" smtClean="0"/>
            <a:t>Self esteem</a:t>
          </a:r>
          <a:endParaRPr lang="en-GB" dirty="0"/>
        </a:p>
      </dgm:t>
    </dgm:pt>
    <dgm:pt modelId="{7D362837-092A-40C8-9A4A-B1DD1E9C5CC8}" type="parTrans" cxnId="{1F8F1CF4-6E9F-49D6-ABE3-92547DC4BC8D}">
      <dgm:prSet/>
      <dgm:spPr/>
      <dgm:t>
        <a:bodyPr/>
        <a:lstStyle/>
        <a:p>
          <a:endParaRPr lang="en-GB"/>
        </a:p>
      </dgm:t>
    </dgm:pt>
    <dgm:pt modelId="{94F5AFA8-BCA4-438B-BB88-10107B63F838}" type="sibTrans" cxnId="{1F8F1CF4-6E9F-49D6-ABE3-92547DC4BC8D}">
      <dgm:prSet/>
      <dgm:spPr/>
      <dgm:t>
        <a:bodyPr/>
        <a:lstStyle/>
        <a:p>
          <a:endParaRPr lang="en-GB"/>
        </a:p>
      </dgm:t>
    </dgm:pt>
    <dgm:pt modelId="{5729F102-7EF9-4F0F-8616-F31A202D6B43}">
      <dgm:prSet phldrT="[Text]"/>
      <dgm:spPr/>
      <dgm:t>
        <a:bodyPr/>
        <a:lstStyle/>
        <a:p>
          <a:r>
            <a:rPr lang="en-GB" dirty="0" smtClean="0"/>
            <a:t>Self-efficacy</a:t>
          </a:r>
          <a:endParaRPr lang="en-GB" dirty="0"/>
        </a:p>
      </dgm:t>
    </dgm:pt>
    <dgm:pt modelId="{407AB351-6712-41E5-88CF-0E987566F4F9}" type="parTrans" cxnId="{B1F26965-8974-4383-BBAD-C1DEF0768E71}">
      <dgm:prSet/>
      <dgm:spPr/>
      <dgm:t>
        <a:bodyPr/>
        <a:lstStyle/>
        <a:p>
          <a:endParaRPr lang="en-GB"/>
        </a:p>
      </dgm:t>
    </dgm:pt>
    <dgm:pt modelId="{F8ECB7AB-E9CA-4D14-BC14-422D26662053}" type="sibTrans" cxnId="{B1F26965-8974-4383-BBAD-C1DEF0768E71}">
      <dgm:prSet/>
      <dgm:spPr/>
      <dgm:t>
        <a:bodyPr/>
        <a:lstStyle/>
        <a:p>
          <a:endParaRPr lang="en-GB"/>
        </a:p>
      </dgm:t>
    </dgm:pt>
    <dgm:pt modelId="{6E6C9D9D-529F-4AE5-B3F3-6C9D4EAF357E}">
      <dgm:prSet/>
      <dgm:spPr/>
      <dgm:t>
        <a:bodyPr/>
        <a:lstStyle/>
        <a:p>
          <a:r>
            <a:rPr lang="en-GB" dirty="0" smtClean="0"/>
            <a:t>Sufficient income</a:t>
          </a:r>
          <a:endParaRPr lang="en-GB" dirty="0"/>
        </a:p>
      </dgm:t>
    </dgm:pt>
    <dgm:pt modelId="{B2343872-4BDF-469C-934A-B470426AA343}" type="parTrans" cxnId="{BE63D4D2-EFFA-47B1-95AC-44C1192CE321}">
      <dgm:prSet/>
      <dgm:spPr/>
      <dgm:t>
        <a:bodyPr/>
        <a:lstStyle/>
        <a:p>
          <a:endParaRPr lang="en-GB"/>
        </a:p>
      </dgm:t>
    </dgm:pt>
    <dgm:pt modelId="{8C50D668-37E5-445D-B533-0EE520F2A935}" type="sibTrans" cxnId="{BE63D4D2-EFFA-47B1-95AC-44C1192CE321}">
      <dgm:prSet/>
      <dgm:spPr/>
      <dgm:t>
        <a:bodyPr/>
        <a:lstStyle/>
        <a:p>
          <a:endParaRPr lang="en-GB"/>
        </a:p>
      </dgm:t>
    </dgm:pt>
    <dgm:pt modelId="{F4F5B3D1-24B9-4F4A-98CB-5DC940A70E47}">
      <dgm:prSet/>
      <dgm:spPr/>
      <dgm:t>
        <a:bodyPr/>
        <a:lstStyle/>
        <a:p>
          <a:r>
            <a:rPr lang="en-GB" smtClean="0"/>
            <a:t>Self </a:t>
          </a:r>
          <a:r>
            <a:rPr lang="en-GB" dirty="0" smtClean="0"/>
            <a:t>acceptance</a:t>
          </a:r>
          <a:endParaRPr lang="en-GB" dirty="0"/>
        </a:p>
      </dgm:t>
    </dgm:pt>
    <dgm:pt modelId="{53F92155-E710-4A28-B995-0F0D2696BC04}" type="sibTrans" cxnId="{35C2A2D5-E1E0-410D-86D7-23B4ECA2EAD5}">
      <dgm:prSet/>
      <dgm:spPr/>
      <dgm:t>
        <a:bodyPr/>
        <a:lstStyle/>
        <a:p>
          <a:endParaRPr lang="en-GB"/>
        </a:p>
      </dgm:t>
    </dgm:pt>
    <dgm:pt modelId="{E04C55C4-ECCA-42C0-AA69-C8A255EFD7B7}" type="parTrans" cxnId="{35C2A2D5-E1E0-410D-86D7-23B4ECA2EAD5}">
      <dgm:prSet/>
      <dgm:spPr/>
      <dgm:t>
        <a:bodyPr/>
        <a:lstStyle/>
        <a:p>
          <a:endParaRPr lang="en-GB"/>
        </a:p>
      </dgm:t>
    </dgm:pt>
    <dgm:pt modelId="{46DEA96C-62C3-4CD7-A915-533C27A4921C}" type="pres">
      <dgm:prSet presAssocID="{C3A21595-5C39-4683-911F-9BE2B7F66092}" presName="cycle" presStyleCnt="0">
        <dgm:presLayoutVars>
          <dgm:dir/>
          <dgm:resizeHandles val="exact"/>
        </dgm:presLayoutVars>
      </dgm:prSet>
      <dgm:spPr/>
      <dgm:t>
        <a:bodyPr/>
        <a:lstStyle/>
        <a:p>
          <a:endParaRPr lang="en-GB"/>
        </a:p>
      </dgm:t>
    </dgm:pt>
    <dgm:pt modelId="{C901376D-5824-455B-8413-4E365BA59379}" type="pres">
      <dgm:prSet presAssocID="{66CE53FA-6457-435C-82EC-B0F069B33D09}" presName="node" presStyleLbl="node1" presStyleIdx="0" presStyleCnt="7">
        <dgm:presLayoutVars>
          <dgm:bulletEnabled val="1"/>
        </dgm:presLayoutVars>
      </dgm:prSet>
      <dgm:spPr/>
      <dgm:t>
        <a:bodyPr/>
        <a:lstStyle/>
        <a:p>
          <a:endParaRPr lang="en-GB"/>
        </a:p>
      </dgm:t>
    </dgm:pt>
    <dgm:pt modelId="{AD4B42CE-7F6B-417F-BD83-79D75D126948}" type="pres">
      <dgm:prSet presAssocID="{66CE53FA-6457-435C-82EC-B0F069B33D09}" presName="spNode" presStyleCnt="0"/>
      <dgm:spPr/>
    </dgm:pt>
    <dgm:pt modelId="{1E148E99-09F1-4811-9317-6CA93FB74002}" type="pres">
      <dgm:prSet presAssocID="{290A1D94-25C9-43D6-B514-3DFAE1C57198}" presName="sibTrans" presStyleLbl="sibTrans1D1" presStyleIdx="0" presStyleCnt="7"/>
      <dgm:spPr/>
      <dgm:t>
        <a:bodyPr/>
        <a:lstStyle/>
        <a:p>
          <a:endParaRPr lang="en-GB"/>
        </a:p>
      </dgm:t>
    </dgm:pt>
    <dgm:pt modelId="{3EF23BC8-99B2-491E-A176-6F3B093705B4}" type="pres">
      <dgm:prSet presAssocID="{F9954E0A-4FD0-45E9-8457-A4AAB4FF8F63}" presName="node" presStyleLbl="node1" presStyleIdx="1" presStyleCnt="7">
        <dgm:presLayoutVars>
          <dgm:bulletEnabled val="1"/>
        </dgm:presLayoutVars>
      </dgm:prSet>
      <dgm:spPr/>
      <dgm:t>
        <a:bodyPr/>
        <a:lstStyle/>
        <a:p>
          <a:endParaRPr lang="en-GB"/>
        </a:p>
      </dgm:t>
    </dgm:pt>
    <dgm:pt modelId="{D34ADF15-0462-40E5-B3BF-1355FD4B79D0}" type="pres">
      <dgm:prSet presAssocID="{F9954E0A-4FD0-45E9-8457-A4AAB4FF8F63}" presName="spNode" presStyleCnt="0"/>
      <dgm:spPr/>
    </dgm:pt>
    <dgm:pt modelId="{5E87A526-A476-426D-8E41-70BC8F7A5AE9}" type="pres">
      <dgm:prSet presAssocID="{8CABF9A9-7A3E-4EEF-9CDF-357B48A690DD}" presName="sibTrans" presStyleLbl="sibTrans1D1" presStyleIdx="1" presStyleCnt="7"/>
      <dgm:spPr/>
      <dgm:t>
        <a:bodyPr/>
        <a:lstStyle/>
        <a:p>
          <a:endParaRPr lang="en-GB"/>
        </a:p>
      </dgm:t>
    </dgm:pt>
    <dgm:pt modelId="{4E44634C-C13F-4851-B3D3-45ABB6E20493}" type="pres">
      <dgm:prSet presAssocID="{EFAA36B9-653A-43AE-9BF3-2562B05F9D05}" presName="node" presStyleLbl="node1" presStyleIdx="2" presStyleCnt="7">
        <dgm:presLayoutVars>
          <dgm:bulletEnabled val="1"/>
        </dgm:presLayoutVars>
      </dgm:prSet>
      <dgm:spPr/>
      <dgm:t>
        <a:bodyPr/>
        <a:lstStyle/>
        <a:p>
          <a:endParaRPr lang="en-GB"/>
        </a:p>
      </dgm:t>
    </dgm:pt>
    <dgm:pt modelId="{6EEAC6E4-D90A-4FC7-B11E-4030E067C086}" type="pres">
      <dgm:prSet presAssocID="{EFAA36B9-653A-43AE-9BF3-2562B05F9D05}" presName="spNode" presStyleCnt="0"/>
      <dgm:spPr/>
    </dgm:pt>
    <dgm:pt modelId="{BDF94251-0C31-4BE3-8A00-D7D8CC465B3B}" type="pres">
      <dgm:prSet presAssocID="{01EA435D-6301-4815-9EF0-66D3BD5B25C7}" presName="sibTrans" presStyleLbl="sibTrans1D1" presStyleIdx="2" presStyleCnt="7"/>
      <dgm:spPr/>
      <dgm:t>
        <a:bodyPr/>
        <a:lstStyle/>
        <a:p>
          <a:endParaRPr lang="en-GB"/>
        </a:p>
      </dgm:t>
    </dgm:pt>
    <dgm:pt modelId="{2AD7DFF9-7FAC-4DE4-B634-E132BC69C44E}" type="pres">
      <dgm:prSet presAssocID="{B5D77951-43D8-4D76-A88F-B1BE2A2A9AF0}" presName="node" presStyleLbl="node1" presStyleIdx="3" presStyleCnt="7">
        <dgm:presLayoutVars>
          <dgm:bulletEnabled val="1"/>
        </dgm:presLayoutVars>
      </dgm:prSet>
      <dgm:spPr/>
      <dgm:t>
        <a:bodyPr/>
        <a:lstStyle/>
        <a:p>
          <a:endParaRPr lang="en-GB"/>
        </a:p>
      </dgm:t>
    </dgm:pt>
    <dgm:pt modelId="{65B9E877-F5AB-43DF-B193-5C699F7E98BC}" type="pres">
      <dgm:prSet presAssocID="{B5D77951-43D8-4D76-A88F-B1BE2A2A9AF0}" presName="spNode" presStyleCnt="0"/>
      <dgm:spPr/>
    </dgm:pt>
    <dgm:pt modelId="{52D82C73-BD9C-4AA4-B1A4-682E6031F3BB}" type="pres">
      <dgm:prSet presAssocID="{94F5AFA8-BCA4-438B-BB88-10107B63F838}" presName="sibTrans" presStyleLbl="sibTrans1D1" presStyleIdx="3" presStyleCnt="7"/>
      <dgm:spPr/>
      <dgm:t>
        <a:bodyPr/>
        <a:lstStyle/>
        <a:p>
          <a:endParaRPr lang="en-GB"/>
        </a:p>
      </dgm:t>
    </dgm:pt>
    <dgm:pt modelId="{B9C14FD9-A7F8-4E80-AC0B-1580167EE2B7}" type="pres">
      <dgm:prSet presAssocID="{5729F102-7EF9-4F0F-8616-F31A202D6B43}" presName="node" presStyleLbl="node1" presStyleIdx="4" presStyleCnt="7">
        <dgm:presLayoutVars>
          <dgm:bulletEnabled val="1"/>
        </dgm:presLayoutVars>
      </dgm:prSet>
      <dgm:spPr/>
      <dgm:t>
        <a:bodyPr/>
        <a:lstStyle/>
        <a:p>
          <a:endParaRPr lang="en-GB"/>
        </a:p>
      </dgm:t>
    </dgm:pt>
    <dgm:pt modelId="{8B2AD9D7-9F57-443F-90E9-4C754FEAE56F}" type="pres">
      <dgm:prSet presAssocID="{5729F102-7EF9-4F0F-8616-F31A202D6B43}" presName="spNode" presStyleCnt="0"/>
      <dgm:spPr/>
    </dgm:pt>
    <dgm:pt modelId="{A4E6427B-0167-4EB0-B974-4AF308D1F467}" type="pres">
      <dgm:prSet presAssocID="{F8ECB7AB-E9CA-4D14-BC14-422D26662053}" presName="sibTrans" presStyleLbl="sibTrans1D1" presStyleIdx="4" presStyleCnt="7"/>
      <dgm:spPr/>
      <dgm:t>
        <a:bodyPr/>
        <a:lstStyle/>
        <a:p>
          <a:endParaRPr lang="en-GB"/>
        </a:p>
      </dgm:t>
    </dgm:pt>
    <dgm:pt modelId="{2AF6197D-4B72-443D-A5D6-B3F88236C77D}" type="pres">
      <dgm:prSet presAssocID="{F4F5B3D1-24B9-4F4A-98CB-5DC940A70E47}" presName="node" presStyleLbl="node1" presStyleIdx="5" presStyleCnt="7">
        <dgm:presLayoutVars>
          <dgm:bulletEnabled val="1"/>
        </dgm:presLayoutVars>
      </dgm:prSet>
      <dgm:spPr/>
      <dgm:t>
        <a:bodyPr/>
        <a:lstStyle/>
        <a:p>
          <a:endParaRPr lang="en-GB"/>
        </a:p>
      </dgm:t>
    </dgm:pt>
    <dgm:pt modelId="{784CB109-1560-4CD7-B4A5-EF004CA870FF}" type="pres">
      <dgm:prSet presAssocID="{F4F5B3D1-24B9-4F4A-98CB-5DC940A70E47}" presName="spNode" presStyleCnt="0"/>
      <dgm:spPr/>
    </dgm:pt>
    <dgm:pt modelId="{2F5287A5-BB92-4E9A-A934-D340785185BB}" type="pres">
      <dgm:prSet presAssocID="{53F92155-E710-4A28-B995-0F0D2696BC04}" presName="sibTrans" presStyleLbl="sibTrans1D1" presStyleIdx="5" presStyleCnt="7"/>
      <dgm:spPr/>
      <dgm:t>
        <a:bodyPr/>
        <a:lstStyle/>
        <a:p>
          <a:endParaRPr lang="en-GB"/>
        </a:p>
      </dgm:t>
    </dgm:pt>
    <dgm:pt modelId="{9230E35C-4C48-402D-9F5E-9958E167E037}" type="pres">
      <dgm:prSet presAssocID="{6E6C9D9D-529F-4AE5-B3F3-6C9D4EAF357E}" presName="node" presStyleLbl="node1" presStyleIdx="6" presStyleCnt="7">
        <dgm:presLayoutVars>
          <dgm:bulletEnabled val="1"/>
        </dgm:presLayoutVars>
      </dgm:prSet>
      <dgm:spPr/>
      <dgm:t>
        <a:bodyPr/>
        <a:lstStyle/>
        <a:p>
          <a:endParaRPr lang="en-GB"/>
        </a:p>
      </dgm:t>
    </dgm:pt>
    <dgm:pt modelId="{5CB9BF3B-76CA-42A6-B346-34B472D06850}" type="pres">
      <dgm:prSet presAssocID="{6E6C9D9D-529F-4AE5-B3F3-6C9D4EAF357E}" presName="spNode" presStyleCnt="0"/>
      <dgm:spPr/>
    </dgm:pt>
    <dgm:pt modelId="{06B26C01-D08D-4AF7-8AA0-B9107B4737A4}" type="pres">
      <dgm:prSet presAssocID="{8C50D668-37E5-445D-B533-0EE520F2A935}" presName="sibTrans" presStyleLbl="sibTrans1D1" presStyleIdx="6" presStyleCnt="7"/>
      <dgm:spPr/>
      <dgm:t>
        <a:bodyPr/>
        <a:lstStyle/>
        <a:p>
          <a:endParaRPr lang="en-GB"/>
        </a:p>
      </dgm:t>
    </dgm:pt>
  </dgm:ptLst>
  <dgm:cxnLst>
    <dgm:cxn modelId="{E0A500BA-DB2C-4AA8-9DEE-D372EA7D0EAE}" type="presOf" srcId="{8C50D668-37E5-445D-B533-0EE520F2A935}" destId="{06B26C01-D08D-4AF7-8AA0-B9107B4737A4}" srcOrd="0" destOrd="0" presId="urn:microsoft.com/office/officeart/2005/8/layout/cycle5"/>
    <dgm:cxn modelId="{9DF91BBA-E719-4C10-9673-636FA54EB79D}" type="presOf" srcId="{8CABF9A9-7A3E-4EEF-9CDF-357B48A690DD}" destId="{5E87A526-A476-426D-8E41-70BC8F7A5AE9}" srcOrd="0" destOrd="0" presId="urn:microsoft.com/office/officeart/2005/8/layout/cycle5"/>
    <dgm:cxn modelId="{B1F26965-8974-4383-BBAD-C1DEF0768E71}" srcId="{C3A21595-5C39-4683-911F-9BE2B7F66092}" destId="{5729F102-7EF9-4F0F-8616-F31A202D6B43}" srcOrd="4" destOrd="0" parTransId="{407AB351-6712-41E5-88CF-0E987566F4F9}" sibTransId="{F8ECB7AB-E9CA-4D14-BC14-422D26662053}"/>
    <dgm:cxn modelId="{43922777-6315-468B-9F34-9871EC73AD26}" type="presOf" srcId="{C3A21595-5C39-4683-911F-9BE2B7F66092}" destId="{46DEA96C-62C3-4CD7-A915-533C27A4921C}" srcOrd="0" destOrd="0" presId="urn:microsoft.com/office/officeart/2005/8/layout/cycle5"/>
    <dgm:cxn modelId="{7328C1A2-C7FC-426E-82AB-30270CCFD756}" type="presOf" srcId="{EFAA36B9-653A-43AE-9BF3-2562B05F9D05}" destId="{4E44634C-C13F-4851-B3D3-45ABB6E20493}" srcOrd="0" destOrd="0" presId="urn:microsoft.com/office/officeart/2005/8/layout/cycle5"/>
    <dgm:cxn modelId="{EE50DD36-1167-43FE-B908-502E5ECA1F0E}" type="presOf" srcId="{B5D77951-43D8-4D76-A88F-B1BE2A2A9AF0}" destId="{2AD7DFF9-7FAC-4DE4-B634-E132BC69C44E}" srcOrd="0" destOrd="0" presId="urn:microsoft.com/office/officeart/2005/8/layout/cycle5"/>
    <dgm:cxn modelId="{8E861F43-578C-47FF-8FCE-2F0F4AF746C2}" type="presOf" srcId="{F9954E0A-4FD0-45E9-8457-A4AAB4FF8F63}" destId="{3EF23BC8-99B2-491E-A176-6F3B093705B4}" srcOrd="0" destOrd="0" presId="urn:microsoft.com/office/officeart/2005/8/layout/cycle5"/>
    <dgm:cxn modelId="{9DF7D610-CB7F-4CDC-BC57-CBEEE0BD9371}" type="presOf" srcId="{5729F102-7EF9-4F0F-8616-F31A202D6B43}" destId="{B9C14FD9-A7F8-4E80-AC0B-1580167EE2B7}" srcOrd="0" destOrd="0" presId="urn:microsoft.com/office/officeart/2005/8/layout/cycle5"/>
    <dgm:cxn modelId="{BA91BA00-ABAD-4175-BDE7-E11B497B778A}" type="presOf" srcId="{94F5AFA8-BCA4-438B-BB88-10107B63F838}" destId="{52D82C73-BD9C-4AA4-B1A4-682E6031F3BB}" srcOrd="0" destOrd="0" presId="urn:microsoft.com/office/officeart/2005/8/layout/cycle5"/>
    <dgm:cxn modelId="{A9BB18EB-E01D-46B0-9A7F-8FF8493CCB8A}" srcId="{C3A21595-5C39-4683-911F-9BE2B7F66092}" destId="{EFAA36B9-653A-43AE-9BF3-2562B05F9D05}" srcOrd="2" destOrd="0" parTransId="{50F7C026-0A18-4C2A-AA99-652D96241A44}" sibTransId="{01EA435D-6301-4815-9EF0-66D3BD5B25C7}"/>
    <dgm:cxn modelId="{ACF4092F-9DAB-4FAE-98DE-7083D98D1E17}" type="presOf" srcId="{01EA435D-6301-4815-9EF0-66D3BD5B25C7}" destId="{BDF94251-0C31-4BE3-8A00-D7D8CC465B3B}" srcOrd="0" destOrd="0" presId="urn:microsoft.com/office/officeart/2005/8/layout/cycle5"/>
    <dgm:cxn modelId="{E2B0B99E-470C-4213-BB0B-3EFD3201C85F}" srcId="{C3A21595-5C39-4683-911F-9BE2B7F66092}" destId="{66CE53FA-6457-435C-82EC-B0F069B33D09}" srcOrd="0" destOrd="0" parTransId="{6D873B40-8197-4550-B274-C5F32914BDAE}" sibTransId="{290A1D94-25C9-43D6-B514-3DFAE1C57198}"/>
    <dgm:cxn modelId="{35C2A2D5-E1E0-410D-86D7-23B4ECA2EAD5}" srcId="{C3A21595-5C39-4683-911F-9BE2B7F66092}" destId="{F4F5B3D1-24B9-4F4A-98CB-5DC940A70E47}" srcOrd="5" destOrd="0" parTransId="{E04C55C4-ECCA-42C0-AA69-C8A255EFD7B7}" sibTransId="{53F92155-E710-4A28-B995-0F0D2696BC04}"/>
    <dgm:cxn modelId="{BB9FE5EA-92A8-43C4-88D3-3DAFA05A24FD}" type="presOf" srcId="{66CE53FA-6457-435C-82EC-B0F069B33D09}" destId="{C901376D-5824-455B-8413-4E365BA59379}" srcOrd="0" destOrd="0" presId="urn:microsoft.com/office/officeart/2005/8/layout/cycle5"/>
    <dgm:cxn modelId="{E674C3FC-44E7-4370-B0BE-0285B39B6279}" type="presOf" srcId="{53F92155-E710-4A28-B995-0F0D2696BC04}" destId="{2F5287A5-BB92-4E9A-A934-D340785185BB}" srcOrd="0" destOrd="0" presId="urn:microsoft.com/office/officeart/2005/8/layout/cycle5"/>
    <dgm:cxn modelId="{7B588096-0CB2-4FDF-B567-9D779DAF63F3}" type="presOf" srcId="{290A1D94-25C9-43D6-B514-3DFAE1C57198}" destId="{1E148E99-09F1-4811-9317-6CA93FB74002}" srcOrd="0" destOrd="0" presId="urn:microsoft.com/office/officeart/2005/8/layout/cycle5"/>
    <dgm:cxn modelId="{BE63D4D2-EFFA-47B1-95AC-44C1192CE321}" srcId="{C3A21595-5C39-4683-911F-9BE2B7F66092}" destId="{6E6C9D9D-529F-4AE5-B3F3-6C9D4EAF357E}" srcOrd="6" destOrd="0" parTransId="{B2343872-4BDF-469C-934A-B470426AA343}" sibTransId="{8C50D668-37E5-445D-B533-0EE520F2A935}"/>
    <dgm:cxn modelId="{1F8F1CF4-6E9F-49D6-ABE3-92547DC4BC8D}" srcId="{C3A21595-5C39-4683-911F-9BE2B7F66092}" destId="{B5D77951-43D8-4D76-A88F-B1BE2A2A9AF0}" srcOrd="3" destOrd="0" parTransId="{7D362837-092A-40C8-9A4A-B1DD1E9C5CC8}" sibTransId="{94F5AFA8-BCA4-438B-BB88-10107B63F838}"/>
    <dgm:cxn modelId="{A97B6240-745A-4A69-8059-7E10E273258E}" type="presOf" srcId="{F8ECB7AB-E9CA-4D14-BC14-422D26662053}" destId="{A4E6427B-0167-4EB0-B974-4AF308D1F467}" srcOrd="0" destOrd="0" presId="urn:microsoft.com/office/officeart/2005/8/layout/cycle5"/>
    <dgm:cxn modelId="{95E1FD41-8864-4688-A93C-25F8D87CB096}" type="presOf" srcId="{6E6C9D9D-529F-4AE5-B3F3-6C9D4EAF357E}" destId="{9230E35C-4C48-402D-9F5E-9958E167E037}" srcOrd="0" destOrd="0" presId="urn:microsoft.com/office/officeart/2005/8/layout/cycle5"/>
    <dgm:cxn modelId="{3B4352C3-EAC1-42D0-AB26-4D9731A8D103}" srcId="{C3A21595-5C39-4683-911F-9BE2B7F66092}" destId="{F9954E0A-4FD0-45E9-8457-A4AAB4FF8F63}" srcOrd="1" destOrd="0" parTransId="{712008E6-3B6F-4549-8150-418916DAA3B5}" sibTransId="{8CABF9A9-7A3E-4EEF-9CDF-357B48A690DD}"/>
    <dgm:cxn modelId="{D8346934-3691-4BCF-A42E-9CBA7BE356A5}" type="presOf" srcId="{F4F5B3D1-24B9-4F4A-98CB-5DC940A70E47}" destId="{2AF6197D-4B72-443D-A5D6-B3F88236C77D}" srcOrd="0" destOrd="0" presId="urn:microsoft.com/office/officeart/2005/8/layout/cycle5"/>
    <dgm:cxn modelId="{DBDFEF2A-F5DE-4CA0-AAC9-B50BB2C357EB}" type="presParOf" srcId="{46DEA96C-62C3-4CD7-A915-533C27A4921C}" destId="{C901376D-5824-455B-8413-4E365BA59379}" srcOrd="0" destOrd="0" presId="urn:microsoft.com/office/officeart/2005/8/layout/cycle5"/>
    <dgm:cxn modelId="{59F2B2F3-D95B-41AE-9CF1-868EEB736598}" type="presParOf" srcId="{46DEA96C-62C3-4CD7-A915-533C27A4921C}" destId="{AD4B42CE-7F6B-417F-BD83-79D75D126948}" srcOrd="1" destOrd="0" presId="urn:microsoft.com/office/officeart/2005/8/layout/cycle5"/>
    <dgm:cxn modelId="{EFA6D80B-94B5-4433-B187-B59712E5C65A}" type="presParOf" srcId="{46DEA96C-62C3-4CD7-A915-533C27A4921C}" destId="{1E148E99-09F1-4811-9317-6CA93FB74002}" srcOrd="2" destOrd="0" presId="urn:microsoft.com/office/officeart/2005/8/layout/cycle5"/>
    <dgm:cxn modelId="{9FAE928C-D6A9-4629-AC4E-B844370EE318}" type="presParOf" srcId="{46DEA96C-62C3-4CD7-A915-533C27A4921C}" destId="{3EF23BC8-99B2-491E-A176-6F3B093705B4}" srcOrd="3" destOrd="0" presId="urn:microsoft.com/office/officeart/2005/8/layout/cycle5"/>
    <dgm:cxn modelId="{9F2F4043-8FD5-40DE-974A-D71B14C6C033}" type="presParOf" srcId="{46DEA96C-62C3-4CD7-A915-533C27A4921C}" destId="{D34ADF15-0462-40E5-B3BF-1355FD4B79D0}" srcOrd="4" destOrd="0" presId="urn:microsoft.com/office/officeart/2005/8/layout/cycle5"/>
    <dgm:cxn modelId="{C65D35F0-23FD-4E08-8A6F-53D0218B4515}" type="presParOf" srcId="{46DEA96C-62C3-4CD7-A915-533C27A4921C}" destId="{5E87A526-A476-426D-8E41-70BC8F7A5AE9}" srcOrd="5" destOrd="0" presId="urn:microsoft.com/office/officeart/2005/8/layout/cycle5"/>
    <dgm:cxn modelId="{CAD8B7A6-8FDC-4678-B247-3B66E711D6B6}" type="presParOf" srcId="{46DEA96C-62C3-4CD7-A915-533C27A4921C}" destId="{4E44634C-C13F-4851-B3D3-45ABB6E20493}" srcOrd="6" destOrd="0" presId="urn:microsoft.com/office/officeart/2005/8/layout/cycle5"/>
    <dgm:cxn modelId="{9C38A6EE-8A6B-4835-B15D-59ADA4BC2646}" type="presParOf" srcId="{46DEA96C-62C3-4CD7-A915-533C27A4921C}" destId="{6EEAC6E4-D90A-4FC7-B11E-4030E067C086}" srcOrd="7" destOrd="0" presId="urn:microsoft.com/office/officeart/2005/8/layout/cycle5"/>
    <dgm:cxn modelId="{A69A545E-2E27-4525-842C-6C227A807A09}" type="presParOf" srcId="{46DEA96C-62C3-4CD7-A915-533C27A4921C}" destId="{BDF94251-0C31-4BE3-8A00-D7D8CC465B3B}" srcOrd="8" destOrd="0" presId="urn:microsoft.com/office/officeart/2005/8/layout/cycle5"/>
    <dgm:cxn modelId="{00B5C969-BB8B-4EC3-AB4B-304A79A1289C}" type="presParOf" srcId="{46DEA96C-62C3-4CD7-A915-533C27A4921C}" destId="{2AD7DFF9-7FAC-4DE4-B634-E132BC69C44E}" srcOrd="9" destOrd="0" presId="urn:microsoft.com/office/officeart/2005/8/layout/cycle5"/>
    <dgm:cxn modelId="{CA21AF32-7D4B-478D-8935-5E8E5DCCA6BB}" type="presParOf" srcId="{46DEA96C-62C3-4CD7-A915-533C27A4921C}" destId="{65B9E877-F5AB-43DF-B193-5C699F7E98BC}" srcOrd="10" destOrd="0" presId="urn:microsoft.com/office/officeart/2005/8/layout/cycle5"/>
    <dgm:cxn modelId="{BB59CBBB-DB16-4687-9872-439E605E73D7}" type="presParOf" srcId="{46DEA96C-62C3-4CD7-A915-533C27A4921C}" destId="{52D82C73-BD9C-4AA4-B1A4-682E6031F3BB}" srcOrd="11" destOrd="0" presId="urn:microsoft.com/office/officeart/2005/8/layout/cycle5"/>
    <dgm:cxn modelId="{55D6C397-6CA2-4C93-8DCC-09D94FCFDA30}" type="presParOf" srcId="{46DEA96C-62C3-4CD7-A915-533C27A4921C}" destId="{B9C14FD9-A7F8-4E80-AC0B-1580167EE2B7}" srcOrd="12" destOrd="0" presId="urn:microsoft.com/office/officeart/2005/8/layout/cycle5"/>
    <dgm:cxn modelId="{A6B7699D-DEFE-4FAE-9E7F-566D76C9DE36}" type="presParOf" srcId="{46DEA96C-62C3-4CD7-A915-533C27A4921C}" destId="{8B2AD9D7-9F57-443F-90E9-4C754FEAE56F}" srcOrd="13" destOrd="0" presId="urn:microsoft.com/office/officeart/2005/8/layout/cycle5"/>
    <dgm:cxn modelId="{EFAA33EA-D64C-4B8A-B566-7DD1810A55DE}" type="presParOf" srcId="{46DEA96C-62C3-4CD7-A915-533C27A4921C}" destId="{A4E6427B-0167-4EB0-B974-4AF308D1F467}" srcOrd="14" destOrd="0" presId="urn:microsoft.com/office/officeart/2005/8/layout/cycle5"/>
    <dgm:cxn modelId="{57C3656E-F929-464F-A78C-E71FE4FB5B05}" type="presParOf" srcId="{46DEA96C-62C3-4CD7-A915-533C27A4921C}" destId="{2AF6197D-4B72-443D-A5D6-B3F88236C77D}" srcOrd="15" destOrd="0" presId="urn:microsoft.com/office/officeart/2005/8/layout/cycle5"/>
    <dgm:cxn modelId="{DBEC3DBE-485A-4567-9EAD-4B100EB414C5}" type="presParOf" srcId="{46DEA96C-62C3-4CD7-A915-533C27A4921C}" destId="{784CB109-1560-4CD7-B4A5-EF004CA870FF}" srcOrd="16" destOrd="0" presId="urn:microsoft.com/office/officeart/2005/8/layout/cycle5"/>
    <dgm:cxn modelId="{1CC40437-4CC0-43C8-A704-A7DBED0D9BDA}" type="presParOf" srcId="{46DEA96C-62C3-4CD7-A915-533C27A4921C}" destId="{2F5287A5-BB92-4E9A-A934-D340785185BB}" srcOrd="17" destOrd="0" presId="urn:microsoft.com/office/officeart/2005/8/layout/cycle5"/>
    <dgm:cxn modelId="{119E630C-BAA4-4378-B7CD-F3877EAE9DB9}" type="presParOf" srcId="{46DEA96C-62C3-4CD7-A915-533C27A4921C}" destId="{9230E35C-4C48-402D-9F5E-9958E167E037}" srcOrd="18" destOrd="0" presId="urn:microsoft.com/office/officeart/2005/8/layout/cycle5"/>
    <dgm:cxn modelId="{2E2A1D25-031C-4001-9728-C434E1AFFC56}" type="presParOf" srcId="{46DEA96C-62C3-4CD7-A915-533C27A4921C}" destId="{5CB9BF3B-76CA-42A6-B346-34B472D06850}" srcOrd="19" destOrd="0" presId="urn:microsoft.com/office/officeart/2005/8/layout/cycle5"/>
    <dgm:cxn modelId="{A8F236F9-B961-4E9A-BB76-D17CB537E35A}" type="presParOf" srcId="{46DEA96C-62C3-4CD7-A915-533C27A4921C}" destId="{06B26C01-D08D-4AF7-8AA0-B9107B4737A4}"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C0B29B-089B-4085-94F6-A5AEE1C3D50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CA814F41-3799-41DD-9B89-8A71651B51AC}">
      <dgm:prSet phldrT="[Text]"/>
      <dgm:spPr/>
      <dgm:t>
        <a:bodyPr/>
        <a:lstStyle/>
        <a:p>
          <a:r>
            <a:rPr lang="en-GB" b="1" dirty="0" smtClean="0"/>
            <a:t>Hedonic</a:t>
          </a:r>
          <a:endParaRPr lang="en-GB" b="1" dirty="0"/>
        </a:p>
      </dgm:t>
    </dgm:pt>
    <dgm:pt modelId="{256FB0F2-532A-4615-B94D-D6380D1CAEA8}" type="parTrans" cxnId="{E6EB4880-A616-4CDE-A832-18EC21A94746}">
      <dgm:prSet/>
      <dgm:spPr/>
      <dgm:t>
        <a:bodyPr/>
        <a:lstStyle/>
        <a:p>
          <a:endParaRPr lang="en-GB"/>
        </a:p>
      </dgm:t>
    </dgm:pt>
    <dgm:pt modelId="{5213397B-B8D1-4E0A-AA44-F04C571CE323}" type="sibTrans" cxnId="{E6EB4880-A616-4CDE-A832-18EC21A94746}">
      <dgm:prSet/>
      <dgm:spPr/>
      <dgm:t>
        <a:bodyPr/>
        <a:lstStyle/>
        <a:p>
          <a:endParaRPr lang="en-GB"/>
        </a:p>
      </dgm:t>
    </dgm:pt>
    <dgm:pt modelId="{8F357145-B0E4-472D-AB29-2F3DF07D85D1}">
      <dgm:prSet phldrT="[Text]"/>
      <dgm:spPr/>
      <dgm:t>
        <a:bodyPr/>
        <a:lstStyle/>
        <a:p>
          <a:r>
            <a:rPr lang="en-GB" dirty="0" smtClean="0"/>
            <a:t>Joy</a:t>
          </a:r>
          <a:endParaRPr lang="en-GB" dirty="0"/>
        </a:p>
      </dgm:t>
    </dgm:pt>
    <dgm:pt modelId="{807B63CE-8A2C-4C56-894D-1AA95B634739}" type="parTrans" cxnId="{267381C6-59B9-46B3-8A12-C29712F9EBFE}">
      <dgm:prSet/>
      <dgm:spPr/>
      <dgm:t>
        <a:bodyPr/>
        <a:lstStyle/>
        <a:p>
          <a:endParaRPr lang="en-GB"/>
        </a:p>
      </dgm:t>
    </dgm:pt>
    <dgm:pt modelId="{4AFCE6A5-A4C6-4906-A27A-D3884A5BDCE1}" type="sibTrans" cxnId="{267381C6-59B9-46B3-8A12-C29712F9EBFE}">
      <dgm:prSet/>
      <dgm:spPr/>
      <dgm:t>
        <a:bodyPr/>
        <a:lstStyle/>
        <a:p>
          <a:endParaRPr lang="en-GB"/>
        </a:p>
      </dgm:t>
    </dgm:pt>
    <dgm:pt modelId="{A810CFD6-42B4-4572-9B2A-B9B6F4C39E46}">
      <dgm:prSet phldrT="[Text]"/>
      <dgm:spPr/>
      <dgm:t>
        <a:bodyPr/>
        <a:lstStyle/>
        <a:p>
          <a:r>
            <a:rPr lang="en-GB" dirty="0" smtClean="0"/>
            <a:t>Happiness</a:t>
          </a:r>
          <a:endParaRPr lang="en-GB" dirty="0"/>
        </a:p>
      </dgm:t>
    </dgm:pt>
    <dgm:pt modelId="{2C87667A-6DE7-410C-B4D0-BB0AD3A53C95}" type="parTrans" cxnId="{88E5176C-356A-4218-91CB-828A2DA5BF0D}">
      <dgm:prSet/>
      <dgm:spPr/>
      <dgm:t>
        <a:bodyPr/>
        <a:lstStyle/>
        <a:p>
          <a:endParaRPr lang="en-GB"/>
        </a:p>
      </dgm:t>
    </dgm:pt>
    <dgm:pt modelId="{6FF1295B-CEBA-42C0-BE1E-4FF71474CF09}" type="sibTrans" cxnId="{88E5176C-356A-4218-91CB-828A2DA5BF0D}">
      <dgm:prSet/>
      <dgm:spPr/>
      <dgm:t>
        <a:bodyPr/>
        <a:lstStyle/>
        <a:p>
          <a:endParaRPr lang="en-GB"/>
        </a:p>
      </dgm:t>
    </dgm:pt>
    <dgm:pt modelId="{9DD23776-DFEB-4007-A2E5-776E899F6EFB}">
      <dgm:prSet phldrT="[Text]"/>
      <dgm:spPr/>
      <dgm:t>
        <a:bodyPr/>
        <a:lstStyle/>
        <a:p>
          <a:r>
            <a:rPr lang="en-GB" b="1" dirty="0" smtClean="0"/>
            <a:t>Evaluative</a:t>
          </a:r>
          <a:endParaRPr lang="en-GB" b="1" dirty="0"/>
        </a:p>
      </dgm:t>
    </dgm:pt>
    <dgm:pt modelId="{3C92C977-6352-47F3-BF6D-0E099F013922}" type="parTrans" cxnId="{7B5A4F24-6080-4E14-80E7-D0C0504E32EB}">
      <dgm:prSet/>
      <dgm:spPr/>
      <dgm:t>
        <a:bodyPr/>
        <a:lstStyle/>
        <a:p>
          <a:endParaRPr lang="en-GB"/>
        </a:p>
      </dgm:t>
    </dgm:pt>
    <dgm:pt modelId="{584FAF4F-2AD8-4DC3-82EE-7D45F1F3BDF8}" type="sibTrans" cxnId="{7B5A4F24-6080-4E14-80E7-D0C0504E32EB}">
      <dgm:prSet/>
      <dgm:spPr/>
      <dgm:t>
        <a:bodyPr/>
        <a:lstStyle/>
        <a:p>
          <a:endParaRPr lang="en-GB"/>
        </a:p>
      </dgm:t>
    </dgm:pt>
    <dgm:pt modelId="{A325D737-DA3B-48C9-8E5B-613DAF63B24F}">
      <dgm:prSet phldrT="[Text]"/>
      <dgm:spPr/>
      <dgm:t>
        <a:bodyPr/>
        <a:lstStyle/>
        <a:p>
          <a:r>
            <a:rPr lang="en-GB" dirty="0" smtClean="0"/>
            <a:t>Life satisfaction</a:t>
          </a:r>
          <a:endParaRPr lang="en-GB" dirty="0"/>
        </a:p>
      </dgm:t>
    </dgm:pt>
    <dgm:pt modelId="{001EA458-A856-4FCF-B712-7CA52E590FE8}" type="parTrans" cxnId="{5BBC6F71-5DE6-4763-ABD3-DEAFE75F8B70}">
      <dgm:prSet/>
      <dgm:spPr/>
      <dgm:t>
        <a:bodyPr/>
        <a:lstStyle/>
        <a:p>
          <a:endParaRPr lang="en-GB"/>
        </a:p>
      </dgm:t>
    </dgm:pt>
    <dgm:pt modelId="{F11B9A41-15CB-47F4-8150-AE599AC5870A}" type="sibTrans" cxnId="{5BBC6F71-5DE6-4763-ABD3-DEAFE75F8B70}">
      <dgm:prSet/>
      <dgm:spPr/>
      <dgm:t>
        <a:bodyPr/>
        <a:lstStyle/>
        <a:p>
          <a:endParaRPr lang="en-GB"/>
        </a:p>
      </dgm:t>
    </dgm:pt>
    <dgm:pt modelId="{F8C50330-8CCC-4EF0-A6D3-92B2E683A439}">
      <dgm:prSet phldrT="[Text]"/>
      <dgm:spPr/>
      <dgm:t>
        <a:bodyPr/>
        <a:lstStyle/>
        <a:p>
          <a:r>
            <a:rPr lang="en-GB" dirty="0" smtClean="0"/>
            <a:t>Quality of life</a:t>
          </a:r>
          <a:endParaRPr lang="en-GB" dirty="0"/>
        </a:p>
      </dgm:t>
    </dgm:pt>
    <dgm:pt modelId="{0725012C-93B7-4818-80A1-05D3A7F8B214}" type="parTrans" cxnId="{FA79C44D-E43E-4F48-A4F7-84109FAF93DA}">
      <dgm:prSet/>
      <dgm:spPr/>
      <dgm:t>
        <a:bodyPr/>
        <a:lstStyle/>
        <a:p>
          <a:endParaRPr lang="en-GB"/>
        </a:p>
      </dgm:t>
    </dgm:pt>
    <dgm:pt modelId="{43BC068E-42FC-402D-8A70-799A48C371AE}" type="sibTrans" cxnId="{FA79C44D-E43E-4F48-A4F7-84109FAF93DA}">
      <dgm:prSet/>
      <dgm:spPr/>
      <dgm:t>
        <a:bodyPr/>
        <a:lstStyle/>
        <a:p>
          <a:endParaRPr lang="en-GB"/>
        </a:p>
      </dgm:t>
    </dgm:pt>
    <dgm:pt modelId="{D1F15879-FD65-40F5-93B8-81089A6546D9}">
      <dgm:prSet phldrT="[Text]"/>
      <dgm:spPr/>
      <dgm:t>
        <a:bodyPr/>
        <a:lstStyle/>
        <a:p>
          <a:r>
            <a:rPr lang="en-GB" b="1" dirty="0" err="1" smtClean="0"/>
            <a:t>Eudaimonic</a:t>
          </a:r>
          <a:endParaRPr lang="en-GB" b="1" dirty="0"/>
        </a:p>
      </dgm:t>
    </dgm:pt>
    <dgm:pt modelId="{35DBF0CC-6B01-4A68-8AC4-CFC30B5D9720}" type="parTrans" cxnId="{3310B074-2972-4D33-AA14-EADDF3E433F2}">
      <dgm:prSet/>
      <dgm:spPr/>
      <dgm:t>
        <a:bodyPr/>
        <a:lstStyle/>
        <a:p>
          <a:endParaRPr lang="en-GB"/>
        </a:p>
      </dgm:t>
    </dgm:pt>
    <dgm:pt modelId="{1EA35E0D-8E93-4F1C-A343-A3D33FE3AD8D}" type="sibTrans" cxnId="{3310B074-2972-4D33-AA14-EADDF3E433F2}">
      <dgm:prSet/>
      <dgm:spPr/>
      <dgm:t>
        <a:bodyPr/>
        <a:lstStyle/>
        <a:p>
          <a:endParaRPr lang="en-GB"/>
        </a:p>
      </dgm:t>
    </dgm:pt>
    <dgm:pt modelId="{16467AF7-48BC-44AB-AD5E-A6EF5111571E}">
      <dgm:prSet phldrT="[Text]"/>
      <dgm:spPr/>
      <dgm:t>
        <a:bodyPr/>
        <a:lstStyle/>
        <a:p>
          <a:r>
            <a:rPr lang="en-GB" dirty="0" smtClean="0"/>
            <a:t>Sense of purpose</a:t>
          </a:r>
          <a:endParaRPr lang="en-GB" dirty="0"/>
        </a:p>
      </dgm:t>
    </dgm:pt>
    <dgm:pt modelId="{EF205EC4-DA76-48A8-8BA0-5EC007770D2D}" type="parTrans" cxnId="{C482B285-6261-4DEF-BACC-C573035CD5D8}">
      <dgm:prSet/>
      <dgm:spPr/>
      <dgm:t>
        <a:bodyPr/>
        <a:lstStyle/>
        <a:p>
          <a:endParaRPr lang="en-GB"/>
        </a:p>
      </dgm:t>
    </dgm:pt>
    <dgm:pt modelId="{26CD6742-3BB1-4D8C-829A-4CA23B1BA5F0}" type="sibTrans" cxnId="{C482B285-6261-4DEF-BACC-C573035CD5D8}">
      <dgm:prSet/>
      <dgm:spPr/>
      <dgm:t>
        <a:bodyPr/>
        <a:lstStyle/>
        <a:p>
          <a:endParaRPr lang="en-GB"/>
        </a:p>
      </dgm:t>
    </dgm:pt>
    <dgm:pt modelId="{BD38635D-104F-40A6-B5EC-8CB9590F7ADA}">
      <dgm:prSet phldrT="[Text]"/>
      <dgm:spPr/>
      <dgm:t>
        <a:bodyPr/>
        <a:lstStyle/>
        <a:p>
          <a:r>
            <a:rPr lang="en-GB" dirty="0" smtClean="0"/>
            <a:t>Autonomy</a:t>
          </a:r>
          <a:endParaRPr lang="en-GB" dirty="0"/>
        </a:p>
      </dgm:t>
    </dgm:pt>
    <dgm:pt modelId="{7C179FF2-50B0-4E85-AA34-EB6FF399EB90}" type="parTrans" cxnId="{19366A75-D0CE-482E-A822-753BC093BF48}">
      <dgm:prSet/>
      <dgm:spPr/>
      <dgm:t>
        <a:bodyPr/>
        <a:lstStyle/>
        <a:p>
          <a:endParaRPr lang="en-GB"/>
        </a:p>
      </dgm:t>
    </dgm:pt>
    <dgm:pt modelId="{43C03A8F-3E08-4B23-B095-775930B520A1}" type="sibTrans" cxnId="{19366A75-D0CE-482E-A822-753BC093BF48}">
      <dgm:prSet/>
      <dgm:spPr/>
      <dgm:t>
        <a:bodyPr/>
        <a:lstStyle/>
        <a:p>
          <a:endParaRPr lang="en-GB"/>
        </a:p>
      </dgm:t>
    </dgm:pt>
    <dgm:pt modelId="{D455FA10-09BE-4F7A-86FC-4907CBF03E6D}">
      <dgm:prSet/>
      <dgm:spPr/>
      <dgm:t>
        <a:bodyPr/>
        <a:lstStyle/>
        <a:p>
          <a:r>
            <a:rPr lang="en-GB" dirty="0" smtClean="0"/>
            <a:t>Pleasure</a:t>
          </a:r>
          <a:endParaRPr lang="en-GB" dirty="0"/>
        </a:p>
      </dgm:t>
    </dgm:pt>
    <dgm:pt modelId="{D7CA9101-2298-485A-BE41-01A2C607C685}" type="parTrans" cxnId="{B7F1FD8D-E0E5-428A-9400-1B82DD037F07}">
      <dgm:prSet/>
      <dgm:spPr/>
      <dgm:t>
        <a:bodyPr/>
        <a:lstStyle/>
        <a:p>
          <a:endParaRPr lang="en-GB"/>
        </a:p>
      </dgm:t>
    </dgm:pt>
    <dgm:pt modelId="{D804CD80-5508-4828-8D65-6DB8CFE52325}" type="sibTrans" cxnId="{B7F1FD8D-E0E5-428A-9400-1B82DD037F07}">
      <dgm:prSet/>
      <dgm:spPr/>
      <dgm:t>
        <a:bodyPr/>
        <a:lstStyle/>
        <a:p>
          <a:endParaRPr lang="en-GB"/>
        </a:p>
      </dgm:t>
    </dgm:pt>
    <dgm:pt modelId="{CF3452CF-FC2B-45B2-B395-C4472C9AF86D}">
      <dgm:prSet/>
      <dgm:spPr/>
      <dgm:t>
        <a:bodyPr/>
        <a:lstStyle/>
        <a:p>
          <a:r>
            <a:rPr lang="en-GB" dirty="0" smtClean="0"/>
            <a:t>Self-realisation</a:t>
          </a:r>
          <a:endParaRPr lang="en-GB" dirty="0"/>
        </a:p>
      </dgm:t>
    </dgm:pt>
    <dgm:pt modelId="{637C0F2E-1C6E-44CB-84FC-FAD795A65D07}" type="parTrans" cxnId="{0070854D-02DD-4FCE-982F-EE0D27B86FE1}">
      <dgm:prSet/>
      <dgm:spPr/>
      <dgm:t>
        <a:bodyPr/>
        <a:lstStyle/>
        <a:p>
          <a:endParaRPr lang="en-GB"/>
        </a:p>
      </dgm:t>
    </dgm:pt>
    <dgm:pt modelId="{1A2149E2-C64A-4E6A-9E1B-91D59B7D4DDB}" type="sibTrans" cxnId="{0070854D-02DD-4FCE-982F-EE0D27B86FE1}">
      <dgm:prSet/>
      <dgm:spPr/>
      <dgm:t>
        <a:bodyPr/>
        <a:lstStyle/>
        <a:p>
          <a:endParaRPr lang="en-GB"/>
        </a:p>
      </dgm:t>
    </dgm:pt>
    <dgm:pt modelId="{8FEBA3E5-6326-4911-BD56-06901774CA0A}">
      <dgm:prSet/>
      <dgm:spPr/>
      <dgm:t>
        <a:bodyPr/>
        <a:lstStyle/>
        <a:p>
          <a:r>
            <a:rPr lang="en-GB" dirty="0" smtClean="0"/>
            <a:t>Social Support</a:t>
          </a:r>
          <a:endParaRPr lang="en-GB" dirty="0"/>
        </a:p>
      </dgm:t>
    </dgm:pt>
    <dgm:pt modelId="{EDC0EC69-E8ED-459A-9D3A-A18A05586D3D}" type="parTrans" cxnId="{4BD470C6-7AD7-4456-A121-25E7DEDAB033}">
      <dgm:prSet/>
      <dgm:spPr/>
      <dgm:t>
        <a:bodyPr/>
        <a:lstStyle/>
        <a:p>
          <a:endParaRPr lang="en-GB"/>
        </a:p>
      </dgm:t>
    </dgm:pt>
    <dgm:pt modelId="{95EC1761-D70C-4AD3-AF82-4E155B1C1401}" type="sibTrans" cxnId="{4BD470C6-7AD7-4456-A121-25E7DEDAB033}">
      <dgm:prSet/>
      <dgm:spPr/>
      <dgm:t>
        <a:bodyPr/>
        <a:lstStyle/>
        <a:p>
          <a:endParaRPr lang="en-GB"/>
        </a:p>
      </dgm:t>
    </dgm:pt>
    <dgm:pt modelId="{8AEE97B6-74B5-4A7B-AADC-3B2C0F078A8E}" type="pres">
      <dgm:prSet presAssocID="{C5C0B29B-089B-4085-94F6-A5AEE1C3D50E}" presName="theList" presStyleCnt="0">
        <dgm:presLayoutVars>
          <dgm:dir/>
          <dgm:animLvl val="lvl"/>
          <dgm:resizeHandles val="exact"/>
        </dgm:presLayoutVars>
      </dgm:prSet>
      <dgm:spPr/>
      <dgm:t>
        <a:bodyPr/>
        <a:lstStyle/>
        <a:p>
          <a:endParaRPr lang="en-GB"/>
        </a:p>
      </dgm:t>
    </dgm:pt>
    <dgm:pt modelId="{93F6EC55-0A88-4113-8980-334D7AAB2294}" type="pres">
      <dgm:prSet presAssocID="{CA814F41-3799-41DD-9B89-8A71651B51AC}" presName="compNode" presStyleCnt="0"/>
      <dgm:spPr/>
    </dgm:pt>
    <dgm:pt modelId="{3C6A61F4-A662-49CB-93F3-271727CCDACB}" type="pres">
      <dgm:prSet presAssocID="{CA814F41-3799-41DD-9B89-8A71651B51AC}" presName="aNode" presStyleLbl="bgShp" presStyleIdx="0" presStyleCnt="3"/>
      <dgm:spPr/>
      <dgm:t>
        <a:bodyPr/>
        <a:lstStyle/>
        <a:p>
          <a:endParaRPr lang="en-GB"/>
        </a:p>
      </dgm:t>
    </dgm:pt>
    <dgm:pt modelId="{FF180052-F125-4432-BCE8-26FF912C36E1}" type="pres">
      <dgm:prSet presAssocID="{CA814F41-3799-41DD-9B89-8A71651B51AC}" presName="textNode" presStyleLbl="bgShp" presStyleIdx="0" presStyleCnt="3"/>
      <dgm:spPr/>
      <dgm:t>
        <a:bodyPr/>
        <a:lstStyle/>
        <a:p>
          <a:endParaRPr lang="en-GB"/>
        </a:p>
      </dgm:t>
    </dgm:pt>
    <dgm:pt modelId="{ED7E3FE6-A5EE-4A8E-8B59-1B3ECBA69149}" type="pres">
      <dgm:prSet presAssocID="{CA814F41-3799-41DD-9B89-8A71651B51AC}" presName="compChildNode" presStyleCnt="0"/>
      <dgm:spPr/>
    </dgm:pt>
    <dgm:pt modelId="{0002B437-8418-43C7-8191-70F2EE3B4043}" type="pres">
      <dgm:prSet presAssocID="{CA814F41-3799-41DD-9B89-8A71651B51AC}" presName="theInnerList" presStyleCnt="0"/>
      <dgm:spPr/>
    </dgm:pt>
    <dgm:pt modelId="{241116D5-4E4E-4149-AD71-116BAACF6C95}" type="pres">
      <dgm:prSet presAssocID="{8F357145-B0E4-472D-AB29-2F3DF07D85D1}" presName="childNode" presStyleLbl="node1" presStyleIdx="0" presStyleCnt="9">
        <dgm:presLayoutVars>
          <dgm:bulletEnabled val="1"/>
        </dgm:presLayoutVars>
      </dgm:prSet>
      <dgm:spPr/>
      <dgm:t>
        <a:bodyPr/>
        <a:lstStyle/>
        <a:p>
          <a:endParaRPr lang="en-GB"/>
        </a:p>
      </dgm:t>
    </dgm:pt>
    <dgm:pt modelId="{86030085-48F8-44C4-9786-57673DDC9C39}" type="pres">
      <dgm:prSet presAssocID="{8F357145-B0E4-472D-AB29-2F3DF07D85D1}" presName="aSpace2" presStyleCnt="0"/>
      <dgm:spPr/>
    </dgm:pt>
    <dgm:pt modelId="{EB852D22-5D3C-4DF3-B266-BEAC2C539438}" type="pres">
      <dgm:prSet presAssocID="{D455FA10-09BE-4F7A-86FC-4907CBF03E6D}" presName="childNode" presStyleLbl="node1" presStyleIdx="1" presStyleCnt="9">
        <dgm:presLayoutVars>
          <dgm:bulletEnabled val="1"/>
        </dgm:presLayoutVars>
      </dgm:prSet>
      <dgm:spPr/>
      <dgm:t>
        <a:bodyPr/>
        <a:lstStyle/>
        <a:p>
          <a:endParaRPr lang="en-GB"/>
        </a:p>
      </dgm:t>
    </dgm:pt>
    <dgm:pt modelId="{CD53C01D-9D10-4429-86A2-061C0C9AA355}" type="pres">
      <dgm:prSet presAssocID="{D455FA10-09BE-4F7A-86FC-4907CBF03E6D}" presName="aSpace2" presStyleCnt="0"/>
      <dgm:spPr/>
    </dgm:pt>
    <dgm:pt modelId="{5CE508B4-C1F6-4331-944C-4C0ACFAAA0F7}" type="pres">
      <dgm:prSet presAssocID="{A810CFD6-42B4-4572-9B2A-B9B6F4C39E46}" presName="childNode" presStyleLbl="node1" presStyleIdx="2" presStyleCnt="9">
        <dgm:presLayoutVars>
          <dgm:bulletEnabled val="1"/>
        </dgm:presLayoutVars>
      </dgm:prSet>
      <dgm:spPr/>
      <dgm:t>
        <a:bodyPr/>
        <a:lstStyle/>
        <a:p>
          <a:endParaRPr lang="en-GB"/>
        </a:p>
      </dgm:t>
    </dgm:pt>
    <dgm:pt modelId="{9B039FBD-B34F-4C24-9976-AA1923749713}" type="pres">
      <dgm:prSet presAssocID="{CA814F41-3799-41DD-9B89-8A71651B51AC}" presName="aSpace" presStyleCnt="0"/>
      <dgm:spPr/>
    </dgm:pt>
    <dgm:pt modelId="{A11A9810-3D12-40C3-9E94-25DF4D953143}" type="pres">
      <dgm:prSet presAssocID="{9DD23776-DFEB-4007-A2E5-776E899F6EFB}" presName="compNode" presStyleCnt="0"/>
      <dgm:spPr/>
    </dgm:pt>
    <dgm:pt modelId="{822A434E-8302-4AEE-83A3-058E4897E3DC}" type="pres">
      <dgm:prSet presAssocID="{9DD23776-DFEB-4007-A2E5-776E899F6EFB}" presName="aNode" presStyleLbl="bgShp" presStyleIdx="1" presStyleCnt="3" custLinFactNeighborX="1188" custLinFactNeighborY="-1743"/>
      <dgm:spPr/>
      <dgm:t>
        <a:bodyPr/>
        <a:lstStyle/>
        <a:p>
          <a:endParaRPr lang="en-GB"/>
        </a:p>
      </dgm:t>
    </dgm:pt>
    <dgm:pt modelId="{AA902C43-F306-4169-A58C-D91A65BFC386}" type="pres">
      <dgm:prSet presAssocID="{9DD23776-DFEB-4007-A2E5-776E899F6EFB}" presName="textNode" presStyleLbl="bgShp" presStyleIdx="1" presStyleCnt="3"/>
      <dgm:spPr/>
      <dgm:t>
        <a:bodyPr/>
        <a:lstStyle/>
        <a:p>
          <a:endParaRPr lang="en-GB"/>
        </a:p>
      </dgm:t>
    </dgm:pt>
    <dgm:pt modelId="{7D5507B8-D76E-43BA-8F61-EDDE776BB3A0}" type="pres">
      <dgm:prSet presAssocID="{9DD23776-DFEB-4007-A2E5-776E899F6EFB}" presName="compChildNode" presStyleCnt="0"/>
      <dgm:spPr/>
    </dgm:pt>
    <dgm:pt modelId="{586993EE-6D8D-478D-998A-EA0D7A34C78E}" type="pres">
      <dgm:prSet presAssocID="{9DD23776-DFEB-4007-A2E5-776E899F6EFB}" presName="theInnerList" presStyleCnt="0"/>
      <dgm:spPr/>
    </dgm:pt>
    <dgm:pt modelId="{77F4A9CC-E43B-4CCC-9FA1-2A5299824E23}" type="pres">
      <dgm:prSet presAssocID="{A325D737-DA3B-48C9-8E5B-613DAF63B24F}" presName="childNode" presStyleLbl="node1" presStyleIdx="3" presStyleCnt="9">
        <dgm:presLayoutVars>
          <dgm:bulletEnabled val="1"/>
        </dgm:presLayoutVars>
      </dgm:prSet>
      <dgm:spPr/>
      <dgm:t>
        <a:bodyPr/>
        <a:lstStyle/>
        <a:p>
          <a:endParaRPr lang="en-GB"/>
        </a:p>
      </dgm:t>
    </dgm:pt>
    <dgm:pt modelId="{E3AC4870-F84B-4CAA-92CE-1EA6C92C1D1C}" type="pres">
      <dgm:prSet presAssocID="{A325D737-DA3B-48C9-8E5B-613DAF63B24F}" presName="aSpace2" presStyleCnt="0"/>
      <dgm:spPr/>
    </dgm:pt>
    <dgm:pt modelId="{14B31093-AACD-4875-B19E-8AEE78DC96C8}" type="pres">
      <dgm:prSet presAssocID="{F8C50330-8CCC-4EF0-A6D3-92B2E683A439}" presName="childNode" presStyleLbl="node1" presStyleIdx="4" presStyleCnt="9">
        <dgm:presLayoutVars>
          <dgm:bulletEnabled val="1"/>
        </dgm:presLayoutVars>
      </dgm:prSet>
      <dgm:spPr/>
      <dgm:t>
        <a:bodyPr/>
        <a:lstStyle/>
        <a:p>
          <a:endParaRPr lang="en-GB"/>
        </a:p>
      </dgm:t>
    </dgm:pt>
    <dgm:pt modelId="{470CEB8C-E33D-4143-BD94-E49D06435E08}" type="pres">
      <dgm:prSet presAssocID="{F8C50330-8CCC-4EF0-A6D3-92B2E683A439}" presName="aSpace2" presStyleCnt="0"/>
      <dgm:spPr/>
    </dgm:pt>
    <dgm:pt modelId="{AB72F7CD-711D-4CC5-A68C-009545056969}" type="pres">
      <dgm:prSet presAssocID="{8FEBA3E5-6326-4911-BD56-06901774CA0A}" presName="childNode" presStyleLbl="node1" presStyleIdx="5" presStyleCnt="9">
        <dgm:presLayoutVars>
          <dgm:bulletEnabled val="1"/>
        </dgm:presLayoutVars>
      </dgm:prSet>
      <dgm:spPr/>
      <dgm:t>
        <a:bodyPr/>
        <a:lstStyle/>
        <a:p>
          <a:endParaRPr lang="en-GB"/>
        </a:p>
      </dgm:t>
    </dgm:pt>
    <dgm:pt modelId="{1DC91411-39CA-4EDC-95ED-6ADBED37543C}" type="pres">
      <dgm:prSet presAssocID="{9DD23776-DFEB-4007-A2E5-776E899F6EFB}" presName="aSpace" presStyleCnt="0"/>
      <dgm:spPr/>
    </dgm:pt>
    <dgm:pt modelId="{F08A1350-A93E-453C-8BDD-F87607C90E2D}" type="pres">
      <dgm:prSet presAssocID="{D1F15879-FD65-40F5-93B8-81089A6546D9}" presName="compNode" presStyleCnt="0"/>
      <dgm:spPr/>
    </dgm:pt>
    <dgm:pt modelId="{C26C6D95-3CF9-4ECE-A088-CCA1E5FBBC26}" type="pres">
      <dgm:prSet presAssocID="{D1F15879-FD65-40F5-93B8-81089A6546D9}" presName="aNode" presStyleLbl="bgShp" presStyleIdx="2" presStyleCnt="3"/>
      <dgm:spPr/>
      <dgm:t>
        <a:bodyPr/>
        <a:lstStyle/>
        <a:p>
          <a:endParaRPr lang="en-GB"/>
        </a:p>
      </dgm:t>
    </dgm:pt>
    <dgm:pt modelId="{380D5E60-0655-4F09-8F07-4F31E0F7E97B}" type="pres">
      <dgm:prSet presAssocID="{D1F15879-FD65-40F5-93B8-81089A6546D9}" presName="textNode" presStyleLbl="bgShp" presStyleIdx="2" presStyleCnt="3"/>
      <dgm:spPr/>
      <dgm:t>
        <a:bodyPr/>
        <a:lstStyle/>
        <a:p>
          <a:endParaRPr lang="en-GB"/>
        </a:p>
      </dgm:t>
    </dgm:pt>
    <dgm:pt modelId="{CCFA698F-52C6-42F3-8CDF-7EDFC0824BC5}" type="pres">
      <dgm:prSet presAssocID="{D1F15879-FD65-40F5-93B8-81089A6546D9}" presName="compChildNode" presStyleCnt="0"/>
      <dgm:spPr/>
    </dgm:pt>
    <dgm:pt modelId="{FF7F3825-5D07-422B-8D61-E36F34EB4D62}" type="pres">
      <dgm:prSet presAssocID="{D1F15879-FD65-40F5-93B8-81089A6546D9}" presName="theInnerList" presStyleCnt="0"/>
      <dgm:spPr/>
    </dgm:pt>
    <dgm:pt modelId="{35F81FD7-9FEA-4C67-9DC3-4FE9E26441C9}" type="pres">
      <dgm:prSet presAssocID="{16467AF7-48BC-44AB-AD5E-A6EF5111571E}" presName="childNode" presStyleLbl="node1" presStyleIdx="6" presStyleCnt="9">
        <dgm:presLayoutVars>
          <dgm:bulletEnabled val="1"/>
        </dgm:presLayoutVars>
      </dgm:prSet>
      <dgm:spPr/>
      <dgm:t>
        <a:bodyPr/>
        <a:lstStyle/>
        <a:p>
          <a:endParaRPr lang="en-GB"/>
        </a:p>
      </dgm:t>
    </dgm:pt>
    <dgm:pt modelId="{0B1A9D71-21C6-4903-BEAE-0FC0A8B28A39}" type="pres">
      <dgm:prSet presAssocID="{16467AF7-48BC-44AB-AD5E-A6EF5111571E}" presName="aSpace2" presStyleCnt="0"/>
      <dgm:spPr/>
    </dgm:pt>
    <dgm:pt modelId="{620BBF16-B63C-4C59-A79E-B2D2721CDF2F}" type="pres">
      <dgm:prSet presAssocID="{CF3452CF-FC2B-45B2-B395-C4472C9AF86D}" presName="childNode" presStyleLbl="node1" presStyleIdx="7" presStyleCnt="9">
        <dgm:presLayoutVars>
          <dgm:bulletEnabled val="1"/>
        </dgm:presLayoutVars>
      </dgm:prSet>
      <dgm:spPr/>
      <dgm:t>
        <a:bodyPr/>
        <a:lstStyle/>
        <a:p>
          <a:endParaRPr lang="en-GB"/>
        </a:p>
      </dgm:t>
    </dgm:pt>
    <dgm:pt modelId="{E18B4E36-E945-4C55-9104-0146EE3AAC60}" type="pres">
      <dgm:prSet presAssocID="{CF3452CF-FC2B-45B2-B395-C4472C9AF86D}" presName="aSpace2" presStyleCnt="0"/>
      <dgm:spPr/>
    </dgm:pt>
    <dgm:pt modelId="{F13BBBAA-D4F1-4ED1-A9B1-A3B6C2910747}" type="pres">
      <dgm:prSet presAssocID="{BD38635D-104F-40A6-B5EC-8CB9590F7ADA}" presName="childNode" presStyleLbl="node1" presStyleIdx="8" presStyleCnt="9">
        <dgm:presLayoutVars>
          <dgm:bulletEnabled val="1"/>
        </dgm:presLayoutVars>
      </dgm:prSet>
      <dgm:spPr/>
      <dgm:t>
        <a:bodyPr/>
        <a:lstStyle/>
        <a:p>
          <a:endParaRPr lang="en-GB"/>
        </a:p>
      </dgm:t>
    </dgm:pt>
  </dgm:ptLst>
  <dgm:cxnLst>
    <dgm:cxn modelId="{DE498971-EB41-435C-B60B-A5F3C553A3B8}" type="presOf" srcId="{C5C0B29B-089B-4085-94F6-A5AEE1C3D50E}" destId="{8AEE97B6-74B5-4A7B-AADC-3B2C0F078A8E}" srcOrd="0" destOrd="0" presId="urn:microsoft.com/office/officeart/2005/8/layout/lProcess2"/>
    <dgm:cxn modelId="{1E619362-12AB-4274-892E-D2917F64D762}" type="presOf" srcId="{D1F15879-FD65-40F5-93B8-81089A6546D9}" destId="{380D5E60-0655-4F09-8F07-4F31E0F7E97B}" srcOrd="1" destOrd="0" presId="urn:microsoft.com/office/officeart/2005/8/layout/lProcess2"/>
    <dgm:cxn modelId="{5BBC6F71-5DE6-4763-ABD3-DEAFE75F8B70}" srcId="{9DD23776-DFEB-4007-A2E5-776E899F6EFB}" destId="{A325D737-DA3B-48C9-8E5B-613DAF63B24F}" srcOrd="0" destOrd="0" parTransId="{001EA458-A856-4FCF-B712-7CA52E590FE8}" sibTransId="{F11B9A41-15CB-47F4-8150-AE599AC5870A}"/>
    <dgm:cxn modelId="{4E99EF0C-27B5-412F-AB63-7494ECD0D585}" type="presOf" srcId="{A325D737-DA3B-48C9-8E5B-613DAF63B24F}" destId="{77F4A9CC-E43B-4CCC-9FA1-2A5299824E23}" srcOrd="0" destOrd="0" presId="urn:microsoft.com/office/officeart/2005/8/layout/lProcess2"/>
    <dgm:cxn modelId="{AD0425E3-B80D-4EC6-B426-0C1C38D242E6}" type="presOf" srcId="{CA814F41-3799-41DD-9B89-8A71651B51AC}" destId="{FF180052-F125-4432-BCE8-26FF912C36E1}" srcOrd="1" destOrd="0" presId="urn:microsoft.com/office/officeart/2005/8/layout/lProcess2"/>
    <dgm:cxn modelId="{D8469E90-7187-42C1-A8CE-9C3E63836A1C}" type="presOf" srcId="{CF3452CF-FC2B-45B2-B395-C4472C9AF86D}" destId="{620BBF16-B63C-4C59-A79E-B2D2721CDF2F}" srcOrd="0" destOrd="0" presId="urn:microsoft.com/office/officeart/2005/8/layout/lProcess2"/>
    <dgm:cxn modelId="{FA79C44D-E43E-4F48-A4F7-84109FAF93DA}" srcId="{9DD23776-DFEB-4007-A2E5-776E899F6EFB}" destId="{F8C50330-8CCC-4EF0-A6D3-92B2E683A439}" srcOrd="1" destOrd="0" parTransId="{0725012C-93B7-4818-80A1-05D3A7F8B214}" sibTransId="{43BC068E-42FC-402D-8A70-799A48C371AE}"/>
    <dgm:cxn modelId="{D4B081AC-8C29-40A0-B034-1809267F09E7}" type="presOf" srcId="{F8C50330-8CCC-4EF0-A6D3-92B2E683A439}" destId="{14B31093-AACD-4875-B19E-8AEE78DC96C8}" srcOrd="0" destOrd="0" presId="urn:microsoft.com/office/officeart/2005/8/layout/lProcess2"/>
    <dgm:cxn modelId="{80BA7B16-D8BA-4CD1-AE7E-502D8FC76ECB}" type="presOf" srcId="{9DD23776-DFEB-4007-A2E5-776E899F6EFB}" destId="{AA902C43-F306-4169-A58C-D91A65BFC386}" srcOrd="1" destOrd="0" presId="urn:microsoft.com/office/officeart/2005/8/layout/lProcess2"/>
    <dgm:cxn modelId="{E6EB4880-A616-4CDE-A832-18EC21A94746}" srcId="{C5C0B29B-089B-4085-94F6-A5AEE1C3D50E}" destId="{CA814F41-3799-41DD-9B89-8A71651B51AC}" srcOrd="0" destOrd="0" parTransId="{256FB0F2-532A-4615-B94D-D6380D1CAEA8}" sibTransId="{5213397B-B8D1-4E0A-AA44-F04C571CE323}"/>
    <dgm:cxn modelId="{88E5176C-356A-4218-91CB-828A2DA5BF0D}" srcId="{CA814F41-3799-41DD-9B89-8A71651B51AC}" destId="{A810CFD6-42B4-4572-9B2A-B9B6F4C39E46}" srcOrd="2" destOrd="0" parTransId="{2C87667A-6DE7-410C-B4D0-BB0AD3A53C95}" sibTransId="{6FF1295B-CEBA-42C0-BE1E-4FF71474CF09}"/>
    <dgm:cxn modelId="{C482B285-6261-4DEF-BACC-C573035CD5D8}" srcId="{D1F15879-FD65-40F5-93B8-81089A6546D9}" destId="{16467AF7-48BC-44AB-AD5E-A6EF5111571E}" srcOrd="0" destOrd="0" parTransId="{EF205EC4-DA76-48A8-8BA0-5EC007770D2D}" sibTransId="{26CD6742-3BB1-4D8C-829A-4CA23B1BA5F0}"/>
    <dgm:cxn modelId="{50580481-5A1B-4460-86FA-9C58D1DBA0D1}" type="presOf" srcId="{8FEBA3E5-6326-4911-BD56-06901774CA0A}" destId="{AB72F7CD-711D-4CC5-A68C-009545056969}" srcOrd="0" destOrd="0" presId="urn:microsoft.com/office/officeart/2005/8/layout/lProcess2"/>
    <dgm:cxn modelId="{FD55B0F5-4B8E-4720-A3AC-6D2D5FDC6529}" type="presOf" srcId="{A810CFD6-42B4-4572-9B2A-B9B6F4C39E46}" destId="{5CE508B4-C1F6-4331-944C-4C0ACFAAA0F7}" srcOrd="0" destOrd="0" presId="urn:microsoft.com/office/officeart/2005/8/layout/lProcess2"/>
    <dgm:cxn modelId="{0070854D-02DD-4FCE-982F-EE0D27B86FE1}" srcId="{D1F15879-FD65-40F5-93B8-81089A6546D9}" destId="{CF3452CF-FC2B-45B2-B395-C4472C9AF86D}" srcOrd="1" destOrd="0" parTransId="{637C0F2E-1C6E-44CB-84FC-FAD795A65D07}" sibTransId="{1A2149E2-C64A-4E6A-9E1B-91D59B7D4DDB}"/>
    <dgm:cxn modelId="{A6F0BB20-B5B3-4173-BA8E-105BE479E8B2}" type="presOf" srcId="{BD38635D-104F-40A6-B5EC-8CB9590F7ADA}" destId="{F13BBBAA-D4F1-4ED1-A9B1-A3B6C2910747}" srcOrd="0" destOrd="0" presId="urn:microsoft.com/office/officeart/2005/8/layout/lProcess2"/>
    <dgm:cxn modelId="{77669F75-A7A1-4394-B654-1C8F08719831}" type="presOf" srcId="{9DD23776-DFEB-4007-A2E5-776E899F6EFB}" destId="{822A434E-8302-4AEE-83A3-058E4897E3DC}" srcOrd="0" destOrd="0" presId="urn:microsoft.com/office/officeart/2005/8/layout/lProcess2"/>
    <dgm:cxn modelId="{19366A75-D0CE-482E-A822-753BC093BF48}" srcId="{D1F15879-FD65-40F5-93B8-81089A6546D9}" destId="{BD38635D-104F-40A6-B5EC-8CB9590F7ADA}" srcOrd="2" destOrd="0" parTransId="{7C179FF2-50B0-4E85-AA34-EB6FF399EB90}" sibTransId="{43C03A8F-3E08-4B23-B095-775930B520A1}"/>
    <dgm:cxn modelId="{6EC26D22-71D5-4BC9-AB6F-870542D8760B}" type="presOf" srcId="{D1F15879-FD65-40F5-93B8-81089A6546D9}" destId="{C26C6D95-3CF9-4ECE-A088-CCA1E5FBBC26}" srcOrd="0" destOrd="0" presId="urn:microsoft.com/office/officeart/2005/8/layout/lProcess2"/>
    <dgm:cxn modelId="{3310B074-2972-4D33-AA14-EADDF3E433F2}" srcId="{C5C0B29B-089B-4085-94F6-A5AEE1C3D50E}" destId="{D1F15879-FD65-40F5-93B8-81089A6546D9}" srcOrd="2" destOrd="0" parTransId="{35DBF0CC-6B01-4A68-8AC4-CFC30B5D9720}" sibTransId="{1EA35E0D-8E93-4F1C-A343-A3D33FE3AD8D}"/>
    <dgm:cxn modelId="{7B5A4F24-6080-4E14-80E7-D0C0504E32EB}" srcId="{C5C0B29B-089B-4085-94F6-A5AEE1C3D50E}" destId="{9DD23776-DFEB-4007-A2E5-776E899F6EFB}" srcOrd="1" destOrd="0" parTransId="{3C92C977-6352-47F3-BF6D-0E099F013922}" sibTransId="{584FAF4F-2AD8-4DC3-82EE-7D45F1F3BDF8}"/>
    <dgm:cxn modelId="{BAC8FC79-8171-4C56-AEA3-22D2BA6D9219}" type="presOf" srcId="{CA814F41-3799-41DD-9B89-8A71651B51AC}" destId="{3C6A61F4-A662-49CB-93F3-271727CCDACB}" srcOrd="0" destOrd="0" presId="urn:microsoft.com/office/officeart/2005/8/layout/lProcess2"/>
    <dgm:cxn modelId="{7CC71D24-719E-462F-BA88-701D0F9203D7}" type="presOf" srcId="{D455FA10-09BE-4F7A-86FC-4907CBF03E6D}" destId="{EB852D22-5D3C-4DF3-B266-BEAC2C539438}" srcOrd="0" destOrd="0" presId="urn:microsoft.com/office/officeart/2005/8/layout/lProcess2"/>
    <dgm:cxn modelId="{267381C6-59B9-46B3-8A12-C29712F9EBFE}" srcId="{CA814F41-3799-41DD-9B89-8A71651B51AC}" destId="{8F357145-B0E4-472D-AB29-2F3DF07D85D1}" srcOrd="0" destOrd="0" parTransId="{807B63CE-8A2C-4C56-894D-1AA95B634739}" sibTransId="{4AFCE6A5-A4C6-4906-A27A-D3884A5BDCE1}"/>
    <dgm:cxn modelId="{4BD470C6-7AD7-4456-A121-25E7DEDAB033}" srcId="{9DD23776-DFEB-4007-A2E5-776E899F6EFB}" destId="{8FEBA3E5-6326-4911-BD56-06901774CA0A}" srcOrd="2" destOrd="0" parTransId="{EDC0EC69-E8ED-459A-9D3A-A18A05586D3D}" sibTransId="{95EC1761-D70C-4AD3-AF82-4E155B1C1401}"/>
    <dgm:cxn modelId="{B7F1FD8D-E0E5-428A-9400-1B82DD037F07}" srcId="{CA814F41-3799-41DD-9B89-8A71651B51AC}" destId="{D455FA10-09BE-4F7A-86FC-4907CBF03E6D}" srcOrd="1" destOrd="0" parTransId="{D7CA9101-2298-485A-BE41-01A2C607C685}" sibTransId="{D804CD80-5508-4828-8D65-6DB8CFE52325}"/>
    <dgm:cxn modelId="{82DE5CBD-BC93-46B7-86A7-BDAB97A98B50}" type="presOf" srcId="{8F357145-B0E4-472D-AB29-2F3DF07D85D1}" destId="{241116D5-4E4E-4149-AD71-116BAACF6C95}" srcOrd="0" destOrd="0" presId="urn:microsoft.com/office/officeart/2005/8/layout/lProcess2"/>
    <dgm:cxn modelId="{7956504B-CA81-48A2-B5CA-71570735FD20}" type="presOf" srcId="{16467AF7-48BC-44AB-AD5E-A6EF5111571E}" destId="{35F81FD7-9FEA-4C67-9DC3-4FE9E26441C9}" srcOrd="0" destOrd="0" presId="urn:microsoft.com/office/officeart/2005/8/layout/lProcess2"/>
    <dgm:cxn modelId="{86E8FF3A-29F1-4206-B47B-AB4BA3CF3450}" type="presParOf" srcId="{8AEE97B6-74B5-4A7B-AADC-3B2C0F078A8E}" destId="{93F6EC55-0A88-4113-8980-334D7AAB2294}" srcOrd="0" destOrd="0" presId="urn:microsoft.com/office/officeart/2005/8/layout/lProcess2"/>
    <dgm:cxn modelId="{14117C9F-4717-4CD7-941F-EF37C45ECC96}" type="presParOf" srcId="{93F6EC55-0A88-4113-8980-334D7AAB2294}" destId="{3C6A61F4-A662-49CB-93F3-271727CCDACB}" srcOrd="0" destOrd="0" presId="urn:microsoft.com/office/officeart/2005/8/layout/lProcess2"/>
    <dgm:cxn modelId="{FD0EDFC1-1A3B-46F0-802E-D1BA82191BCE}" type="presParOf" srcId="{93F6EC55-0A88-4113-8980-334D7AAB2294}" destId="{FF180052-F125-4432-BCE8-26FF912C36E1}" srcOrd="1" destOrd="0" presId="urn:microsoft.com/office/officeart/2005/8/layout/lProcess2"/>
    <dgm:cxn modelId="{F96D2251-F725-4B2A-B088-26175B95E89C}" type="presParOf" srcId="{93F6EC55-0A88-4113-8980-334D7AAB2294}" destId="{ED7E3FE6-A5EE-4A8E-8B59-1B3ECBA69149}" srcOrd="2" destOrd="0" presId="urn:microsoft.com/office/officeart/2005/8/layout/lProcess2"/>
    <dgm:cxn modelId="{F052ECE2-FCCD-4C20-AED4-22C0C15CAB56}" type="presParOf" srcId="{ED7E3FE6-A5EE-4A8E-8B59-1B3ECBA69149}" destId="{0002B437-8418-43C7-8191-70F2EE3B4043}" srcOrd="0" destOrd="0" presId="urn:microsoft.com/office/officeart/2005/8/layout/lProcess2"/>
    <dgm:cxn modelId="{FD7D94BC-6AB9-4384-B284-0E3998421D0C}" type="presParOf" srcId="{0002B437-8418-43C7-8191-70F2EE3B4043}" destId="{241116D5-4E4E-4149-AD71-116BAACF6C95}" srcOrd="0" destOrd="0" presId="urn:microsoft.com/office/officeart/2005/8/layout/lProcess2"/>
    <dgm:cxn modelId="{97ACB87E-C729-4AF2-8569-0E501001FD50}" type="presParOf" srcId="{0002B437-8418-43C7-8191-70F2EE3B4043}" destId="{86030085-48F8-44C4-9786-57673DDC9C39}" srcOrd="1" destOrd="0" presId="urn:microsoft.com/office/officeart/2005/8/layout/lProcess2"/>
    <dgm:cxn modelId="{35F7AA38-370B-44DE-BBC4-28DA9B3D7A88}" type="presParOf" srcId="{0002B437-8418-43C7-8191-70F2EE3B4043}" destId="{EB852D22-5D3C-4DF3-B266-BEAC2C539438}" srcOrd="2" destOrd="0" presId="urn:microsoft.com/office/officeart/2005/8/layout/lProcess2"/>
    <dgm:cxn modelId="{F2BBEFC5-D80F-4CD8-BD17-292BD7DCC854}" type="presParOf" srcId="{0002B437-8418-43C7-8191-70F2EE3B4043}" destId="{CD53C01D-9D10-4429-86A2-061C0C9AA355}" srcOrd="3" destOrd="0" presId="urn:microsoft.com/office/officeart/2005/8/layout/lProcess2"/>
    <dgm:cxn modelId="{4836EB02-EA0B-4D1E-8984-8814D7B3A7BC}" type="presParOf" srcId="{0002B437-8418-43C7-8191-70F2EE3B4043}" destId="{5CE508B4-C1F6-4331-944C-4C0ACFAAA0F7}" srcOrd="4" destOrd="0" presId="urn:microsoft.com/office/officeart/2005/8/layout/lProcess2"/>
    <dgm:cxn modelId="{6FC4818B-918A-4951-B26A-6AA542DA7574}" type="presParOf" srcId="{8AEE97B6-74B5-4A7B-AADC-3B2C0F078A8E}" destId="{9B039FBD-B34F-4C24-9976-AA1923749713}" srcOrd="1" destOrd="0" presId="urn:microsoft.com/office/officeart/2005/8/layout/lProcess2"/>
    <dgm:cxn modelId="{4802164E-49E0-4822-A253-588A3830AAA3}" type="presParOf" srcId="{8AEE97B6-74B5-4A7B-AADC-3B2C0F078A8E}" destId="{A11A9810-3D12-40C3-9E94-25DF4D953143}" srcOrd="2" destOrd="0" presId="urn:microsoft.com/office/officeart/2005/8/layout/lProcess2"/>
    <dgm:cxn modelId="{71C21578-EC84-4B09-A485-475CA34F4F16}" type="presParOf" srcId="{A11A9810-3D12-40C3-9E94-25DF4D953143}" destId="{822A434E-8302-4AEE-83A3-058E4897E3DC}" srcOrd="0" destOrd="0" presId="urn:microsoft.com/office/officeart/2005/8/layout/lProcess2"/>
    <dgm:cxn modelId="{BC604BBE-7F44-45B7-A3F7-617BB52819DF}" type="presParOf" srcId="{A11A9810-3D12-40C3-9E94-25DF4D953143}" destId="{AA902C43-F306-4169-A58C-D91A65BFC386}" srcOrd="1" destOrd="0" presId="urn:microsoft.com/office/officeart/2005/8/layout/lProcess2"/>
    <dgm:cxn modelId="{43E0325F-BA5D-4476-910D-22613173BFEF}" type="presParOf" srcId="{A11A9810-3D12-40C3-9E94-25DF4D953143}" destId="{7D5507B8-D76E-43BA-8F61-EDDE776BB3A0}" srcOrd="2" destOrd="0" presId="urn:microsoft.com/office/officeart/2005/8/layout/lProcess2"/>
    <dgm:cxn modelId="{FE7B5980-25AB-4CD2-B45F-B140C26BC716}" type="presParOf" srcId="{7D5507B8-D76E-43BA-8F61-EDDE776BB3A0}" destId="{586993EE-6D8D-478D-998A-EA0D7A34C78E}" srcOrd="0" destOrd="0" presId="urn:microsoft.com/office/officeart/2005/8/layout/lProcess2"/>
    <dgm:cxn modelId="{3100593D-7114-4594-B97F-E744346C77A1}" type="presParOf" srcId="{586993EE-6D8D-478D-998A-EA0D7A34C78E}" destId="{77F4A9CC-E43B-4CCC-9FA1-2A5299824E23}" srcOrd="0" destOrd="0" presId="urn:microsoft.com/office/officeart/2005/8/layout/lProcess2"/>
    <dgm:cxn modelId="{A8DB00AC-F648-4DC8-AF36-4ECABD949621}" type="presParOf" srcId="{586993EE-6D8D-478D-998A-EA0D7A34C78E}" destId="{E3AC4870-F84B-4CAA-92CE-1EA6C92C1D1C}" srcOrd="1" destOrd="0" presId="urn:microsoft.com/office/officeart/2005/8/layout/lProcess2"/>
    <dgm:cxn modelId="{0A60A6CE-4EB2-491C-9D0C-623402EDC172}" type="presParOf" srcId="{586993EE-6D8D-478D-998A-EA0D7A34C78E}" destId="{14B31093-AACD-4875-B19E-8AEE78DC96C8}" srcOrd="2" destOrd="0" presId="urn:microsoft.com/office/officeart/2005/8/layout/lProcess2"/>
    <dgm:cxn modelId="{0B83A11B-78B5-4110-9A10-297351A3CC25}" type="presParOf" srcId="{586993EE-6D8D-478D-998A-EA0D7A34C78E}" destId="{470CEB8C-E33D-4143-BD94-E49D06435E08}" srcOrd="3" destOrd="0" presId="urn:microsoft.com/office/officeart/2005/8/layout/lProcess2"/>
    <dgm:cxn modelId="{D47A438A-7D3A-443B-AAF5-EE1F3890FDDB}" type="presParOf" srcId="{586993EE-6D8D-478D-998A-EA0D7A34C78E}" destId="{AB72F7CD-711D-4CC5-A68C-009545056969}" srcOrd="4" destOrd="0" presId="urn:microsoft.com/office/officeart/2005/8/layout/lProcess2"/>
    <dgm:cxn modelId="{C4A0D5F0-F8FF-43E0-91B6-392F5A1E6E71}" type="presParOf" srcId="{8AEE97B6-74B5-4A7B-AADC-3B2C0F078A8E}" destId="{1DC91411-39CA-4EDC-95ED-6ADBED37543C}" srcOrd="3" destOrd="0" presId="urn:microsoft.com/office/officeart/2005/8/layout/lProcess2"/>
    <dgm:cxn modelId="{BF90CB95-FE19-441F-9434-EE5199D19708}" type="presParOf" srcId="{8AEE97B6-74B5-4A7B-AADC-3B2C0F078A8E}" destId="{F08A1350-A93E-453C-8BDD-F87607C90E2D}" srcOrd="4" destOrd="0" presId="urn:microsoft.com/office/officeart/2005/8/layout/lProcess2"/>
    <dgm:cxn modelId="{E11370CC-8EB1-43AC-B968-B3DD29063842}" type="presParOf" srcId="{F08A1350-A93E-453C-8BDD-F87607C90E2D}" destId="{C26C6D95-3CF9-4ECE-A088-CCA1E5FBBC26}" srcOrd="0" destOrd="0" presId="urn:microsoft.com/office/officeart/2005/8/layout/lProcess2"/>
    <dgm:cxn modelId="{A4D8ED1C-587B-4C25-815A-167EF17BFB31}" type="presParOf" srcId="{F08A1350-A93E-453C-8BDD-F87607C90E2D}" destId="{380D5E60-0655-4F09-8F07-4F31E0F7E97B}" srcOrd="1" destOrd="0" presId="urn:microsoft.com/office/officeart/2005/8/layout/lProcess2"/>
    <dgm:cxn modelId="{F10B60BB-D56F-4D70-89A5-394787BE03DD}" type="presParOf" srcId="{F08A1350-A93E-453C-8BDD-F87607C90E2D}" destId="{CCFA698F-52C6-42F3-8CDF-7EDFC0824BC5}" srcOrd="2" destOrd="0" presId="urn:microsoft.com/office/officeart/2005/8/layout/lProcess2"/>
    <dgm:cxn modelId="{E0004A5B-AE29-44F9-8BB7-CAFEA96E1E78}" type="presParOf" srcId="{CCFA698F-52C6-42F3-8CDF-7EDFC0824BC5}" destId="{FF7F3825-5D07-422B-8D61-E36F34EB4D62}" srcOrd="0" destOrd="0" presId="urn:microsoft.com/office/officeart/2005/8/layout/lProcess2"/>
    <dgm:cxn modelId="{14ACB737-9B16-4F46-9758-9CA2C22ACEF3}" type="presParOf" srcId="{FF7F3825-5D07-422B-8D61-E36F34EB4D62}" destId="{35F81FD7-9FEA-4C67-9DC3-4FE9E26441C9}" srcOrd="0" destOrd="0" presId="urn:microsoft.com/office/officeart/2005/8/layout/lProcess2"/>
    <dgm:cxn modelId="{019788B2-C3F8-43C5-82F9-F25DA35C6798}" type="presParOf" srcId="{FF7F3825-5D07-422B-8D61-E36F34EB4D62}" destId="{0B1A9D71-21C6-4903-BEAE-0FC0A8B28A39}" srcOrd="1" destOrd="0" presId="urn:microsoft.com/office/officeart/2005/8/layout/lProcess2"/>
    <dgm:cxn modelId="{E212A2A0-2D53-4C7F-91B7-EBEED19A0A76}" type="presParOf" srcId="{FF7F3825-5D07-422B-8D61-E36F34EB4D62}" destId="{620BBF16-B63C-4C59-A79E-B2D2721CDF2F}" srcOrd="2" destOrd="0" presId="urn:microsoft.com/office/officeart/2005/8/layout/lProcess2"/>
    <dgm:cxn modelId="{EDB63583-9C95-4E0A-9E91-8D73719AB4FA}" type="presParOf" srcId="{FF7F3825-5D07-422B-8D61-E36F34EB4D62}" destId="{E18B4E36-E945-4C55-9104-0146EE3AAC60}" srcOrd="3" destOrd="0" presId="urn:microsoft.com/office/officeart/2005/8/layout/lProcess2"/>
    <dgm:cxn modelId="{51758403-BB0E-4CBD-AD9C-F78E341F8AA0}" type="presParOf" srcId="{FF7F3825-5D07-422B-8D61-E36F34EB4D62}" destId="{F13BBBAA-D4F1-4ED1-A9B1-A3B6C2910747}"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C89AF-6D17-4980-9A48-37BC8307CFF9}" type="datetimeFigureOut">
              <a:rPr lang="en-GB" smtClean="0"/>
              <a:t>11/08/2015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5A95C-262E-4FF3-A53C-1A6D2D602025}" type="slidenum">
              <a:rPr lang="en-GB" smtClean="0"/>
              <a:t>‹#›</a:t>
            </a:fld>
            <a:endParaRPr lang="en-GB"/>
          </a:p>
        </p:txBody>
      </p:sp>
    </p:spTree>
    <p:extLst>
      <p:ext uri="{BB962C8B-B14F-4D97-AF65-F5344CB8AC3E}">
        <p14:creationId xmlns:p14="http://schemas.microsoft.com/office/powerpoint/2010/main" val="11716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Sources</a:t>
            </a:r>
          </a:p>
          <a:p>
            <a:endParaRPr lang="en-GB" altLang="en-US" smtClean="0"/>
          </a:p>
          <a:p>
            <a:r>
              <a:rPr lang="en-GB" altLang="en-US" smtClean="0"/>
              <a:t>Community mental health profiles – public health england</a:t>
            </a:r>
          </a:p>
          <a:p>
            <a:endParaRPr lang="en-GB" altLang="en-US" smtClean="0"/>
          </a:p>
          <a:p>
            <a:r>
              <a:rPr lang="en-GB" altLang="en-US" smtClean="0"/>
              <a:t>Personal Well-being Across the UK, 2012/13 Office of National Statistics </a:t>
            </a:r>
          </a:p>
          <a:p>
            <a:endParaRPr lang="en-GB" altLang="en-US" smtClean="0"/>
          </a:p>
          <a:p>
            <a:r>
              <a:rPr lang="en-GB" altLang="en-US" smtClean="0"/>
              <a:t>NHS confed factsheet 2011 trends in mental health  </a:t>
            </a:r>
          </a:p>
          <a:p>
            <a:endParaRPr lang="en-GB" altLang="en-US" smtClean="0"/>
          </a:p>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2000" smtClean="0">
                <a:latin typeface="Verdana" pitchFamily="34" charset="0"/>
                <a:ea typeface="Verdana" pitchFamily="34" charset="0"/>
                <a:cs typeface="Verdana" pitchFamily="34" charset="0"/>
              </a:rPr>
              <a:t>Warm welcome to all delegates</a:t>
            </a:r>
          </a:p>
          <a:p>
            <a:r>
              <a:rPr lang="en-GB" altLang="en-US" sz="2000" smtClean="0">
                <a:latin typeface="Verdana" pitchFamily="34" charset="0"/>
                <a:ea typeface="Verdana" pitchFamily="34" charset="0"/>
                <a:cs typeface="Verdana" pitchFamily="34" charset="0"/>
              </a:rPr>
              <a:t>Special welcome and thanks to keynote speakers ,  workshop presenters, stall holders, artists</a:t>
            </a:r>
          </a:p>
          <a:p>
            <a:r>
              <a:rPr lang="en-GB" altLang="en-US" sz="2000" smtClean="0">
                <a:latin typeface="Verdana" pitchFamily="34" charset="0"/>
                <a:ea typeface="Verdana" pitchFamily="34" charset="0"/>
                <a:cs typeface="Verdana" pitchFamily="34" charset="0"/>
              </a:rPr>
              <a:t>Thanks to Julie Grant and Comms team</a:t>
            </a:r>
          </a:p>
          <a:p>
            <a:r>
              <a:rPr lang="en-GB" altLang="en-US" sz="2000" smtClean="0">
                <a:latin typeface="Verdana" pitchFamily="34" charset="0"/>
                <a:ea typeface="Verdana" pitchFamily="34" charset="0"/>
                <a:cs typeface="Verdana" pitchFamily="34" charset="0"/>
              </a:rPr>
              <a:t>Thanks to Karen Sugars and IMH team</a:t>
            </a:r>
          </a:p>
          <a:p>
            <a:endParaRPr lang="en-GB"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fld id="{98676C46-2D8C-4105-ABBE-75B613496E30}" type="slidenum">
              <a:rPr lang="en-GB" altLang="en-US" sz="1200" b="0" i="0" smtClean="0">
                <a:latin typeface="Times New Roman" pitchFamily="18" charset="0"/>
              </a:rPr>
              <a:pPr/>
              <a:t>29</a:t>
            </a:fld>
            <a:endParaRPr lang="en-GB" altLang="en-US" sz="1200" b="0" i="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2000" smtClean="0">
                <a:latin typeface="Verdana" pitchFamily="34" charset="0"/>
                <a:ea typeface="Verdana" pitchFamily="34" charset="0"/>
                <a:cs typeface="Verdana" pitchFamily="34" charset="0"/>
              </a:rPr>
              <a:t>Warm welcome to all delegates</a:t>
            </a:r>
          </a:p>
          <a:p>
            <a:r>
              <a:rPr lang="en-GB" altLang="en-US" sz="2000" smtClean="0">
                <a:latin typeface="Verdana" pitchFamily="34" charset="0"/>
                <a:ea typeface="Verdana" pitchFamily="34" charset="0"/>
                <a:cs typeface="Verdana" pitchFamily="34" charset="0"/>
              </a:rPr>
              <a:t>Special welcome and thanks to keynote speakers ,  workshop presenters, stall holders, artists</a:t>
            </a:r>
          </a:p>
          <a:p>
            <a:r>
              <a:rPr lang="en-GB" altLang="en-US" sz="2000" smtClean="0">
                <a:latin typeface="Verdana" pitchFamily="34" charset="0"/>
                <a:ea typeface="Verdana" pitchFamily="34" charset="0"/>
                <a:cs typeface="Verdana" pitchFamily="34" charset="0"/>
              </a:rPr>
              <a:t>Thanks to Julie Grant and Comms team</a:t>
            </a:r>
          </a:p>
          <a:p>
            <a:r>
              <a:rPr lang="en-GB" altLang="en-US" sz="2000" smtClean="0">
                <a:latin typeface="Verdana" pitchFamily="34" charset="0"/>
                <a:ea typeface="Verdana" pitchFamily="34" charset="0"/>
                <a:cs typeface="Verdana" pitchFamily="34" charset="0"/>
              </a:rPr>
              <a:t>Thanks to Karen Sugars and IMH team</a:t>
            </a:r>
          </a:p>
          <a:p>
            <a:endParaRPr lang="en-GB"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fld id="{276B20B3-C338-47CD-B269-5EC693C0DA63}" type="slidenum">
              <a:rPr lang="en-GB" altLang="en-US" sz="1200" b="0" i="0" smtClean="0">
                <a:latin typeface="Times New Roman" pitchFamily="18" charset="0"/>
              </a:rPr>
              <a:pPr/>
              <a:t>34</a:t>
            </a:fld>
            <a:endParaRPr lang="en-GB" altLang="en-US" sz="1200" b="0" i="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85092285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837496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1125538"/>
            <a:ext cx="2033587" cy="50498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1125538"/>
            <a:ext cx="5949950" cy="5049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41794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329350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014062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2060575"/>
            <a:ext cx="3990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2060575"/>
            <a:ext cx="39925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945497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072640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5610147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48480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257323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35902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1" descr="C:\Documents and Settings\batste\Desktop\Templates\ImagesSm\SmNotts_trustlogo_straplin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6313" y="285750"/>
            <a:ext cx="42719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94"/>
          <p:cNvSpPr>
            <a:spLocks/>
          </p:cNvSpPr>
          <p:nvPr/>
        </p:nvSpPr>
        <p:spPr bwMode="auto">
          <a:xfrm>
            <a:off x="-252413" y="-258763"/>
            <a:ext cx="9609138" cy="1311276"/>
          </a:xfrm>
          <a:custGeom>
            <a:avLst/>
            <a:gdLst>
              <a:gd name="T0" fmla="*/ 165 w 6053"/>
              <a:gd name="T1" fmla="*/ 89 h 826"/>
              <a:gd name="T2" fmla="*/ 108 w 6053"/>
              <a:gd name="T3" fmla="*/ 808 h 826"/>
              <a:gd name="T4" fmla="*/ 3821 w 6053"/>
              <a:gd name="T5" fmla="*/ 363 h 826"/>
              <a:gd name="T6" fmla="*/ 5998 w 6053"/>
              <a:gd name="T7" fmla="*/ 336 h 826"/>
              <a:gd name="T8" fmla="*/ 6021 w 6053"/>
              <a:gd name="T9" fmla="*/ 41 h 826"/>
              <a:gd name="T10" fmla="*/ 165 w 6053"/>
              <a:gd name="T11" fmla="*/ 89 h 8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53" h="826">
                <a:moveTo>
                  <a:pt x="165" y="89"/>
                </a:moveTo>
                <a:cubicBezTo>
                  <a:pt x="0" y="363"/>
                  <a:pt x="44" y="515"/>
                  <a:pt x="108" y="808"/>
                </a:cubicBezTo>
                <a:cubicBezTo>
                  <a:pt x="1799" y="826"/>
                  <a:pt x="2833" y="473"/>
                  <a:pt x="3821" y="363"/>
                </a:cubicBezTo>
                <a:cubicBezTo>
                  <a:pt x="4809" y="253"/>
                  <a:pt x="5292" y="283"/>
                  <a:pt x="5998" y="336"/>
                </a:cubicBezTo>
                <a:cubicBezTo>
                  <a:pt x="5995" y="156"/>
                  <a:pt x="6053" y="190"/>
                  <a:pt x="6021" y="41"/>
                </a:cubicBezTo>
                <a:cubicBezTo>
                  <a:pt x="5049" y="0"/>
                  <a:pt x="165" y="89"/>
                  <a:pt x="165" y="89"/>
                </a:cubicBezTo>
                <a:close/>
              </a:path>
            </a:pathLst>
          </a:custGeom>
          <a:solidFill>
            <a:srgbClr val="163A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8" name="Freeform 81"/>
          <p:cNvSpPr>
            <a:spLocks/>
          </p:cNvSpPr>
          <p:nvPr/>
        </p:nvSpPr>
        <p:spPr bwMode="auto">
          <a:xfrm>
            <a:off x="0" y="5205413"/>
            <a:ext cx="9426575" cy="1895475"/>
          </a:xfrm>
          <a:custGeom>
            <a:avLst/>
            <a:gdLst>
              <a:gd name="T0" fmla="*/ 3 w 5928"/>
              <a:gd name="T1" fmla="*/ 1868 h 2424"/>
              <a:gd name="T2" fmla="*/ 0 w 5928"/>
              <a:gd name="T3" fmla="*/ 2424 h 2424"/>
              <a:gd name="T4" fmla="*/ 5799 w 5928"/>
              <a:gd name="T5" fmla="*/ 2423 h 2424"/>
              <a:gd name="T6" fmla="*/ 5928 w 5928"/>
              <a:gd name="T7" fmla="*/ 0 h 2424"/>
              <a:gd name="T8" fmla="*/ 5640 w 5928"/>
              <a:gd name="T9" fmla="*/ 120 h 2424"/>
              <a:gd name="T10" fmla="*/ 5430 w 5928"/>
              <a:gd name="T11" fmla="*/ 348 h 2424"/>
              <a:gd name="T12" fmla="*/ 5178 w 5928"/>
              <a:gd name="T13" fmla="*/ 576 h 2424"/>
              <a:gd name="T14" fmla="*/ 4818 w 5928"/>
              <a:gd name="T15" fmla="*/ 918 h 2424"/>
              <a:gd name="T16" fmla="*/ 4224 w 5928"/>
              <a:gd name="T17" fmla="*/ 1482 h 2424"/>
              <a:gd name="T18" fmla="*/ 3666 w 5928"/>
              <a:gd name="T19" fmla="*/ 1878 h 2424"/>
              <a:gd name="T20" fmla="*/ 2694 w 5928"/>
              <a:gd name="T21" fmla="*/ 2202 h 2424"/>
              <a:gd name="T22" fmla="*/ 1848 w 5928"/>
              <a:gd name="T23" fmla="*/ 2232 h 2424"/>
              <a:gd name="T24" fmla="*/ 972 w 5928"/>
              <a:gd name="T25" fmla="*/ 2136 h 2424"/>
              <a:gd name="T26" fmla="*/ 306 w 5928"/>
              <a:gd name="T27" fmla="*/ 1920 h 2424"/>
              <a:gd name="T28" fmla="*/ 132 w 5928"/>
              <a:gd name="T29" fmla="*/ 1818 h 2424"/>
              <a:gd name="T30" fmla="*/ 6 w 5928"/>
              <a:gd name="T31" fmla="*/ 1823 h 2424"/>
              <a:gd name="T32" fmla="*/ 3 w 5928"/>
              <a:gd name="T33" fmla="*/ 1868 h 2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28" h="2424">
                <a:moveTo>
                  <a:pt x="3" y="1868"/>
                </a:moveTo>
                <a:lnTo>
                  <a:pt x="0" y="2424"/>
                </a:lnTo>
                <a:lnTo>
                  <a:pt x="5799" y="2423"/>
                </a:lnTo>
                <a:lnTo>
                  <a:pt x="5928" y="0"/>
                </a:lnTo>
                <a:lnTo>
                  <a:pt x="5640" y="120"/>
                </a:lnTo>
                <a:lnTo>
                  <a:pt x="5430" y="348"/>
                </a:lnTo>
                <a:lnTo>
                  <a:pt x="5178" y="576"/>
                </a:lnTo>
                <a:lnTo>
                  <a:pt x="4818" y="918"/>
                </a:lnTo>
                <a:lnTo>
                  <a:pt x="4224" y="1482"/>
                </a:lnTo>
                <a:lnTo>
                  <a:pt x="3666" y="1878"/>
                </a:lnTo>
                <a:lnTo>
                  <a:pt x="2694" y="2202"/>
                </a:lnTo>
                <a:lnTo>
                  <a:pt x="1848" y="2232"/>
                </a:lnTo>
                <a:lnTo>
                  <a:pt x="972" y="2136"/>
                </a:lnTo>
                <a:lnTo>
                  <a:pt x="306" y="1920"/>
                </a:lnTo>
                <a:lnTo>
                  <a:pt x="132" y="1818"/>
                </a:lnTo>
                <a:lnTo>
                  <a:pt x="6" y="1823"/>
                </a:lnTo>
                <a:lnTo>
                  <a:pt x="3" y="1868"/>
                </a:lnTo>
                <a:close/>
              </a:path>
            </a:pathLst>
          </a:custGeom>
          <a:solidFill>
            <a:srgbClr val="163A62"/>
          </a:solidFill>
          <a:ln w="9525">
            <a:solidFill>
              <a:schemeClr val="tx1"/>
            </a:solidFill>
            <a:round/>
            <a:headEnd/>
            <a:tailEnd/>
          </a:ln>
        </p:spPr>
        <p:txBody>
          <a:bodyPr/>
          <a:lstStyle/>
          <a:p>
            <a:endParaRPr lang="en-GB"/>
          </a:p>
        </p:txBody>
      </p:sp>
      <p:sp>
        <p:nvSpPr>
          <p:cNvPr id="1029" name="Freeform 82"/>
          <p:cNvSpPr>
            <a:spLocks/>
          </p:cNvSpPr>
          <p:nvPr/>
        </p:nvSpPr>
        <p:spPr bwMode="auto">
          <a:xfrm>
            <a:off x="-501650" y="5084763"/>
            <a:ext cx="10107613" cy="2154237"/>
          </a:xfrm>
          <a:custGeom>
            <a:avLst/>
            <a:gdLst>
              <a:gd name="T0" fmla="*/ 5918 w 6367"/>
              <a:gd name="T1" fmla="*/ 203 h 1357"/>
              <a:gd name="T2" fmla="*/ 6367 w 6367"/>
              <a:gd name="T3" fmla="*/ 0 h 1357"/>
              <a:gd name="T4" fmla="*/ 6107 w 6367"/>
              <a:gd name="T5" fmla="*/ 0 h 1357"/>
              <a:gd name="T6" fmla="*/ 5812 w 6367"/>
              <a:gd name="T7" fmla="*/ 149 h 1357"/>
              <a:gd name="T8" fmla="*/ 5800 w 6367"/>
              <a:gd name="T9" fmla="*/ 159 h 1357"/>
              <a:gd name="T10" fmla="*/ 5788 w 6367"/>
              <a:gd name="T11" fmla="*/ 163 h 1357"/>
              <a:gd name="T12" fmla="*/ 5766 w 6367"/>
              <a:gd name="T13" fmla="*/ 173 h 1357"/>
              <a:gd name="T14" fmla="*/ 5744 w 6367"/>
              <a:gd name="T15" fmla="*/ 183 h 1357"/>
              <a:gd name="T16" fmla="*/ 5717 w 6367"/>
              <a:gd name="T17" fmla="*/ 198 h 1357"/>
              <a:gd name="T18" fmla="*/ 5291 w 6367"/>
              <a:gd name="T19" fmla="*/ 397 h 1357"/>
              <a:gd name="T20" fmla="*/ 3221 w 6367"/>
              <a:gd name="T21" fmla="*/ 857 h 1357"/>
              <a:gd name="T22" fmla="*/ 87 w 6367"/>
              <a:gd name="T23" fmla="*/ 595 h 1357"/>
              <a:gd name="T24" fmla="*/ 301 w 6367"/>
              <a:gd name="T25" fmla="*/ 1073 h 1357"/>
              <a:gd name="T26" fmla="*/ 2866 w 6367"/>
              <a:gd name="T27" fmla="*/ 1289 h 1357"/>
              <a:gd name="T28" fmla="*/ 5067 w 6367"/>
              <a:gd name="T29" fmla="*/ 672 h 1357"/>
              <a:gd name="T30" fmla="*/ 5540 w 6367"/>
              <a:gd name="T31" fmla="*/ 392 h 1357"/>
              <a:gd name="T32" fmla="*/ 5823 w 6367"/>
              <a:gd name="T33" fmla="*/ 252 h 1357"/>
              <a:gd name="T34" fmla="*/ 5918 w 6367"/>
              <a:gd name="T35" fmla="*/ 203 h 13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367" h="1357">
                <a:moveTo>
                  <a:pt x="5918" y="203"/>
                </a:moveTo>
                <a:cubicBezTo>
                  <a:pt x="6367" y="0"/>
                  <a:pt x="6367" y="0"/>
                  <a:pt x="6367" y="0"/>
                </a:cubicBezTo>
                <a:cubicBezTo>
                  <a:pt x="6107" y="0"/>
                  <a:pt x="6107" y="0"/>
                  <a:pt x="6107" y="0"/>
                </a:cubicBezTo>
                <a:cubicBezTo>
                  <a:pt x="5812" y="149"/>
                  <a:pt x="5812" y="149"/>
                  <a:pt x="5812" y="149"/>
                </a:cubicBezTo>
                <a:cubicBezTo>
                  <a:pt x="5742" y="165"/>
                  <a:pt x="5804" y="157"/>
                  <a:pt x="5800" y="159"/>
                </a:cubicBezTo>
                <a:cubicBezTo>
                  <a:pt x="5796" y="161"/>
                  <a:pt x="5793" y="161"/>
                  <a:pt x="5788" y="163"/>
                </a:cubicBezTo>
                <a:cubicBezTo>
                  <a:pt x="5766" y="165"/>
                  <a:pt x="5773" y="170"/>
                  <a:pt x="5766" y="173"/>
                </a:cubicBezTo>
                <a:cubicBezTo>
                  <a:pt x="5759" y="176"/>
                  <a:pt x="5752" y="179"/>
                  <a:pt x="5744" y="183"/>
                </a:cubicBezTo>
                <a:cubicBezTo>
                  <a:pt x="5730" y="191"/>
                  <a:pt x="5717" y="198"/>
                  <a:pt x="5717" y="198"/>
                </a:cubicBezTo>
                <a:cubicBezTo>
                  <a:pt x="5291" y="397"/>
                  <a:pt x="5291" y="397"/>
                  <a:pt x="5291" y="397"/>
                </a:cubicBezTo>
                <a:cubicBezTo>
                  <a:pt x="4829" y="573"/>
                  <a:pt x="4120" y="780"/>
                  <a:pt x="3221" y="857"/>
                </a:cubicBezTo>
                <a:cubicBezTo>
                  <a:pt x="2216" y="947"/>
                  <a:pt x="1163" y="857"/>
                  <a:pt x="87" y="595"/>
                </a:cubicBezTo>
                <a:cubicBezTo>
                  <a:pt x="0" y="788"/>
                  <a:pt x="268" y="905"/>
                  <a:pt x="301" y="1073"/>
                </a:cubicBezTo>
                <a:cubicBezTo>
                  <a:pt x="1176" y="1289"/>
                  <a:pt x="2039" y="1357"/>
                  <a:pt x="2866" y="1289"/>
                </a:cubicBezTo>
                <a:cubicBezTo>
                  <a:pt x="4250" y="1167"/>
                  <a:pt x="5067" y="676"/>
                  <a:pt x="5067" y="672"/>
                </a:cubicBezTo>
                <a:cubicBezTo>
                  <a:pt x="5067" y="672"/>
                  <a:pt x="5303" y="532"/>
                  <a:pt x="5540" y="392"/>
                </a:cubicBezTo>
                <a:cubicBezTo>
                  <a:pt x="5823" y="252"/>
                  <a:pt x="5823" y="252"/>
                  <a:pt x="5823" y="252"/>
                </a:cubicBezTo>
                <a:cubicBezTo>
                  <a:pt x="5886" y="221"/>
                  <a:pt x="5827" y="245"/>
                  <a:pt x="5918" y="203"/>
                </a:cubicBezTo>
                <a:close/>
              </a:path>
            </a:pathLst>
          </a:custGeom>
          <a:solidFill>
            <a:srgbClr val="649D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0" name="Text Box 83"/>
          <p:cNvSpPr txBox="1">
            <a:spLocks noChangeArrowheads="1"/>
          </p:cNvSpPr>
          <p:nvPr/>
        </p:nvSpPr>
        <p:spPr bwMode="auto">
          <a:xfrm>
            <a:off x="395288" y="6453188"/>
            <a:ext cx="8640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algn="l" eaLnBrk="1" hangingPunct="1">
              <a:spcBef>
                <a:spcPct val="50000"/>
              </a:spcBef>
            </a:pPr>
            <a:endParaRPr lang="en-US" altLang="en-US" sz="2000">
              <a:solidFill>
                <a:schemeClr val="bg1"/>
              </a:solidFill>
            </a:endParaRPr>
          </a:p>
        </p:txBody>
      </p:sp>
      <p:pic>
        <p:nvPicPr>
          <p:cNvPr id="1031" name="Picture 99" descr="positive whi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388" y="88900"/>
            <a:ext cx="17367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32" name="Rectangle 2"/>
          <p:cNvSpPr>
            <a:spLocks noGrp="1" noChangeArrowheads="1"/>
          </p:cNvSpPr>
          <p:nvPr>
            <p:ph type="body" idx="1"/>
          </p:nvPr>
        </p:nvSpPr>
        <p:spPr bwMode="auto">
          <a:xfrm>
            <a:off x="468313" y="2060575"/>
            <a:ext cx="81359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3" name="Rectangle 41"/>
          <p:cNvSpPr>
            <a:spLocks noGrp="1" noChangeArrowheads="1"/>
          </p:cNvSpPr>
          <p:nvPr>
            <p:ph type="title"/>
          </p:nvPr>
        </p:nvSpPr>
        <p:spPr bwMode="auto">
          <a:xfrm>
            <a:off x="685800" y="11255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iming>
    <p:tnLst>
      <p:par>
        <p:cTn id="1" dur="indefinite" restart="never" nodeType="tmRoot"/>
      </p:par>
    </p:tnLst>
  </p:timing>
  <p:txStyles>
    <p:titleStyle>
      <a:lvl1pPr algn="l" rtl="0" eaLnBrk="1" fontAlgn="base" hangingPunct="1">
        <a:spcBef>
          <a:spcPct val="0"/>
        </a:spcBef>
        <a:spcAft>
          <a:spcPct val="0"/>
        </a:spcAft>
        <a:defRPr sz="4200" b="1">
          <a:solidFill>
            <a:srgbClr val="163A62"/>
          </a:solidFill>
          <a:latin typeface="+mj-lt"/>
          <a:ea typeface="+mj-ea"/>
          <a:cs typeface="+mj-cs"/>
        </a:defRPr>
      </a:lvl1pPr>
      <a:lvl2pPr algn="l" rtl="0" eaLnBrk="1" fontAlgn="base" hangingPunct="1">
        <a:spcBef>
          <a:spcPct val="0"/>
        </a:spcBef>
        <a:spcAft>
          <a:spcPct val="0"/>
        </a:spcAft>
        <a:defRPr sz="4200" b="1">
          <a:solidFill>
            <a:srgbClr val="163A62"/>
          </a:solidFill>
          <a:latin typeface="Arial" charset="0"/>
        </a:defRPr>
      </a:lvl2pPr>
      <a:lvl3pPr algn="l" rtl="0" eaLnBrk="1" fontAlgn="base" hangingPunct="1">
        <a:spcBef>
          <a:spcPct val="0"/>
        </a:spcBef>
        <a:spcAft>
          <a:spcPct val="0"/>
        </a:spcAft>
        <a:defRPr sz="4200" b="1">
          <a:solidFill>
            <a:srgbClr val="163A62"/>
          </a:solidFill>
          <a:latin typeface="Arial" charset="0"/>
        </a:defRPr>
      </a:lvl3pPr>
      <a:lvl4pPr algn="l" rtl="0" eaLnBrk="1" fontAlgn="base" hangingPunct="1">
        <a:spcBef>
          <a:spcPct val="0"/>
        </a:spcBef>
        <a:spcAft>
          <a:spcPct val="0"/>
        </a:spcAft>
        <a:defRPr sz="4200" b="1">
          <a:solidFill>
            <a:srgbClr val="163A62"/>
          </a:solidFill>
          <a:latin typeface="Arial" charset="0"/>
        </a:defRPr>
      </a:lvl4pPr>
      <a:lvl5pPr algn="l" rtl="0" eaLnBrk="1" fontAlgn="base" hangingPunct="1">
        <a:spcBef>
          <a:spcPct val="0"/>
        </a:spcBef>
        <a:spcAft>
          <a:spcPct val="0"/>
        </a:spcAft>
        <a:defRPr sz="4200" b="1">
          <a:solidFill>
            <a:srgbClr val="163A62"/>
          </a:solidFill>
          <a:latin typeface="Arial" charset="0"/>
        </a:defRPr>
      </a:lvl5pPr>
      <a:lvl6pPr marL="457200" algn="l" rtl="0" eaLnBrk="1" fontAlgn="base" hangingPunct="1">
        <a:spcBef>
          <a:spcPct val="0"/>
        </a:spcBef>
        <a:spcAft>
          <a:spcPct val="0"/>
        </a:spcAft>
        <a:defRPr sz="4200" b="1">
          <a:solidFill>
            <a:srgbClr val="163A62"/>
          </a:solidFill>
          <a:latin typeface="Arial" charset="0"/>
        </a:defRPr>
      </a:lvl6pPr>
      <a:lvl7pPr marL="914400" algn="l" rtl="0" eaLnBrk="1" fontAlgn="base" hangingPunct="1">
        <a:spcBef>
          <a:spcPct val="0"/>
        </a:spcBef>
        <a:spcAft>
          <a:spcPct val="0"/>
        </a:spcAft>
        <a:defRPr sz="4200" b="1">
          <a:solidFill>
            <a:srgbClr val="163A62"/>
          </a:solidFill>
          <a:latin typeface="Arial" charset="0"/>
        </a:defRPr>
      </a:lvl7pPr>
      <a:lvl8pPr marL="1371600" algn="l" rtl="0" eaLnBrk="1" fontAlgn="base" hangingPunct="1">
        <a:spcBef>
          <a:spcPct val="0"/>
        </a:spcBef>
        <a:spcAft>
          <a:spcPct val="0"/>
        </a:spcAft>
        <a:defRPr sz="4200" b="1">
          <a:solidFill>
            <a:srgbClr val="163A62"/>
          </a:solidFill>
          <a:latin typeface="Arial" charset="0"/>
        </a:defRPr>
      </a:lvl8pPr>
      <a:lvl9pPr marL="1828800" algn="l" rtl="0" eaLnBrk="1" fontAlgn="base" hangingPunct="1">
        <a:spcBef>
          <a:spcPct val="0"/>
        </a:spcBef>
        <a:spcAft>
          <a:spcPct val="0"/>
        </a:spcAft>
        <a:defRPr sz="4200" b="1">
          <a:solidFill>
            <a:srgbClr val="163A62"/>
          </a:solidFill>
          <a:latin typeface="Arial" charset="0"/>
        </a:defRPr>
      </a:lvl9pPr>
    </p:titleStyle>
    <p:bodyStyle>
      <a:lvl1pPr marL="190500" indent="-190500" algn="l" rtl="0" eaLnBrk="1" fontAlgn="base" hangingPunct="1">
        <a:spcBef>
          <a:spcPct val="20000"/>
        </a:spcBef>
        <a:spcAft>
          <a:spcPct val="0"/>
        </a:spcAft>
        <a:buClr>
          <a:srgbClr val="0189B4"/>
        </a:buClr>
        <a:buFont typeface="Wingdings" pitchFamily="2" charset="2"/>
        <a:buChar char="§"/>
        <a:defRPr sz="2800">
          <a:solidFill>
            <a:schemeClr val="tx1"/>
          </a:solidFill>
          <a:latin typeface="+mn-lt"/>
          <a:ea typeface="+mn-ea"/>
          <a:cs typeface="+mn-cs"/>
        </a:defRPr>
      </a:lvl1pPr>
      <a:lvl2pPr marL="671513" indent="-290513" algn="l" rtl="0" eaLnBrk="1" fontAlgn="base" hangingPunct="1">
        <a:spcBef>
          <a:spcPct val="20000"/>
        </a:spcBef>
        <a:spcAft>
          <a:spcPct val="0"/>
        </a:spcAft>
        <a:buClr>
          <a:srgbClr val="0189B4"/>
        </a:buClr>
        <a:buFont typeface="Arial" charset="0"/>
        <a:buChar char="○"/>
        <a:defRPr sz="2400">
          <a:solidFill>
            <a:schemeClr val="tx1"/>
          </a:solidFill>
          <a:latin typeface="+mn-lt"/>
        </a:defRPr>
      </a:lvl2pPr>
      <a:lvl3pPr marL="1185863" indent="-228600" algn="l" rtl="0" eaLnBrk="1" fontAlgn="base" hangingPunct="1">
        <a:spcBef>
          <a:spcPct val="20000"/>
        </a:spcBef>
        <a:spcAft>
          <a:spcPct val="0"/>
        </a:spcAft>
        <a:buClr>
          <a:srgbClr val="0189B4"/>
        </a:buClr>
        <a:buSzPct val="75000"/>
        <a:buChar char="•"/>
        <a:defRPr sz="2000">
          <a:solidFill>
            <a:schemeClr val="tx1"/>
          </a:solidFill>
          <a:latin typeface="+mn-lt"/>
        </a:defRPr>
      </a:lvl3pPr>
      <a:lvl4pPr marL="1604963" indent="-228600" algn="l" rtl="0" eaLnBrk="1" fontAlgn="base" hangingPunct="1">
        <a:spcBef>
          <a:spcPct val="20000"/>
        </a:spcBef>
        <a:spcAft>
          <a:spcPct val="0"/>
        </a:spcAft>
        <a:buClr>
          <a:srgbClr val="0189B4"/>
        </a:buClr>
        <a:buSzPct val="80000"/>
        <a:buChar char="o"/>
        <a:defRPr sz="2000">
          <a:solidFill>
            <a:schemeClr val="tx1"/>
          </a:solidFill>
          <a:latin typeface="+mn-lt"/>
        </a:defRPr>
      </a:lvl4pPr>
      <a:lvl5pPr marL="2057400" indent="-228600" algn="l" rtl="0" eaLnBrk="1" fontAlgn="base" hangingPunct="1">
        <a:spcBef>
          <a:spcPct val="20000"/>
        </a:spcBef>
        <a:spcAft>
          <a:spcPct val="0"/>
        </a:spcAft>
        <a:buClr>
          <a:srgbClr val="0189B4"/>
        </a:buClr>
        <a:buSzPct val="75000"/>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0189B4"/>
        </a:buClr>
        <a:buSzPct val="75000"/>
        <a:buFont typeface="Wingdings" pitchFamily="2" charset="2"/>
        <a:buChar char="Ø"/>
        <a:defRPr sz="2000">
          <a:solidFill>
            <a:schemeClr val="tx1"/>
          </a:solidFill>
          <a:latin typeface="+mn-lt"/>
        </a:defRPr>
      </a:lvl6pPr>
      <a:lvl7pPr marL="2971800" indent="-228600" algn="l" rtl="0" eaLnBrk="1" fontAlgn="base" hangingPunct="1">
        <a:spcBef>
          <a:spcPct val="20000"/>
        </a:spcBef>
        <a:spcAft>
          <a:spcPct val="0"/>
        </a:spcAft>
        <a:buClr>
          <a:srgbClr val="0189B4"/>
        </a:buClr>
        <a:buSzPct val="75000"/>
        <a:buFont typeface="Wingdings" pitchFamily="2" charset="2"/>
        <a:buChar char="Ø"/>
        <a:defRPr sz="2000">
          <a:solidFill>
            <a:schemeClr val="tx1"/>
          </a:solidFill>
          <a:latin typeface="+mn-lt"/>
        </a:defRPr>
      </a:lvl7pPr>
      <a:lvl8pPr marL="3429000" indent="-228600" algn="l" rtl="0" eaLnBrk="1" fontAlgn="base" hangingPunct="1">
        <a:spcBef>
          <a:spcPct val="20000"/>
        </a:spcBef>
        <a:spcAft>
          <a:spcPct val="0"/>
        </a:spcAft>
        <a:buClr>
          <a:srgbClr val="0189B4"/>
        </a:buClr>
        <a:buSzPct val="75000"/>
        <a:buFont typeface="Wingdings" pitchFamily="2" charset="2"/>
        <a:buChar char="Ø"/>
        <a:defRPr sz="2000">
          <a:solidFill>
            <a:schemeClr val="tx1"/>
          </a:solidFill>
          <a:latin typeface="+mn-lt"/>
        </a:defRPr>
      </a:lvl8pPr>
      <a:lvl9pPr marL="3886200" indent="-228600" algn="l" rtl="0" eaLnBrk="1" fontAlgn="base" hangingPunct="1">
        <a:spcBef>
          <a:spcPct val="20000"/>
        </a:spcBef>
        <a:spcAft>
          <a:spcPct val="0"/>
        </a:spcAft>
        <a:buClr>
          <a:srgbClr val="0189B4"/>
        </a:buClr>
        <a:buSzPct val="75000"/>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283735" y="1633434"/>
            <a:ext cx="8568951"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200" b="1">
                <a:solidFill>
                  <a:srgbClr val="163A62"/>
                </a:solidFill>
                <a:latin typeface="+mj-lt"/>
                <a:ea typeface="+mj-ea"/>
                <a:cs typeface="+mj-cs"/>
              </a:defRPr>
            </a:lvl1pPr>
            <a:lvl2pPr algn="l" rtl="0" eaLnBrk="1" fontAlgn="base" hangingPunct="1">
              <a:spcBef>
                <a:spcPct val="0"/>
              </a:spcBef>
              <a:spcAft>
                <a:spcPct val="0"/>
              </a:spcAft>
              <a:defRPr sz="4200" b="1">
                <a:solidFill>
                  <a:srgbClr val="163A62"/>
                </a:solidFill>
                <a:latin typeface="Arial" charset="0"/>
              </a:defRPr>
            </a:lvl2pPr>
            <a:lvl3pPr algn="l" rtl="0" eaLnBrk="1" fontAlgn="base" hangingPunct="1">
              <a:spcBef>
                <a:spcPct val="0"/>
              </a:spcBef>
              <a:spcAft>
                <a:spcPct val="0"/>
              </a:spcAft>
              <a:defRPr sz="4200" b="1">
                <a:solidFill>
                  <a:srgbClr val="163A62"/>
                </a:solidFill>
                <a:latin typeface="Arial" charset="0"/>
              </a:defRPr>
            </a:lvl3pPr>
            <a:lvl4pPr algn="l" rtl="0" eaLnBrk="1" fontAlgn="base" hangingPunct="1">
              <a:spcBef>
                <a:spcPct val="0"/>
              </a:spcBef>
              <a:spcAft>
                <a:spcPct val="0"/>
              </a:spcAft>
              <a:defRPr sz="4200" b="1">
                <a:solidFill>
                  <a:srgbClr val="163A62"/>
                </a:solidFill>
                <a:latin typeface="Arial" charset="0"/>
              </a:defRPr>
            </a:lvl4pPr>
            <a:lvl5pPr algn="l" rtl="0" eaLnBrk="1" fontAlgn="base" hangingPunct="1">
              <a:spcBef>
                <a:spcPct val="0"/>
              </a:spcBef>
              <a:spcAft>
                <a:spcPct val="0"/>
              </a:spcAft>
              <a:defRPr sz="4200" b="1">
                <a:solidFill>
                  <a:srgbClr val="163A62"/>
                </a:solidFill>
                <a:latin typeface="Arial" charset="0"/>
              </a:defRPr>
            </a:lvl5pPr>
            <a:lvl6pPr marL="457200" algn="l" rtl="0" eaLnBrk="1" fontAlgn="base" hangingPunct="1">
              <a:spcBef>
                <a:spcPct val="0"/>
              </a:spcBef>
              <a:spcAft>
                <a:spcPct val="0"/>
              </a:spcAft>
              <a:defRPr sz="4200" b="1">
                <a:solidFill>
                  <a:srgbClr val="163A62"/>
                </a:solidFill>
                <a:latin typeface="Arial" charset="0"/>
              </a:defRPr>
            </a:lvl6pPr>
            <a:lvl7pPr marL="914400" algn="l" rtl="0" eaLnBrk="1" fontAlgn="base" hangingPunct="1">
              <a:spcBef>
                <a:spcPct val="0"/>
              </a:spcBef>
              <a:spcAft>
                <a:spcPct val="0"/>
              </a:spcAft>
              <a:defRPr sz="4200" b="1">
                <a:solidFill>
                  <a:srgbClr val="163A62"/>
                </a:solidFill>
                <a:latin typeface="Arial" charset="0"/>
              </a:defRPr>
            </a:lvl7pPr>
            <a:lvl8pPr marL="1371600" algn="l" rtl="0" eaLnBrk="1" fontAlgn="base" hangingPunct="1">
              <a:spcBef>
                <a:spcPct val="0"/>
              </a:spcBef>
              <a:spcAft>
                <a:spcPct val="0"/>
              </a:spcAft>
              <a:defRPr sz="4200" b="1">
                <a:solidFill>
                  <a:srgbClr val="163A62"/>
                </a:solidFill>
                <a:latin typeface="Arial" charset="0"/>
              </a:defRPr>
            </a:lvl8pPr>
            <a:lvl9pPr marL="1828800" algn="l" rtl="0" eaLnBrk="1" fontAlgn="base" hangingPunct="1">
              <a:spcBef>
                <a:spcPct val="0"/>
              </a:spcBef>
              <a:spcAft>
                <a:spcPct val="0"/>
              </a:spcAft>
              <a:defRPr sz="4200" b="1">
                <a:solidFill>
                  <a:srgbClr val="163A62"/>
                </a:solidFill>
                <a:latin typeface="Arial" charset="0"/>
              </a:defRPr>
            </a:lvl9pPr>
          </a:lstStyle>
          <a:p>
            <a:endParaRPr lang="en-GB" altLang="en-US" sz="3600" kern="0" dirty="0" smtClean="0">
              <a:solidFill>
                <a:srgbClr val="00B0F0"/>
              </a:solidFill>
              <a:latin typeface="Arial" charset="0"/>
            </a:endParaRPr>
          </a:p>
        </p:txBody>
      </p:sp>
      <p:sp>
        <p:nvSpPr>
          <p:cNvPr id="4" name="TextBox 3"/>
          <p:cNvSpPr txBox="1"/>
          <p:nvPr/>
        </p:nvSpPr>
        <p:spPr>
          <a:xfrm>
            <a:off x="2458106" y="3701790"/>
            <a:ext cx="4824536" cy="369332"/>
          </a:xfrm>
          <a:prstGeom prst="rect">
            <a:avLst/>
          </a:prstGeom>
          <a:noFill/>
        </p:spPr>
        <p:txBody>
          <a:bodyPr wrap="square" rtlCol="0">
            <a:spAutoFit/>
          </a:bodyPr>
          <a:lstStyle/>
          <a:p>
            <a:r>
              <a:rPr lang="en-GB" dirty="0" smtClean="0"/>
              <a:t>Psychological Well-being and Young People</a:t>
            </a:r>
            <a:endParaRPr lang="en-GB" dirty="0"/>
          </a:p>
        </p:txBody>
      </p:sp>
      <p:sp>
        <p:nvSpPr>
          <p:cNvPr id="5" name="TextBox 4"/>
          <p:cNvSpPr txBox="1"/>
          <p:nvPr/>
        </p:nvSpPr>
        <p:spPr>
          <a:xfrm>
            <a:off x="242518" y="1193395"/>
            <a:ext cx="8841291" cy="1200329"/>
          </a:xfrm>
          <a:prstGeom prst="rect">
            <a:avLst/>
          </a:prstGeom>
          <a:noFill/>
        </p:spPr>
        <p:txBody>
          <a:bodyPr wrap="square" rtlCol="0">
            <a:spAutoFit/>
          </a:bodyPr>
          <a:lstStyle/>
          <a:p>
            <a:pPr algn="ctr"/>
            <a:r>
              <a:rPr lang="en-GB" sz="3600" b="1" dirty="0" smtClean="0">
                <a:solidFill>
                  <a:srgbClr val="336699"/>
                </a:solidFill>
              </a:rPr>
              <a:t>INTRODUCTION</a:t>
            </a:r>
          </a:p>
          <a:p>
            <a:pPr algn="ctr"/>
            <a:r>
              <a:rPr lang="en-GB" altLang="en-US" sz="3600" b="1" kern="0" dirty="0" smtClean="0">
                <a:solidFill>
                  <a:srgbClr val="336699"/>
                </a:solidFill>
                <a:latin typeface="Arial" charset="0"/>
              </a:rPr>
              <a:t>PSYCHOLOGICAL WELL-BEING</a:t>
            </a:r>
            <a:endParaRPr lang="en-GB" sz="3600" b="1" dirty="0">
              <a:solidFill>
                <a:srgbClr val="336699"/>
              </a:solidFill>
            </a:endParaRPr>
          </a:p>
        </p:txBody>
      </p:sp>
      <p:sp>
        <p:nvSpPr>
          <p:cNvPr id="6" name="TextBox 5"/>
          <p:cNvSpPr txBox="1"/>
          <p:nvPr/>
        </p:nvSpPr>
        <p:spPr>
          <a:xfrm>
            <a:off x="2468820" y="4709902"/>
            <a:ext cx="4824536" cy="369332"/>
          </a:xfrm>
          <a:prstGeom prst="rect">
            <a:avLst/>
          </a:prstGeom>
          <a:noFill/>
        </p:spPr>
        <p:txBody>
          <a:bodyPr wrap="square" rtlCol="0">
            <a:spAutoFit/>
          </a:bodyPr>
          <a:lstStyle/>
          <a:p>
            <a:r>
              <a:rPr lang="en-GB" dirty="0" smtClean="0"/>
              <a:t>Psychological Well-being  Ageing</a:t>
            </a:r>
            <a:endParaRPr lang="en-GB" dirty="0"/>
          </a:p>
        </p:txBody>
      </p:sp>
      <p:sp>
        <p:nvSpPr>
          <p:cNvPr id="7" name="TextBox 6"/>
          <p:cNvSpPr txBox="1"/>
          <p:nvPr/>
        </p:nvSpPr>
        <p:spPr>
          <a:xfrm>
            <a:off x="2483768" y="5736215"/>
            <a:ext cx="4824536" cy="369332"/>
          </a:xfrm>
          <a:prstGeom prst="rect">
            <a:avLst/>
          </a:prstGeom>
          <a:noFill/>
        </p:spPr>
        <p:txBody>
          <a:bodyPr wrap="square" rtlCol="0">
            <a:spAutoFit/>
          </a:bodyPr>
          <a:lstStyle/>
          <a:p>
            <a:r>
              <a:rPr lang="en-GB" dirty="0" smtClean="0"/>
              <a:t>Physical Health and Mental Health</a:t>
            </a:r>
            <a:endParaRPr lang="en-GB" dirty="0"/>
          </a:p>
        </p:txBody>
      </p:sp>
      <p:sp>
        <p:nvSpPr>
          <p:cNvPr id="8" name="TextBox 7"/>
          <p:cNvSpPr txBox="1"/>
          <p:nvPr/>
        </p:nvSpPr>
        <p:spPr>
          <a:xfrm>
            <a:off x="2386098" y="2728357"/>
            <a:ext cx="4824536" cy="369332"/>
          </a:xfrm>
          <a:prstGeom prst="rect">
            <a:avLst/>
          </a:prstGeom>
          <a:noFill/>
        </p:spPr>
        <p:txBody>
          <a:bodyPr wrap="square" rtlCol="0">
            <a:spAutoFit/>
          </a:bodyPr>
          <a:lstStyle/>
          <a:p>
            <a:r>
              <a:rPr lang="en-GB" dirty="0" smtClean="0"/>
              <a:t>Psychological Well-being  - Locally, Nationally</a:t>
            </a:r>
            <a:endParaRPr lang="en-GB" dirty="0"/>
          </a:p>
        </p:txBody>
      </p:sp>
      <p:pic>
        <p:nvPicPr>
          <p:cNvPr id="9" name="Picture 16" descr="\\nhs-sn-na01\Departments1\H\HQ Communications\photos\Trust Board Members Portraits\Mike Cooke\DSC_35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5490" y="2388702"/>
            <a:ext cx="500608" cy="75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hs-sn-na01\Departments1\H\HQ CEO\Presentations\Images\Patrick Callagh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1462" y="5543789"/>
            <a:ext cx="500608" cy="7541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hs-sn-na01\Departments1\H\HQ CEO\Presentations\Images\New Image OJ.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04" t="2152" r="19469" b="38838"/>
          <a:stretch/>
        </p:blipFill>
        <p:spPr bwMode="auto">
          <a:xfrm>
            <a:off x="1853554" y="4565886"/>
            <a:ext cx="566519" cy="703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s-sn-na01\Departments1\H\HQ CEO\Presentations\Images\DSCF310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507" t="26479" r="32298" b="30599"/>
          <a:stretch/>
        </p:blipFill>
        <p:spPr bwMode="auto">
          <a:xfrm>
            <a:off x="1827552" y="3562215"/>
            <a:ext cx="628429" cy="648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a:t>
            </a:r>
            <a:endParaRPr lang="en-GB" sz="1100" dirty="0">
              <a:solidFill>
                <a:schemeClr val="bg1"/>
              </a:solidFill>
            </a:endParaRPr>
          </a:p>
        </p:txBody>
      </p:sp>
    </p:spTree>
    <p:extLst>
      <p:ext uri="{BB962C8B-B14F-4D97-AF65-F5344CB8AC3E}">
        <p14:creationId xmlns:p14="http://schemas.microsoft.com/office/powerpoint/2010/main" val="820183283"/>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24744"/>
            <a:ext cx="7772400" cy="576064"/>
          </a:xfrm>
        </p:spPr>
        <p:txBody>
          <a:bodyPr/>
          <a:lstStyle/>
          <a:p>
            <a:r>
              <a:rPr lang="en-GB" sz="2400" b="0" dirty="0" smtClean="0"/>
              <a:t>Section 2</a:t>
            </a:r>
            <a:endParaRPr lang="en-GB" sz="2400" b="0" dirty="0"/>
          </a:p>
        </p:txBody>
      </p:sp>
      <p:sp>
        <p:nvSpPr>
          <p:cNvPr id="4" name="TextBox 3"/>
          <p:cNvSpPr txBox="1"/>
          <p:nvPr/>
        </p:nvSpPr>
        <p:spPr>
          <a:xfrm>
            <a:off x="251520" y="2204864"/>
            <a:ext cx="8712968" cy="1446550"/>
          </a:xfrm>
          <a:prstGeom prst="rect">
            <a:avLst/>
          </a:prstGeom>
          <a:noFill/>
        </p:spPr>
        <p:txBody>
          <a:bodyPr wrap="square" rtlCol="0">
            <a:spAutoFit/>
          </a:bodyPr>
          <a:lstStyle/>
          <a:p>
            <a:pPr algn="ctr"/>
            <a:r>
              <a:rPr lang="en-GB" sz="4400" b="1" dirty="0" smtClean="0">
                <a:solidFill>
                  <a:srgbClr val="336699"/>
                </a:solidFill>
              </a:rPr>
              <a:t>Psychological Well-being </a:t>
            </a:r>
          </a:p>
          <a:p>
            <a:pPr algn="ctr"/>
            <a:r>
              <a:rPr lang="en-GB" sz="4400" b="1" dirty="0" smtClean="0">
                <a:solidFill>
                  <a:srgbClr val="336699"/>
                </a:solidFill>
              </a:rPr>
              <a:t>and Young People</a:t>
            </a:r>
            <a:endParaRPr lang="en-GB" sz="4400" b="1" dirty="0">
              <a:solidFill>
                <a:srgbClr val="336699"/>
              </a:solidFill>
            </a:endParaRPr>
          </a:p>
        </p:txBody>
      </p:sp>
      <p:sp>
        <p:nvSpPr>
          <p:cNvPr id="5" name="Rectangle 4"/>
          <p:cNvSpPr/>
          <p:nvPr/>
        </p:nvSpPr>
        <p:spPr>
          <a:xfrm>
            <a:off x="179512" y="4077072"/>
            <a:ext cx="8640960" cy="954107"/>
          </a:xfrm>
          <a:prstGeom prst="rect">
            <a:avLst/>
          </a:prstGeom>
        </p:spPr>
        <p:txBody>
          <a:bodyPr wrap="square">
            <a:spAutoFit/>
          </a:bodyPr>
          <a:lstStyle/>
          <a:p>
            <a:pPr algn="ctr"/>
            <a:r>
              <a:rPr lang="en-GB" sz="2800" dirty="0"/>
              <a:t>Dr </a:t>
            </a:r>
            <a:r>
              <a:rPr lang="en-GB" sz="2800" dirty="0" smtClean="0"/>
              <a:t>Lucy Morley</a:t>
            </a:r>
            <a:r>
              <a:rPr lang="en-GB" sz="2800" dirty="0"/>
              <a:t>, </a:t>
            </a:r>
            <a:r>
              <a:rPr lang="en-GB" sz="2800" dirty="0" smtClean="0"/>
              <a:t>Consultant Psychiatrist</a:t>
            </a:r>
            <a:endParaRPr lang="en-GB" sz="2800" dirty="0"/>
          </a:p>
          <a:p>
            <a:pPr algn="ctr"/>
            <a:r>
              <a:rPr lang="en-GB" sz="2800" dirty="0" smtClean="0"/>
              <a:t>Children and Adolescent Mental </a:t>
            </a:r>
            <a:r>
              <a:rPr lang="en-GB" sz="2800" dirty="0"/>
              <a:t>Health </a:t>
            </a:r>
            <a:r>
              <a:rPr lang="en-GB" sz="2800" dirty="0" smtClean="0"/>
              <a:t>Services</a:t>
            </a:r>
            <a:endParaRPr lang="en-GB" sz="2800" dirty="0"/>
          </a:p>
        </p:txBody>
      </p:sp>
      <p:sp>
        <p:nvSpPr>
          <p:cNvPr id="6" name="TextBox 5"/>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10</a:t>
            </a:r>
            <a:endParaRPr lang="en-GB" sz="1100" dirty="0">
              <a:solidFill>
                <a:schemeClr val="bg1"/>
              </a:solidFill>
            </a:endParaRPr>
          </a:p>
        </p:txBody>
      </p:sp>
    </p:spTree>
    <p:extLst>
      <p:ext uri="{BB962C8B-B14F-4D97-AF65-F5344CB8AC3E}">
        <p14:creationId xmlns:p14="http://schemas.microsoft.com/office/powerpoint/2010/main" val="3305547709"/>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5538"/>
            <a:ext cx="8134672" cy="1143000"/>
          </a:xfrm>
        </p:spPr>
        <p:txBody>
          <a:bodyPr/>
          <a:lstStyle/>
          <a:p>
            <a:r>
              <a:rPr lang="en-GB" sz="3200" dirty="0" smtClean="0">
                <a:solidFill>
                  <a:srgbClr val="00B0F0"/>
                </a:solidFill>
              </a:rPr>
              <a:t>Introduction:</a:t>
            </a:r>
            <a:endParaRPr lang="en-GB" sz="3200" dirty="0">
              <a:solidFill>
                <a:srgbClr val="00B0F0"/>
              </a:solidFill>
            </a:endParaRPr>
          </a:p>
        </p:txBody>
      </p:sp>
      <p:sp>
        <p:nvSpPr>
          <p:cNvPr id="3" name="Content Placeholder 2"/>
          <p:cNvSpPr>
            <a:spLocks noGrp="1"/>
          </p:cNvSpPr>
          <p:nvPr>
            <p:ph idx="1"/>
          </p:nvPr>
        </p:nvSpPr>
        <p:spPr/>
        <p:txBody>
          <a:bodyPr/>
          <a:lstStyle/>
          <a:p>
            <a:pPr marL="355600" indent="-355600"/>
            <a:r>
              <a:rPr lang="en-GB" sz="2400" dirty="0" smtClean="0"/>
              <a:t>10% of children and young people have a mental disorder (ONS)</a:t>
            </a:r>
            <a:r>
              <a:rPr lang="en-GB" sz="2400" dirty="0"/>
              <a:t> </a:t>
            </a:r>
            <a:r>
              <a:rPr lang="en-GB" sz="2400" dirty="0" smtClean="0"/>
              <a:t>increased in certain groups 40% LAC</a:t>
            </a:r>
          </a:p>
          <a:p>
            <a:pPr marL="355600" indent="-355600"/>
            <a:r>
              <a:rPr lang="en-GB" sz="2400" dirty="0" smtClean="0"/>
              <a:t>Early intervention and prevention</a:t>
            </a:r>
          </a:p>
          <a:p>
            <a:pPr marL="355600" indent="-355600"/>
            <a:r>
              <a:rPr lang="en-GB" sz="2400" dirty="0" smtClean="0"/>
              <a:t>Child mental health is everyone’s business</a:t>
            </a:r>
          </a:p>
          <a:p>
            <a:pPr marL="355600" indent="-355600"/>
            <a:r>
              <a:rPr lang="en-GB" sz="2400" dirty="0" smtClean="0"/>
              <a:t>Underpinned by safeguarding</a:t>
            </a:r>
          </a:p>
          <a:p>
            <a:pPr marL="355600" indent="-355600"/>
            <a:r>
              <a:rPr lang="en-GB" sz="2400" dirty="0" smtClean="0"/>
              <a:t>Multi-agency working: CAF, education and social care</a:t>
            </a:r>
          </a:p>
          <a:p>
            <a:pPr marL="355600" indent="-355600"/>
            <a:r>
              <a:rPr lang="en-GB" sz="2400" dirty="0" smtClean="0"/>
              <a:t>Good models locally</a:t>
            </a:r>
          </a:p>
          <a:p>
            <a:endParaRPr lang="en-GB" sz="2400" dirty="0" smtClean="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11</a:t>
            </a:r>
            <a:endParaRPr lang="en-GB" sz="1100" dirty="0">
              <a:solidFill>
                <a:schemeClr val="bg1"/>
              </a:solidFill>
            </a:endParaRPr>
          </a:p>
        </p:txBody>
      </p:sp>
    </p:spTree>
    <p:extLst>
      <p:ext uri="{BB962C8B-B14F-4D97-AF65-F5344CB8AC3E}">
        <p14:creationId xmlns:p14="http://schemas.microsoft.com/office/powerpoint/2010/main" val="1968116931"/>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5538"/>
            <a:ext cx="8206680" cy="1143000"/>
          </a:xfrm>
        </p:spPr>
        <p:txBody>
          <a:bodyPr/>
          <a:lstStyle/>
          <a:p>
            <a:r>
              <a:rPr lang="en-GB" sz="3200" dirty="0" smtClean="0">
                <a:solidFill>
                  <a:srgbClr val="00B0F0"/>
                </a:solidFill>
              </a:rPr>
              <a:t>Self harm:</a:t>
            </a:r>
            <a:endParaRPr lang="en-GB" sz="3200" dirty="0">
              <a:solidFill>
                <a:srgbClr val="00B0F0"/>
              </a:solidFill>
            </a:endParaRPr>
          </a:p>
        </p:txBody>
      </p:sp>
      <p:sp>
        <p:nvSpPr>
          <p:cNvPr id="3" name="Content Placeholder 2"/>
          <p:cNvSpPr>
            <a:spLocks noGrp="1"/>
          </p:cNvSpPr>
          <p:nvPr>
            <p:ph idx="1"/>
          </p:nvPr>
        </p:nvSpPr>
        <p:spPr>
          <a:xfrm>
            <a:off x="337544" y="1806081"/>
            <a:ext cx="8135937" cy="4114800"/>
          </a:xfrm>
        </p:spPr>
        <p:txBody>
          <a:bodyPr/>
          <a:lstStyle/>
          <a:p>
            <a:pPr marL="355600" indent="-355600"/>
            <a:r>
              <a:rPr lang="en-GB" sz="2400" dirty="0" smtClean="0"/>
              <a:t>Recent steep increase across the county</a:t>
            </a:r>
          </a:p>
          <a:p>
            <a:pPr marL="355600" indent="-355600"/>
            <a:r>
              <a:rPr lang="en-GB" sz="2400" dirty="0" smtClean="0"/>
              <a:t>Harmless and other voluntary agencies</a:t>
            </a:r>
          </a:p>
          <a:p>
            <a:pPr marL="355600" indent="-355600"/>
            <a:r>
              <a:rPr lang="en-GB" sz="2400" dirty="0" smtClean="0"/>
              <a:t>Suicide prevention</a:t>
            </a:r>
            <a:endParaRPr lang="en-GB" sz="2400" dirty="0"/>
          </a:p>
          <a:p>
            <a:pPr marL="355600" indent="-355600"/>
            <a:r>
              <a:rPr lang="en-GB" sz="2400" dirty="0" smtClean="0"/>
              <a:t>Research</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12</a:t>
            </a:r>
            <a:endParaRPr lang="en-GB" sz="1100" dirty="0">
              <a:solidFill>
                <a:schemeClr val="bg1"/>
              </a:solidFill>
            </a:endParaRPr>
          </a:p>
        </p:txBody>
      </p:sp>
    </p:spTree>
    <p:extLst>
      <p:ext uri="{BB962C8B-B14F-4D97-AF65-F5344CB8AC3E}">
        <p14:creationId xmlns:p14="http://schemas.microsoft.com/office/powerpoint/2010/main" val="533064739"/>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23528" y="1125538"/>
            <a:ext cx="8134672" cy="647278"/>
          </a:xfrm>
        </p:spPr>
        <p:txBody>
          <a:bodyPr/>
          <a:lstStyle/>
          <a:p>
            <a:r>
              <a:rPr lang="en-GB" altLang="en-US" sz="3200" dirty="0" smtClean="0">
                <a:solidFill>
                  <a:srgbClr val="00B0F0"/>
                </a:solidFill>
              </a:rPr>
              <a:t>Hospital admissions for eating disorders up 8%</a:t>
            </a:r>
            <a:br>
              <a:rPr lang="en-GB" altLang="en-US" sz="3200" dirty="0" smtClean="0">
                <a:solidFill>
                  <a:srgbClr val="00B0F0"/>
                </a:solidFill>
              </a:rPr>
            </a:br>
            <a:endParaRPr lang="en-GB" altLang="en-US" sz="3200" dirty="0" smtClean="0">
              <a:solidFill>
                <a:srgbClr val="00B0F0"/>
              </a:solidFill>
            </a:endParaRPr>
          </a:p>
        </p:txBody>
      </p:sp>
      <p:sp>
        <p:nvSpPr>
          <p:cNvPr id="44035" name="Rectangle 3"/>
          <p:cNvSpPr>
            <a:spLocks noGrp="1" noChangeArrowheads="1"/>
          </p:cNvSpPr>
          <p:nvPr>
            <p:ph type="body" idx="4294967295"/>
          </p:nvPr>
        </p:nvSpPr>
        <p:spPr>
          <a:xfrm>
            <a:off x="2699792" y="1700808"/>
            <a:ext cx="6264696" cy="4114800"/>
          </a:xfrm>
        </p:spPr>
        <p:txBody>
          <a:bodyPr/>
          <a:lstStyle/>
          <a:p>
            <a:pPr marL="0" indent="0">
              <a:spcBef>
                <a:spcPts val="0"/>
              </a:spcBef>
              <a:spcAft>
                <a:spcPts val="600"/>
              </a:spcAft>
              <a:buFont typeface="Wingdings" pitchFamily="2" charset="2"/>
              <a:buNone/>
              <a:defRPr/>
            </a:pPr>
            <a:r>
              <a:rPr lang="en-GB" sz="2400" b="1" dirty="0" smtClean="0">
                <a:latin typeface="+mn-lt"/>
              </a:rPr>
              <a:t>Eating </a:t>
            </a:r>
            <a:r>
              <a:rPr lang="en-GB" sz="2400" b="1" dirty="0">
                <a:latin typeface="+mn-lt"/>
              </a:rPr>
              <a:t>disorders </a:t>
            </a:r>
            <a:endParaRPr lang="en-GB" sz="2400" b="1" dirty="0" smtClean="0">
              <a:latin typeface="+mn-lt"/>
            </a:endParaRPr>
          </a:p>
          <a:p>
            <a:pPr marL="0" indent="0">
              <a:spcBef>
                <a:spcPts val="0"/>
              </a:spcBef>
              <a:spcAft>
                <a:spcPts val="600"/>
              </a:spcAft>
              <a:buFont typeface="Wingdings" pitchFamily="2" charset="2"/>
              <a:buNone/>
              <a:defRPr/>
            </a:pPr>
            <a:r>
              <a:rPr lang="en-GB" sz="2400" dirty="0" smtClean="0">
                <a:latin typeface="+mn-lt"/>
              </a:rPr>
              <a:t>Hospital </a:t>
            </a:r>
            <a:r>
              <a:rPr lang="en-GB" sz="2400" dirty="0">
                <a:latin typeface="+mn-lt"/>
              </a:rPr>
              <a:t>admissions for eating disorders rose by 8% in England from 2012 to 2013, official figures show.</a:t>
            </a:r>
          </a:p>
          <a:p>
            <a:pPr marL="355600" indent="-355600">
              <a:defRPr/>
            </a:pPr>
            <a:r>
              <a:rPr lang="en-GB" sz="2400" dirty="0">
                <a:latin typeface="+mn-lt"/>
              </a:rPr>
              <a:t>The data, from the Health and Social Care Information Centre, showed there were 2,560 admissions.</a:t>
            </a:r>
          </a:p>
          <a:p>
            <a:pPr marL="355600" indent="-355600">
              <a:defRPr/>
            </a:pPr>
            <a:r>
              <a:rPr lang="en-GB" sz="2400" dirty="0">
                <a:latin typeface="+mn-lt"/>
              </a:rPr>
              <a:t>That compares with 2,370 in 2011-12 - which was a rise of 16% on the previous year.</a:t>
            </a:r>
          </a:p>
          <a:p>
            <a:pPr>
              <a:defRPr/>
            </a:pPr>
            <a:endParaRPr lang="en-GB" altLang="en-US" dirty="0" smtClean="0"/>
          </a:p>
        </p:txBody>
      </p:sp>
      <p:pic>
        <p:nvPicPr>
          <p:cNvPr id="8196" name="Picture 3" descr="Girl with tape measure over her m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38" y="2636912"/>
            <a:ext cx="256028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977182"/>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5538"/>
            <a:ext cx="8134672" cy="1143000"/>
          </a:xfrm>
        </p:spPr>
        <p:txBody>
          <a:bodyPr/>
          <a:lstStyle/>
          <a:p>
            <a:r>
              <a:rPr lang="en-GB" sz="3200" dirty="0" smtClean="0">
                <a:solidFill>
                  <a:srgbClr val="00B0F0"/>
                </a:solidFill>
              </a:rPr>
              <a:t>Achievements:</a:t>
            </a:r>
            <a:endParaRPr lang="en-GB" sz="3200" dirty="0">
              <a:solidFill>
                <a:srgbClr val="00B0F0"/>
              </a:solidFill>
            </a:endParaRPr>
          </a:p>
        </p:txBody>
      </p:sp>
      <p:sp>
        <p:nvSpPr>
          <p:cNvPr id="4" name="Content Placeholder 3"/>
          <p:cNvSpPr txBox="1">
            <a:spLocks noGrp="1"/>
          </p:cNvSpPr>
          <p:nvPr>
            <p:ph idx="1"/>
          </p:nvPr>
        </p:nvSpPr>
        <p:spPr>
          <a:xfrm>
            <a:off x="337544" y="1750795"/>
            <a:ext cx="8554936" cy="4321183"/>
          </a:xfrm>
          <a:prstGeom prst="rect">
            <a:avLst/>
          </a:prstGeom>
          <a:noFill/>
        </p:spPr>
        <p:txBody>
          <a:bodyPr wrap="square" rtlCol="0">
            <a:spAutoFit/>
          </a:bodyPr>
          <a:lstStyle/>
          <a:p>
            <a:pPr marL="355600" indent="-355600"/>
            <a:r>
              <a:rPr lang="en-GB" altLang="en-US" sz="2400" dirty="0" smtClean="0"/>
              <a:t>Children’s strategy in NHT</a:t>
            </a:r>
          </a:p>
          <a:p>
            <a:pPr marL="355600" indent="-355600"/>
            <a:r>
              <a:rPr lang="en-GB" altLang="en-US" sz="2400" dirty="0" smtClean="0"/>
              <a:t>Self </a:t>
            </a:r>
            <a:r>
              <a:rPr lang="en-GB" altLang="en-US" sz="2400" dirty="0"/>
              <a:t>harm team nominated for a Royal College of Psychiatrist award</a:t>
            </a:r>
          </a:p>
          <a:p>
            <a:pPr marL="355600" indent="-355600"/>
            <a:r>
              <a:rPr lang="en-GB" altLang="en-US" sz="2400" dirty="0"/>
              <a:t>We provide a good quality of care for children and young people on the inpatient unit and are developing plans for a newer more fit for purpose </a:t>
            </a:r>
            <a:r>
              <a:rPr lang="en-GB" altLang="en-US" sz="2400" dirty="0" smtClean="0"/>
              <a:t>building</a:t>
            </a:r>
          </a:p>
          <a:p>
            <a:pPr marL="355600" indent="-355600"/>
            <a:r>
              <a:rPr lang="en-GB" altLang="en-US" sz="2400" dirty="0" smtClean="0"/>
              <a:t>Electronic record system &amp; prescribing</a:t>
            </a:r>
            <a:endParaRPr lang="en-GB" altLang="en-US" sz="2400" dirty="0"/>
          </a:p>
          <a:p>
            <a:pPr marL="355600" indent="-355600"/>
            <a:r>
              <a:rPr lang="en-GB" altLang="en-US" sz="2400" dirty="0"/>
              <a:t>We have nationally recognised research </a:t>
            </a:r>
          </a:p>
          <a:p>
            <a:pPr marL="355600" indent="-355600"/>
            <a:r>
              <a:rPr lang="en-GB" altLang="en-US" sz="2400" dirty="0"/>
              <a:t>Children Looked After </a:t>
            </a:r>
            <a:r>
              <a:rPr lang="en-GB" altLang="en-US" sz="2400" dirty="0" smtClean="0"/>
              <a:t>team for County</a:t>
            </a:r>
          </a:p>
          <a:p>
            <a:endParaRPr lang="en-GB" altLang="en-US" sz="1800" dirty="0"/>
          </a:p>
          <a:p>
            <a:endParaRPr lang="en-GB" sz="1100" dirty="0">
              <a:solidFill>
                <a:schemeClr val="bg1"/>
              </a:solidFill>
            </a:endParaRPr>
          </a:p>
        </p:txBody>
      </p:sp>
      <p:sp>
        <p:nvSpPr>
          <p:cNvPr id="5" name="TextBox 4"/>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13</a:t>
            </a:r>
            <a:endParaRPr lang="en-GB" sz="1100" dirty="0">
              <a:solidFill>
                <a:schemeClr val="bg1"/>
              </a:solidFill>
            </a:endParaRPr>
          </a:p>
        </p:txBody>
      </p:sp>
    </p:spTree>
    <p:extLst>
      <p:ext uri="{BB962C8B-B14F-4D97-AF65-F5344CB8AC3E}">
        <p14:creationId xmlns:p14="http://schemas.microsoft.com/office/powerpoint/2010/main" val="422789327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S-SN-NA01\Departments1\H\HQ Communications\Campaigns\Anti stigma\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5904657" cy="48153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14</a:t>
            </a:r>
            <a:endParaRPr lang="en-GB" sz="1100" dirty="0">
              <a:solidFill>
                <a:schemeClr val="bg1"/>
              </a:solidFill>
            </a:endParaRPr>
          </a:p>
        </p:txBody>
      </p:sp>
    </p:spTree>
    <p:extLst>
      <p:ext uri="{BB962C8B-B14F-4D97-AF65-F5344CB8AC3E}">
        <p14:creationId xmlns:p14="http://schemas.microsoft.com/office/powerpoint/2010/main" val="2923385013"/>
      </p:ext>
    </p:extLst>
  </p:cSld>
  <p:clrMapOvr>
    <a:masterClrMapping/>
  </p:clrMapOvr>
  <p:transition advTm="4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916832"/>
            <a:ext cx="7772400" cy="1470025"/>
          </a:xfrm>
        </p:spPr>
        <p:txBody>
          <a:bodyPr>
            <a:noAutofit/>
          </a:bodyPr>
          <a:lstStyle/>
          <a:p>
            <a:pPr algn="ctr"/>
            <a:r>
              <a:rPr lang="en-GB" sz="4400" dirty="0" smtClean="0">
                <a:solidFill>
                  <a:srgbClr val="336699"/>
                </a:solidFill>
              </a:rPr>
              <a:t>Psychological Well-being and Ageing</a:t>
            </a:r>
            <a:endParaRPr lang="en-GB" sz="4400" dirty="0">
              <a:solidFill>
                <a:srgbClr val="336699"/>
              </a:solidFill>
            </a:endParaRPr>
          </a:p>
        </p:txBody>
      </p:sp>
      <p:sp>
        <p:nvSpPr>
          <p:cNvPr id="5" name="Subtitle 4"/>
          <p:cNvSpPr>
            <a:spLocks noGrp="1"/>
          </p:cNvSpPr>
          <p:nvPr>
            <p:ph type="subTitle" idx="1"/>
          </p:nvPr>
        </p:nvSpPr>
        <p:spPr>
          <a:xfrm>
            <a:off x="395536" y="3886200"/>
            <a:ext cx="8136904" cy="1752600"/>
          </a:xfrm>
        </p:spPr>
        <p:txBody>
          <a:bodyPr/>
          <a:lstStyle/>
          <a:p>
            <a:r>
              <a:rPr lang="en-GB" dirty="0" smtClean="0"/>
              <a:t>Dr Ola Junaid, Clinical Director</a:t>
            </a:r>
          </a:p>
          <a:p>
            <a:r>
              <a:rPr lang="en-GB" dirty="0" smtClean="0"/>
              <a:t>Mental Health Services Older People</a:t>
            </a:r>
            <a:endParaRPr lang="en-GB" dirty="0"/>
          </a:p>
        </p:txBody>
      </p:sp>
      <p:sp>
        <p:nvSpPr>
          <p:cNvPr id="2" name="TextBox 1"/>
          <p:cNvSpPr txBox="1"/>
          <p:nvPr/>
        </p:nvSpPr>
        <p:spPr>
          <a:xfrm>
            <a:off x="251520" y="1115452"/>
            <a:ext cx="2016224" cy="369332"/>
          </a:xfrm>
          <a:prstGeom prst="rect">
            <a:avLst/>
          </a:prstGeom>
          <a:noFill/>
        </p:spPr>
        <p:txBody>
          <a:bodyPr wrap="square" rtlCol="0">
            <a:spAutoFit/>
          </a:bodyPr>
          <a:lstStyle/>
          <a:p>
            <a:r>
              <a:rPr lang="en-GB" dirty="0" smtClean="0"/>
              <a:t>Section 3</a:t>
            </a:r>
            <a:endParaRPr lang="en-GB" dirty="0"/>
          </a:p>
        </p:txBody>
      </p:sp>
      <p:sp>
        <p:nvSpPr>
          <p:cNvPr id="6" name="TextBox 5"/>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15</a:t>
            </a:r>
            <a:endParaRPr lang="en-GB" sz="1100" dirty="0">
              <a:solidFill>
                <a:schemeClr val="bg1"/>
              </a:solidFill>
            </a:endParaRPr>
          </a:p>
        </p:txBody>
      </p:sp>
    </p:spTree>
    <p:extLst>
      <p:ext uri="{BB962C8B-B14F-4D97-AF65-F5344CB8AC3E}">
        <p14:creationId xmlns:p14="http://schemas.microsoft.com/office/powerpoint/2010/main" val="3000730969"/>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8135937" cy="4114800"/>
          </a:xfrm>
        </p:spPr>
        <p:txBody>
          <a:bodyPr/>
          <a:lstStyle/>
          <a:p>
            <a:pPr marL="355600" indent="-355600">
              <a:spcAft>
                <a:spcPts val="1200"/>
              </a:spcAft>
            </a:pPr>
            <a:r>
              <a:rPr lang="en-GB" sz="2400" dirty="0" smtClean="0"/>
              <a:t>Psychological well being is an absence of a mental disorder</a:t>
            </a:r>
          </a:p>
          <a:p>
            <a:pPr marL="355600" indent="-355600"/>
            <a:r>
              <a:rPr lang="en-GB" sz="2400" dirty="0" smtClean="0"/>
              <a:t>Mental health is a state of well being in which the individual realises their own abilities, can cope with the normal stresses of life, can work productively and fruitfully, and is able to make a contribution to their community</a:t>
            </a:r>
          </a:p>
          <a:p>
            <a:pPr marL="1684337" lvl="5" indent="-355600">
              <a:buFont typeface="Arial" panose="020B0604020202020204" pitchFamily="34" charset="0"/>
              <a:buChar char=""/>
            </a:pPr>
            <a:r>
              <a:rPr lang="en-GB" dirty="0" smtClean="0"/>
              <a:t>WHO</a:t>
            </a:r>
            <a:endParaRPr lang="en-GB"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16</a:t>
            </a:r>
            <a:endParaRPr lang="en-GB" sz="1100" dirty="0">
              <a:solidFill>
                <a:schemeClr val="bg1"/>
              </a:solidFill>
            </a:endParaRPr>
          </a:p>
        </p:txBody>
      </p:sp>
    </p:spTree>
    <p:extLst>
      <p:ext uri="{BB962C8B-B14F-4D97-AF65-F5344CB8AC3E}">
        <p14:creationId xmlns:p14="http://schemas.microsoft.com/office/powerpoint/2010/main" val="4086527119"/>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135937" cy="4114800"/>
          </a:xfrm>
        </p:spPr>
        <p:txBody>
          <a:bodyPr/>
          <a:lstStyle/>
          <a:p>
            <a:pPr marL="355600" indent="-355600"/>
            <a:r>
              <a:rPr lang="en-GB" sz="2400" dirty="0"/>
              <a:t>W</a:t>
            </a:r>
            <a:r>
              <a:rPr lang="en-GB" sz="2400" dirty="0" smtClean="0"/>
              <a:t>ell-being </a:t>
            </a:r>
            <a:r>
              <a:rPr lang="en-GB" sz="2400" dirty="0"/>
              <a:t>has been defined from two perspectives. The clinical perspective defines well-being as the absence of negative conditions and the psychological perspective defines well-being as the prevalence of positive attributes</a:t>
            </a:r>
            <a:r>
              <a:rPr lang="en-GB" dirty="0"/>
              <a:t>. </a:t>
            </a:r>
            <a:endParaRPr lang="en-GB" dirty="0" smtClean="0"/>
          </a:p>
          <a:p>
            <a:pPr marL="0" indent="0">
              <a:buNone/>
            </a:pPr>
            <a:endParaRPr lang="en-GB" sz="1600" dirty="0" smtClean="0"/>
          </a:p>
          <a:p>
            <a:pPr marL="1250950" lvl="1" indent="-355600">
              <a:buFont typeface="Arial" panose="020B0604020202020204" pitchFamily="34" charset="0"/>
              <a:buChar char=""/>
            </a:pPr>
            <a:r>
              <a:rPr lang="en-GB" sz="2000" dirty="0"/>
              <a:t>T</a:t>
            </a:r>
            <a:r>
              <a:rPr lang="en-GB" sz="2000" dirty="0" smtClean="0"/>
              <a:t>he active pursuit of well being</a:t>
            </a:r>
          </a:p>
          <a:p>
            <a:pPr marL="1250950" lvl="1" indent="-355600">
              <a:buFont typeface="Arial" panose="020B0604020202020204" pitchFamily="34" charset="0"/>
              <a:buChar char=""/>
            </a:pPr>
            <a:r>
              <a:rPr lang="en-GB" sz="2000" dirty="0" smtClean="0"/>
              <a:t>Positive affect</a:t>
            </a:r>
          </a:p>
          <a:p>
            <a:pPr marL="1250950" lvl="1" indent="-355600">
              <a:buFont typeface="Arial" panose="020B0604020202020204" pitchFamily="34" charset="0"/>
              <a:buChar char=""/>
            </a:pPr>
            <a:r>
              <a:rPr lang="en-GB" sz="2000" dirty="0" smtClean="0"/>
              <a:t>Life satisfaction</a:t>
            </a:r>
          </a:p>
          <a:p>
            <a:pPr marL="1250950" lvl="1" indent="-355600">
              <a:buFont typeface="Arial" panose="020B0604020202020204" pitchFamily="34" charset="0"/>
              <a:buChar char=""/>
            </a:pPr>
            <a:r>
              <a:rPr lang="en-GB" sz="2000" dirty="0" smtClean="0"/>
              <a:t>Personal optimisation</a:t>
            </a:r>
            <a:endParaRPr lang="en-GB" sz="2000"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17</a:t>
            </a:r>
            <a:endParaRPr lang="en-GB" sz="1100" dirty="0">
              <a:solidFill>
                <a:schemeClr val="bg1"/>
              </a:solidFill>
            </a:endParaRPr>
          </a:p>
        </p:txBody>
      </p:sp>
    </p:spTree>
    <p:extLst>
      <p:ext uri="{BB962C8B-B14F-4D97-AF65-F5344CB8AC3E}">
        <p14:creationId xmlns:p14="http://schemas.microsoft.com/office/powerpoint/2010/main" val="319297793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5538"/>
            <a:ext cx="8206680" cy="647278"/>
          </a:xfrm>
        </p:spPr>
        <p:txBody>
          <a:bodyPr/>
          <a:lstStyle/>
          <a:p>
            <a:r>
              <a:rPr lang="en-GB" sz="3200" dirty="0" smtClean="0">
                <a:solidFill>
                  <a:srgbClr val="00B0F0"/>
                </a:solidFill>
              </a:rPr>
              <a:t>Quality of Life</a:t>
            </a:r>
            <a:endParaRPr lang="en-GB" sz="3200" dirty="0">
              <a:solidFill>
                <a:srgbClr val="00B0F0"/>
              </a:solidFill>
            </a:endParaRPr>
          </a:p>
        </p:txBody>
      </p:sp>
      <p:sp>
        <p:nvSpPr>
          <p:cNvPr id="3" name="Content Placeholder 2"/>
          <p:cNvSpPr>
            <a:spLocks noGrp="1"/>
          </p:cNvSpPr>
          <p:nvPr>
            <p:ph idx="1"/>
          </p:nvPr>
        </p:nvSpPr>
        <p:spPr>
          <a:xfrm>
            <a:off x="395536" y="1916832"/>
            <a:ext cx="8135937" cy="1728192"/>
          </a:xfrm>
        </p:spPr>
        <p:txBody>
          <a:bodyPr/>
          <a:lstStyle/>
          <a:p>
            <a:pPr marL="452438" indent="-452438"/>
            <a:r>
              <a:rPr lang="en-GB" sz="2400" dirty="0"/>
              <a:t>Quality of life has also been defined “as the satisfaction of an individual’s values, goals and needs through the actualisation of their abilities or lifestyle” (Emerson, </a:t>
            </a:r>
            <a:r>
              <a:rPr lang="en-GB" sz="2400" dirty="0" smtClean="0"/>
              <a:t>1985)</a:t>
            </a:r>
            <a:endParaRPr lang="en-GB" sz="2400"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18</a:t>
            </a:r>
            <a:endParaRPr lang="en-GB" sz="1100" dirty="0">
              <a:solidFill>
                <a:schemeClr val="bg1"/>
              </a:solidFill>
            </a:endParaRPr>
          </a:p>
        </p:txBody>
      </p:sp>
    </p:spTree>
    <p:extLst>
      <p:ext uri="{BB962C8B-B14F-4D97-AF65-F5344CB8AC3E}">
        <p14:creationId xmlns:p14="http://schemas.microsoft.com/office/powerpoint/2010/main" val="195103981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267P-5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281049"/>
            <a:ext cx="3054085" cy="4581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7267P-5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44674"/>
            <a:ext cx="5157788" cy="3438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7584" y="5503004"/>
            <a:ext cx="3960440" cy="369332"/>
          </a:xfrm>
          <a:prstGeom prst="rect">
            <a:avLst/>
          </a:prstGeom>
          <a:noFill/>
        </p:spPr>
        <p:txBody>
          <a:bodyPr wrap="square" rtlCol="0">
            <a:spAutoFit/>
          </a:bodyPr>
          <a:lstStyle/>
          <a:p>
            <a:r>
              <a:rPr lang="en-GB" dirty="0" smtClean="0"/>
              <a:t>Dame Kelly Holmes – An inspiration</a:t>
            </a:r>
            <a:endParaRPr lang="en-GB" dirty="0"/>
          </a:p>
        </p:txBody>
      </p:sp>
      <p:sp>
        <p:nvSpPr>
          <p:cNvPr id="7" name="TextBox 6"/>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a:t>
            </a:r>
            <a:endParaRPr lang="en-GB" sz="1100" dirty="0">
              <a:solidFill>
                <a:schemeClr val="bg1"/>
              </a:solidFill>
            </a:endParaRPr>
          </a:p>
        </p:txBody>
      </p:sp>
    </p:spTree>
    <p:extLst>
      <p:ext uri="{BB962C8B-B14F-4D97-AF65-F5344CB8AC3E}">
        <p14:creationId xmlns:p14="http://schemas.microsoft.com/office/powerpoint/2010/main" val="727562794"/>
      </p:ext>
    </p:extLst>
  </p:cSld>
  <p:clrMapOvr>
    <a:masterClrMapping/>
  </p:clrMapOvr>
  <p:transition advTm="4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135937" cy="4114800"/>
          </a:xfrm>
        </p:spPr>
        <p:txBody>
          <a:bodyPr/>
          <a:lstStyle/>
          <a:p>
            <a:pPr marL="355600" indent="-355600"/>
            <a:r>
              <a:rPr lang="en-GB" sz="2400" dirty="0"/>
              <a:t>A</a:t>
            </a:r>
            <a:r>
              <a:rPr lang="en-GB" sz="2400" dirty="0" smtClean="0"/>
              <a:t>n </a:t>
            </a:r>
            <a:r>
              <a:rPr lang="en-GB" sz="2400" dirty="0"/>
              <a:t>individual’s perception of their position in life in the context of the culture and value systems in which they live and in relation to their goals, expectations, standards and concerns. It is a broad ranging concept affected in a complex way by the person’s physical health, psychological state, personal beliefs, social relationships and their relationship to salient features of their environment”(</a:t>
            </a:r>
            <a:r>
              <a:rPr lang="en-GB" sz="2400" dirty="0" err="1"/>
              <a:t>Oort</a:t>
            </a:r>
            <a:r>
              <a:rPr lang="en-GB" sz="2400" dirty="0"/>
              <a:t>, 2005</a:t>
            </a:r>
            <a:r>
              <a:rPr lang="en-GB" sz="2400" dirty="0" smtClean="0"/>
              <a:t>).</a:t>
            </a:r>
          </a:p>
          <a:p>
            <a:pPr marL="0" indent="0">
              <a:buNone/>
            </a:pPr>
            <a:endParaRPr lang="en-GB" sz="1000" dirty="0" smtClean="0"/>
          </a:p>
          <a:p>
            <a:pPr marL="1684337" lvl="5" indent="-355600">
              <a:buFont typeface="Arial" panose="020B0604020202020204" pitchFamily="34" charset="0"/>
              <a:buChar char=""/>
            </a:pPr>
            <a:r>
              <a:rPr lang="en-GB" dirty="0" smtClean="0"/>
              <a:t>WHO</a:t>
            </a:r>
            <a:endParaRPr lang="en-GB" dirty="0"/>
          </a:p>
          <a:p>
            <a:endParaRPr lang="en-GB"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19</a:t>
            </a:r>
            <a:endParaRPr lang="en-GB" sz="1100" dirty="0">
              <a:solidFill>
                <a:schemeClr val="bg1"/>
              </a:solidFill>
            </a:endParaRPr>
          </a:p>
        </p:txBody>
      </p:sp>
    </p:spTree>
    <p:extLst>
      <p:ext uri="{BB962C8B-B14F-4D97-AF65-F5344CB8AC3E}">
        <p14:creationId xmlns:p14="http://schemas.microsoft.com/office/powerpoint/2010/main" val="3521293004"/>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5538"/>
            <a:ext cx="8206680" cy="575270"/>
          </a:xfrm>
        </p:spPr>
        <p:txBody>
          <a:bodyPr/>
          <a:lstStyle/>
          <a:p>
            <a:r>
              <a:rPr lang="en-GB" sz="3200" dirty="0" smtClean="0">
                <a:solidFill>
                  <a:srgbClr val="00B0F0"/>
                </a:solidFill>
              </a:rPr>
              <a:t>Dementia</a:t>
            </a:r>
            <a:endParaRPr lang="en-GB" sz="3200" dirty="0">
              <a:solidFill>
                <a:srgbClr val="00B0F0"/>
              </a:solidFill>
            </a:endParaRPr>
          </a:p>
        </p:txBody>
      </p:sp>
      <p:sp>
        <p:nvSpPr>
          <p:cNvPr id="3" name="Content Placeholder 2"/>
          <p:cNvSpPr>
            <a:spLocks noGrp="1"/>
          </p:cNvSpPr>
          <p:nvPr>
            <p:ph idx="1"/>
          </p:nvPr>
        </p:nvSpPr>
        <p:spPr>
          <a:xfrm>
            <a:off x="323528" y="1844824"/>
            <a:ext cx="8135937" cy="2880320"/>
          </a:xfrm>
        </p:spPr>
        <p:txBody>
          <a:bodyPr/>
          <a:lstStyle/>
          <a:p>
            <a:pPr marL="355600" indent="-355600">
              <a:spcAft>
                <a:spcPts val="1200"/>
              </a:spcAft>
            </a:pPr>
            <a:r>
              <a:rPr lang="en-GB" sz="2400" dirty="0"/>
              <a:t>Dementia presents a huge challenge to society, both now and increasingly in the future. There are currently 700,000 people in the UK with dementia, </a:t>
            </a:r>
            <a:endParaRPr lang="en-GB" sz="2400" dirty="0" smtClean="0"/>
          </a:p>
          <a:p>
            <a:pPr marL="355600" indent="-355600"/>
            <a:r>
              <a:rPr lang="en-GB" sz="2400" dirty="0" smtClean="0"/>
              <a:t>Dementia </a:t>
            </a:r>
            <a:r>
              <a:rPr lang="en-GB" sz="2400" dirty="0"/>
              <a:t>costs the UK economy £17 billion a year and, in the next 30 years, the number of people with dementia in the UK will double to 1.4 million, with </a:t>
            </a:r>
            <a:r>
              <a:rPr lang="en-GB" sz="2400" dirty="0" smtClean="0"/>
              <a:t> </a:t>
            </a:r>
            <a:r>
              <a:rPr lang="en-GB" sz="2400" dirty="0"/>
              <a:t>costs </a:t>
            </a:r>
            <a:r>
              <a:rPr lang="en-GB" sz="2400" dirty="0" smtClean="0"/>
              <a:t>of </a:t>
            </a:r>
            <a:r>
              <a:rPr lang="en-GB" sz="2400" dirty="0"/>
              <a:t>over £50 billion a year</a:t>
            </a:r>
            <a:r>
              <a:rPr lang="en-GB" dirty="0"/>
              <a:t>. </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20</a:t>
            </a:r>
            <a:endParaRPr lang="en-GB" sz="1100" dirty="0">
              <a:solidFill>
                <a:schemeClr val="bg1"/>
              </a:solidFill>
            </a:endParaRPr>
          </a:p>
        </p:txBody>
      </p:sp>
    </p:spTree>
    <p:extLst>
      <p:ext uri="{BB962C8B-B14F-4D97-AF65-F5344CB8AC3E}">
        <p14:creationId xmlns:p14="http://schemas.microsoft.com/office/powerpoint/2010/main" val="3729406327"/>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135937" cy="4752528"/>
          </a:xfrm>
        </p:spPr>
        <p:txBody>
          <a:bodyPr/>
          <a:lstStyle/>
          <a:p>
            <a:pPr marL="355600" indent="-355600">
              <a:spcAft>
                <a:spcPts val="1200"/>
              </a:spcAft>
            </a:pPr>
            <a:r>
              <a:rPr lang="en-GB" sz="2400" dirty="0" smtClean="0"/>
              <a:t>Dementia </a:t>
            </a:r>
            <a:r>
              <a:rPr lang="en-GB" sz="2400" dirty="0"/>
              <a:t>results in a progressive decline in </a:t>
            </a:r>
            <a:r>
              <a:rPr lang="en-GB" sz="2400" dirty="0" smtClean="0"/>
              <a:t> </a:t>
            </a:r>
            <a:r>
              <a:rPr lang="en-GB" sz="2400" dirty="0"/>
              <a:t>function, including memory, reasoning, communication skills and the skills needed to carry out daily </a:t>
            </a:r>
            <a:r>
              <a:rPr lang="en-GB" sz="2400" dirty="0" smtClean="0"/>
              <a:t>activities. And, </a:t>
            </a:r>
            <a:r>
              <a:rPr lang="en-GB" sz="2400" dirty="0"/>
              <a:t>individuals may develop behavioural and psychological symptoms such as depression, psychosis, aggression and wandering, which complicate care and can occur at any stage of the illness. </a:t>
            </a:r>
            <a:endParaRPr lang="en-GB" sz="2400" dirty="0" smtClean="0"/>
          </a:p>
          <a:p>
            <a:pPr marL="355600" indent="-355600"/>
            <a:r>
              <a:rPr lang="en-GB" sz="2400" dirty="0"/>
              <a:t>Family carers of people with dementia are often old and frail themselves, with high levels of depression and physical illness, and a diminished quality of life. Dementia is a terminal condition but people can live with it for 7–12 years</a:t>
            </a:r>
          </a:p>
          <a:p>
            <a:pPr marL="355600" indent="-355600"/>
            <a:endParaRPr lang="en-GB" sz="2400"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21</a:t>
            </a:r>
            <a:endParaRPr lang="en-GB" sz="1100" dirty="0">
              <a:solidFill>
                <a:schemeClr val="bg1"/>
              </a:solidFill>
            </a:endParaRPr>
          </a:p>
        </p:txBody>
      </p:sp>
    </p:spTree>
    <p:extLst>
      <p:ext uri="{BB962C8B-B14F-4D97-AF65-F5344CB8AC3E}">
        <p14:creationId xmlns:p14="http://schemas.microsoft.com/office/powerpoint/2010/main" val="289258044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5538"/>
            <a:ext cx="8206680" cy="1143000"/>
          </a:xfrm>
        </p:spPr>
        <p:txBody>
          <a:bodyPr/>
          <a:lstStyle/>
          <a:p>
            <a:r>
              <a:rPr lang="en-GB" sz="3200" dirty="0" smtClean="0">
                <a:solidFill>
                  <a:srgbClr val="00B0F0"/>
                </a:solidFill>
              </a:rPr>
              <a:t>Living well with Dementia</a:t>
            </a:r>
            <a:endParaRPr lang="en-GB" sz="3200" dirty="0">
              <a:solidFill>
                <a:srgbClr val="00B0F0"/>
              </a:solidFill>
            </a:endParaRPr>
          </a:p>
        </p:txBody>
      </p:sp>
      <p:sp>
        <p:nvSpPr>
          <p:cNvPr id="3" name="Content Placeholder 2"/>
          <p:cNvSpPr>
            <a:spLocks noGrp="1"/>
          </p:cNvSpPr>
          <p:nvPr>
            <p:ph idx="1"/>
          </p:nvPr>
        </p:nvSpPr>
        <p:spPr>
          <a:xfrm>
            <a:off x="323528" y="1844824"/>
            <a:ext cx="8135937" cy="4114800"/>
          </a:xfrm>
        </p:spPr>
        <p:txBody>
          <a:bodyPr/>
          <a:lstStyle/>
          <a:p>
            <a:pPr marL="355600" indent="-355600"/>
            <a:r>
              <a:rPr lang="en-GB" sz="2400" dirty="0" smtClean="0"/>
              <a:t>Implementation </a:t>
            </a:r>
            <a:r>
              <a:rPr lang="en-GB" sz="2400" dirty="0"/>
              <a:t>of the Strategy </a:t>
            </a:r>
            <a:r>
              <a:rPr lang="en-GB" sz="2400" dirty="0" smtClean="0"/>
              <a:t> means </a:t>
            </a:r>
            <a:r>
              <a:rPr lang="en-GB" sz="2400" dirty="0"/>
              <a:t>that all people with dementia and </a:t>
            </a:r>
            <a:r>
              <a:rPr lang="en-GB" sz="2400" dirty="0" smtClean="0"/>
              <a:t>their carer’s would </a:t>
            </a:r>
            <a:r>
              <a:rPr lang="en-GB" sz="2400" dirty="0"/>
              <a:t>have the best possible healthcare and support. </a:t>
            </a:r>
            <a:endParaRPr lang="en-GB" sz="2400" dirty="0" smtClean="0"/>
          </a:p>
          <a:p>
            <a:pPr marL="355600" indent="-355600"/>
            <a:r>
              <a:rPr lang="en-GB" sz="2400" dirty="0" smtClean="0"/>
              <a:t>Early </a:t>
            </a:r>
            <a:r>
              <a:rPr lang="en-GB" sz="2400" dirty="0"/>
              <a:t>diagnosis, effective intervention and support </a:t>
            </a:r>
            <a:r>
              <a:rPr lang="en-GB" sz="2400" dirty="0" smtClean="0"/>
              <a:t>can </a:t>
            </a:r>
            <a:r>
              <a:rPr lang="en-GB" sz="2400" dirty="0"/>
              <a:t>enable people to live well with dementia. </a:t>
            </a:r>
            <a:endParaRPr lang="en-GB" sz="2400" dirty="0" smtClean="0"/>
          </a:p>
          <a:p>
            <a:pPr marL="355600" indent="-355600"/>
            <a:r>
              <a:rPr lang="en-GB" sz="2400" dirty="0" smtClean="0"/>
              <a:t>Improving </a:t>
            </a:r>
            <a:r>
              <a:rPr lang="en-GB" sz="2400" dirty="0"/>
              <a:t>health and social care outcomes in dementia </a:t>
            </a:r>
            <a:r>
              <a:rPr lang="en-GB" sz="2400" dirty="0" smtClean="0"/>
              <a:t>can </a:t>
            </a:r>
            <a:r>
              <a:rPr lang="en-GB" sz="2400" dirty="0"/>
              <a:t>have significant benefits for society both now and in the future. </a:t>
            </a:r>
            <a:endParaRPr lang="en-GB" sz="2400" dirty="0" smtClean="0"/>
          </a:p>
          <a:p>
            <a:pPr marL="355600" indent="-355600"/>
            <a:endParaRPr lang="en-GB" sz="2400" smtClean="0"/>
          </a:p>
          <a:p>
            <a:pPr marL="0" indent="0">
              <a:buNone/>
            </a:pPr>
            <a:endParaRPr lang="en-GB" dirty="0"/>
          </a:p>
          <a:p>
            <a:endParaRPr lang="en-GB"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22</a:t>
            </a:r>
            <a:endParaRPr lang="en-GB" sz="1100" dirty="0">
              <a:solidFill>
                <a:schemeClr val="bg1"/>
              </a:solidFill>
            </a:endParaRPr>
          </a:p>
        </p:txBody>
      </p:sp>
    </p:spTree>
    <p:extLst>
      <p:ext uri="{BB962C8B-B14F-4D97-AF65-F5344CB8AC3E}">
        <p14:creationId xmlns:p14="http://schemas.microsoft.com/office/powerpoint/2010/main" val="197417447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135937" cy="4114800"/>
          </a:xfrm>
        </p:spPr>
        <p:txBody>
          <a:bodyPr/>
          <a:lstStyle/>
          <a:p>
            <a:pPr marL="452438" indent="-452438">
              <a:spcAft>
                <a:spcPts val="1200"/>
              </a:spcAft>
            </a:pPr>
            <a:r>
              <a:rPr lang="en-GB" sz="2400" dirty="0" smtClean="0"/>
              <a:t>Old age is often portrayed as a time of rest, reflection and opportunities to do things that were put off while raising families and pursuing careers. </a:t>
            </a:r>
          </a:p>
          <a:p>
            <a:pPr marL="452438" indent="-452438"/>
            <a:r>
              <a:rPr lang="en-GB" sz="2400" dirty="0" smtClean="0"/>
              <a:t>Unfortunately, the aging process is not always so idyllic. Late-life events such as chronic and debilitating medical disorders, loss of friends and loved ones and the inability to take part in once-cherished activities can take a heavy toll on an aging person's emotional well-being.</a:t>
            </a:r>
          </a:p>
          <a:p>
            <a:endParaRPr lang="en-GB" sz="2400"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23</a:t>
            </a:r>
            <a:endParaRPr lang="en-GB" sz="1100" dirty="0">
              <a:solidFill>
                <a:schemeClr val="bg1"/>
              </a:solidFill>
            </a:endParaRPr>
          </a:p>
        </p:txBody>
      </p:sp>
    </p:spTree>
    <p:extLst>
      <p:ext uri="{BB962C8B-B14F-4D97-AF65-F5344CB8AC3E}">
        <p14:creationId xmlns:p14="http://schemas.microsoft.com/office/powerpoint/2010/main" val="2369052902"/>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135937" cy="4114800"/>
          </a:xfrm>
        </p:spPr>
        <p:txBody>
          <a:bodyPr/>
          <a:lstStyle/>
          <a:p>
            <a:pPr marL="452438" indent="-452438"/>
            <a:r>
              <a:rPr lang="en-GB" sz="2400" dirty="0" smtClean="0"/>
              <a:t>An older adult may also sense a loss of control over his or her life due to failing eyesight, hearing loss and other physical changes, as well as external pressures such as limited financial resources. These and other issues often give rise to negative emotions such as sadness, anxiety, loneliness and lowered self-esteem, which in turn lead to social withdrawal and apathy.</a:t>
            </a:r>
          </a:p>
          <a:p>
            <a:endParaRPr lang="en-GB"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24</a:t>
            </a:r>
            <a:endParaRPr lang="en-GB" sz="1100" dirty="0">
              <a:solidFill>
                <a:schemeClr val="bg1"/>
              </a:solidFill>
            </a:endParaRPr>
          </a:p>
        </p:txBody>
      </p:sp>
    </p:spTree>
    <p:extLst>
      <p:ext uri="{BB962C8B-B14F-4D97-AF65-F5344CB8AC3E}">
        <p14:creationId xmlns:p14="http://schemas.microsoft.com/office/powerpoint/2010/main" val="2521034412"/>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134672" cy="575270"/>
          </a:xfrm>
        </p:spPr>
        <p:txBody>
          <a:bodyPr/>
          <a:lstStyle/>
          <a:p>
            <a:r>
              <a:rPr lang="en-GB" sz="3200" dirty="0" smtClean="0">
                <a:solidFill>
                  <a:srgbClr val="00B0F0"/>
                </a:solidFill>
              </a:rPr>
              <a:t>DEPRESSION</a:t>
            </a:r>
            <a:endParaRPr lang="en-GB" sz="3200" dirty="0">
              <a:solidFill>
                <a:srgbClr val="00B0F0"/>
              </a:solidFill>
            </a:endParaRPr>
          </a:p>
        </p:txBody>
      </p:sp>
      <p:sp>
        <p:nvSpPr>
          <p:cNvPr id="3" name="Content Placeholder 2"/>
          <p:cNvSpPr>
            <a:spLocks noGrp="1"/>
          </p:cNvSpPr>
          <p:nvPr>
            <p:ph idx="1"/>
          </p:nvPr>
        </p:nvSpPr>
        <p:spPr>
          <a:xfrm>
            <a:off x="323528" y="1484784"/>
            <a:ext cx="8568952" cy="4114800"/>
          </a:xfrm>
        </p:spPr>
        <p:txBody>
          <a:bodyPr/>
          <a:lstStyle/>
          <a:p>
            <a:pPr marL="355600" indent="-355600">
              <a:spcAft>
                <a:spcPts val="1200"/>
              </a:spcAft>
            </a:pPr>
            <a:r>
              <a:rPr lang="en-GB" sz="2400" dirty="0" smtClean="0"/>
              <a:t>Chronic depression has both physical and mental consequences that may complicate an older adult's existing health condition and trigger new concerns.</a:t>
            </a:r>
          </a:p>
          <a:p>
            <a:pPr marL="355600" indent="-355600"/>
            <a:r>
              <a:rPr lang="en-GB" sz="2400" dirty="0" smtClean="0"/>
              <a:t>The mortality rate for elderly men and women suffering from both depression and feelings of loneliness is higher than for those who are report satisfaction with their lives. </a:t>
            </a:r>
          </a:p>
          <a:p>
            <a:pPr lvl="4">
              <a:spcBef>
                <a:spcPts val="0"/>
              </a:spcBef>
              <a:spcAft>
                <a:spcPts val="1200"/>
              </a:spcAft>
              <a:buFont typeface="Arial" panose="020B0604020202020204" pitchFamily="34" charset="0"/>
              <a:buChar char=""/>
            </a:pPr>
            <a:r>
              <a:rPr lang="en-GB" dirty="0" err="1" smtClean="0"/>
              <a:t>APA</a:t>
            </a:r>
            <a:endParaRPr lang="en-GB" dirty="0" smtClean="0"/>
          </a:p>
          <a:p>
            <a:pPr marL="355600" indent="-355600"/>
            <a:r>
              <a:rPr lang="en-GB" sz="2400" dirty="0"/>
              <a:t>Treatment programs for depressed elderly patients suffering from cardiovascular disease and other major illnesses usually take longer than normal, and are less successful.</a:t>
            </a:r>
          </a:p>
          <a:p>
            <a:pPr lvl="4">
              <a:buFont typeface="Arial" panose="020B0604020202020204" pitchFamily="34" charset="0"/>
              <a:buChar char=""/>
            </a:pPr>
            <a:r>
              <a:rPr lang="en-GB" dirty="0" err="1"/>
              <a:t>APA</a:t>
            </a:r>
            <a:endParaRPr lang="en-GB" dirty="0"/>
          </a:p>
          <a:p>
            <a:pPr lvl="4">
              <a:buFont typeface="Arial" panose="020B0604020202020204" pitchFamily="34" charset="0"/>
              <a:buChar char=""/>
            </a:pPr>
            <a:endParaRPr lang="en-GB"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25</a:t>
            </a:r>
            <a:endParaRPr lang="en-GB" sz="1100" dirty="0">
              <a:solidFill>
                <a:schemeClr val="bg1"/>
              </a:solidFill>
            </a:endParaRPr>
          </a:p>
        </p:txBody>
      </p:sp>
    </p:spTree>
    <p:extLst>
      <p:ext uri="{BB962C8B-B14F-4D97-AF65-F5344CB8AC3E}">
        <p14:creationId xmlns:p14="http://schemas.microsoft.com/office/powerpoint/2010/main" val="901589590"/>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135937" cy="4114800"/>
          </a:xfrm>
        </p:spPr>
        <p:txBody>
          <a:bodyPr/>
          <a:lstStyle/>
          <a:p>
            <a:pPr marL="355600" indent="-355600"/>
            <a:r>
              <a:rPr lang="en-GB" sz="2400" dirty="0" smtClean="0"/>
              <a:t>While aging is an inevitable part of life, depression need not be part of it. Researchers agree that early recognition, diagnosis and treatment can counteract and prevent depression's emotional and physical consequences</a:t>
            </a:r>
          </a:p>
          <a:p>
            <a:pPr lvl="3">
              <a:buFont typeface="Arial" panose="020B0604020202020204" pitchFamily="34" charset="0"/>
              <a:buChar char=""/>
            </a:pPr>
            <a:r>
              <a:rPr lang="en-GB" dirty="0" smtClean="0"/>
              <a:t>APA</a:t>
            </a:r>
            <a:endParaRPr lang="en-GB"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26</a:t>
            </a:r>
            <a:endParaRPr lang="en-GB" sz="1100" dirty="0">
              <a:solidFill>
                <a:schemeClr val="bg1"/>
              </a:solidFill>
            </a:endParaRPr>
          </a:p>
        </p:txBody>
      </p:sp>
    </p:spTree>
    <p:extLst>
      <p:ext uri="{BB962C8B-B14F-4D97-AF65-F5344CB8AC3E}">
        <p14:creationId xmlns:p14="http://schemas.microsoft.com/office/powerpoint/2010/main" val="2165813446"/>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hs-sn-na01\Departments1\H\HQ Communications\photos\Positive Goals June 11\FU4G7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1214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31640" y="5157192"/>
            <a:ext cx="6121400" cy="523220"/>
          </a:xfrm>
          <a:prstGeom prst="rect">
            <a:avLst/>
          </a:prstGeom>
          <a:noFill/>
        </p:spPr>
        <p:txBody>
          <a:bodyPr wrap="square" rtlCol="0">
            <a:spAutoFit/>
          </a:bodyPr>
          <a:lstStyle/>
          <a:p>
            <a:pPr algn="ctr"/>
            <a:r>
              <a:rPr lang="en-GB" sz="2800" b="1" dirty="0" smtClean="0"/>
              <a:t>POSITIVE GOALS</a:t>
            </a:r>
            <a:endParaRPr lang="en-GB" sz="2800" b="1" dirty="0"/>
          </a:p>
        </p:txBody>
      </p:sp>
      <p:sp>
        <p:nvSpPr>
          <p:cNvPr id="8" name="TextBox 7"/>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27</a:t>
            </a:r>
            <a:endParaRPr lang="en-GB" sz="1100" dirty="0">
              <a:solidFill>
                <a:schemeClr val="bg1"/>
              </a:solidFill>
            </a:endParaRPr>
          </a:p>
        </p:txBody>
      </p:sp>
    </p:spTree>
    <p:extLst>
      <p:ext uri="{BB962C8B-B14F-4D97-AF65-F5344CB8AC3E}">
        <p14:creationId xmlns:p14="http://schemas.microsoft.com/office/powerpoint/2010/main" val="3256150183"/>
      </p:ext>
    </p:extLst>
  </p:cSld>
  <p:clrMapOvr>
    <a:masterClrMapping/>
  </p:clrMapOvr>
  <p:transition advTm="400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84213" y="1989138"/>
            <a:ext cx="727233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lg" len="lg"/>
                <a:tailEnd type="none" w="lg" len="lg"/>
              </a14:hiddenLine>
            </a:ext>
          </a:extLst>
        </p:spPr>
        <p:txBody>
          <a:bodyPr>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eaLnBrk="1" hangingPunct="1">
              <a:spcBef>
                <a:spcPct val="50000"/>
              </a:spcBef>
            </a:pPr>
            <a:endParaRPr lang="en-GB" altLang="en-US"/>
          </a:p>
          <a:p>
            <a:pPr eaLnBrk="1" hangingPunct="1">
              <a:spcBef>
                <a:spcPct val="50000"/>
              </a:spcBef>
            </a:pPr>
            <a:endParaRPr lang="en-GB" altLang="en-US"/>
          </a:p>
          <a:p>
            <a:pPr eaLnBrk="1" hangingPunct="1">
              <a:spcBef>
                <a:spcPct val="50000"/>
              </a:spcBef>
            </a:pPr>
            <a:endParaRPr lang="en-GB" altLang="en-US"/>
          </a:p>
        </p:txBody>
      </p:sp>
      <p:sp>
        <p:nvSpPr>
          <p:cNvPr id="3075" name="TextBox 1"/>
          <p:cNvSpPr txBox="1">
            <a:spLocks noChangeArrowheads="1"/>
          </p:cNvSpPr>
          <p:nvPr/>
        </p:nvSpPr>
        <p:spPr bwMode="auto">
          <a:xfrm>
            <a:off x="684213" y="692150"/>
            <a:ext cx="215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eaLnBrk="1" hangingPunct="1"/>
            <a:r>
              <a:rPr lang="en-GB" altLang="en-US"/>
              <a:t>   </a:t>
            </a:r>
          </a:p>
        </p:txBody>
      </p:sp>
      <p:sp>
        <p:nvSpPr>
          <p:cNvPr id="3076" name="Title 7"/>
          <p:cNvSpPr>
            <a:spLocks noGrp="1"/>
          </p:cNvSpPr>
          <p:nvPr>
            <p:ph type="ctrTitle"/>
          </p:nvPr>
        </p:nvSpPr>
        <p:spPr>
          <a:xfrm>
            <a:off x="323528" y="2156619"/>
            <a:ext cx="8640960" cy="1466850"/>
          </a:xfrm>
        </p:spPr>
        <p:txBody>
          <a:bodyPr/>
          <a:lstStyle/>
          <a:p>
            <a:pPr algn="ctr"/>
            <a:r>
              <a:rPr lang="en-GB" altLang="en-US" dirty="0" smtClean="0"/>
              <a:t>Physical Health</a:t>
            </a:r>
            <a:br>
              <a:rPr lang="en-GB" altLang="en-US" dirty="0" smtClean="0"/>
            </a:br>
            <a:r>
              <a:rPr lang="en-GB" altLang="en-US" dirty="0" smtClean="0"/>
              <a:t> and Mental Health</a:t>
            </a:r>
          </a:p>
        </p:txBody>
      </p:sp>
      <p:sp>
        <p:nvSpPr>
          <p:cNvPr id="3077" name="Subtitle 8"/>
          <p:cNvSpPr>
            <a:spLocks noGrp="1"/>
          </p:cNvSpPr>
          <p:nvPr>
            <p:ph type="subTitle" idx="1"/>
          </p:nvPr>
        </p:nvSpPr>
        <p:spPr>
          <a:xfrm>
            <a:off x="251520" y="3573016"/>
            <a:ext cx="8568952" cy="1752600"/>
          </a:xfrm>
        </p:spPr>
        <p:txBody>
          <a:bodyPr/>
          <a:lstStyle/>
          <a:p>
            <a:r>
              <a:rPr lang="en-GB" altLang="en-US" b="1" dirty="0" smtClean="0">
                <a:solidFill>
                  <a:srgbClr val="00B0F0"/>
                </a:solidFill>
              </a:rPr>
              <a:t>The issues</a:t>
            </a:r>
          </a:p>
        </p:txBody>
      </p:sp>
      <p:sp>
        <p:nvSpPr>
          <p:cNvPr id="2" name="TextBox 1"/>
          <p:cNvSpPr txBox="1"/>
          <p:nvPr/>
        </p:nvSpPr>
        <p:spPr>
          <a:xfrm>
            <a:off x="251520" y="1372126"/>
            <a:ext cx="2015579" cy="369332"/>
          </a:xfrm>
          <a:prstGeom prst="rect">
            <a:avLst/>
          </a:prstGeom>
          <a:noFill/>
        </p:spPr>
        <p:txBody>
          <a:bodyPr wrap="square" rtlCol="0">
            <a:spAutoFit/>
          </a:bodyPr>
          <a:lstStyle/>
          <a:p>
            <a:r>
              <a:rPr lang="en-GB" dirty="0" smtClean="0"/>
              <a:t>Section 4</a:t>
            </a:r>
            <a:endParaRPr lang="en-GB" dirty="0"/>
          </a:p>
        </p:txBody>
      </p:sp>
      <p:sp>
        <p:nvSpPr>
          <p:cNvPr id="3" name="TextBox 2"/>
          <p:cNvSpPr txBox="1"/>
          <p:nvPr/>
        </p:nvSpPr>
        <p:spPr>
          <a:xfrm>
            <a:off x="251520" y="4293096"/>
            <a:ext cx="8712968" cy="646331"/>
          </a:xfrm>
          <a:prstGeom prst="rect">
            <a:avLst/>
          </a:prstGeom>
          <a:noFill/>
        </p:spPr>
        <p:txBody>
          <a:bodyPr wrap="square" rtlCol="0">
            <a:spAutoFit/>
          </a:bodyPr>
          <a:lstStyle/>
          <a:p>
            <a:pPr algn="ctr"/>
            <a:r>
              <a:rPr lang="en-GB" dirty="0" smtClean="0"/>
              <a:t>Professor Patrick Callaghan</a:t>
            </a:r>
          </a:p>
          <a:p>
            <a:pPr algn="ctr"/>
            <a:r>
              <a:rPr lang="en-GB" dirty="0" smtClean="0"/>
              <a:t>Professor of Mental Health Nursing</a:t>
            </a:r>
            <a:endParaRPr lang="en-GB" dirty="0"/>
          </a:p>
        </p:txBody>
      </p:sp>
      <p:sp>
        <p:nvSpPr>
          <p:cNvPr id="8" name="TextBox 7"/>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28</a:t>
            </a:r>
            <a:endParaRPr lang="en-GB" sz="1100" dirty="0">
              <a:solidFill>
                <a:schemeClr val="bg1"/>
              </a:solidFill>
            </a:endParaRPr>
          </a:p>
        </p:txBody>
      </p:sp>
    </p:spTree>
    <p:extLst>
      <p:ext uri="{BB962C8B-B14F-4D97-AF65-F5344CB8AC3E}">
        <p14:creationId xmlns:p14="http://schemas.microsoft.com/office/powerpoint/2010/main" val="88560305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617" y="1916832"/>
            <a:ext cx="8568952" cy="1446550"/>
          </a:xfrm>
          <a:prstGeom prst="rect">
            <a:avLst/>
          </a:prstGeom>
          <a:noFill/>
        </p:spPr>
        <p:txBody>
          <a:bodyPr wrap="square" rtlCol="0">
            <a:spAutoFit/>
          </a:bodyPr>
          <a:lstStyle/>
          <a:p>
            <a:pPr algn="ctr"/>
            <a:r>
              <a:rPr lang="en-GB" sz="4400" b="1" dirty="0" smtClean="0">
                <a:solidFill>
                  <a:srgbClr val="336699"/>
                </a:solidFill>
              </a:rPr>
              <a:t>Psychological Well-being</a:t>
            </a:r>
          </a:p>
          <a:p>
            <a:pPr algn="ctr"/>
            <a:r>
              <a:rPr lang="en-GB" sz="4400" b="1" dirty="0" smtClean="0">
                <a:solidFill>
                  <a:srgbClr val="336699"/>
                </a:solidFill>
              </a:rPr>
              <a:t>Locally, Nationally</a:t>
            </a:r>
            <a:endParaRPr lang="en-GB" sz="4400" b="1" dirty="0">
              <a:solidFill>
                <a:srgbClr val="336699"/>
              </a:solidFill>
            </a:endParaRPr>
          </a:p>
        </p:txBody>
      </p:sp>
      <p:sp>
        <p:nvSpPr>
          <p:cNvPr id="3" name="TextBox 2"/>
          <p:cNvSpPr txBox="1"/>
          <p:nvPr/>
        </p:nvSpPr>
        <p:spPr>
          <a:xfrm>
            <a:off x="395536" y="3716882"/>
            <a:ext cx="8424936" cy="1384995"/>
          </a:xfrm>
          <a:prstGeom prst="rect">
            <a:avLst/>
          </a:prstGeom>
          <a:noFill/>
        </p:spPr>
        <p:txBody>
          <a:bodyPr wrap="square" rtlCol="0">
            <a:spAutoFit/>
          </a:bodyPr>
          <a:lstStyle/>
          <a:p>
            <a:pPr algn="ctr"/>
            <a:r>
              <a:rPr lang="en-GB" sz="2800" dirty="0" smtClean="0"/>
              <a:t>Professor Mike Cooke, CBE</a:t>
            </a:r>
          </a:p>
          <a:p>
            <a:pPr algn="ctr"/>
            <a:r>
              <a:rPr lang="en-GB" sz="2800" dirty="0" smtClean="0"/>
              <a:t>Chief Executive</a:t>
            </a:r>
          </a:p>
          <a:p>
            <a:pPr algn="ctr"/>
            <a:r>
              <a:rPr lang="en-GB" sz="2800" dirty="0" smtClean="0"/>
              <a:t>Nottinghamshire Healthcare NHS Trust</a:t>
            </a:r>
            <a:endParaRPr lang="en-GB" sz="2800" dirty="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a:t>
            </a:r>
            <a:endParaRPr lang="en-GB" sz="1100" dirty="0">
              <a:solidFill>
                <a:schemeClr val="bg1"/>
              </a:solidFill>
            </a:endParaRPr>
          </a:p>
        </p:txBody>
      </p:sp>
    </p:spTree>
    <p:extLst>
      <p:ext uri="{BB962C8B-B14F-4D97-AF65-F5344CB8AC3E}">
        <p14:creationId xmlns:p14="http://schemas.microsoft.com/office/powerpoint/2010/main" val="2366116047"/>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76485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lg" len="lg"/>
                <a:tailEnd type="none" w="lg" len="lg"/>
              </a14:hiddenLine>
            </a:ext>
          </a:extLst>
        </p:spPr>
      </p:pic>
      <p:sp>
        <p:nvSpPr>
          <p:cNvPr id="4099" name="TextBox 2"/>
          <p:cNvSpPr txBox="1">
            <a:spLocks noChangeArrowheads="1"/>
          </p:cNvSpPr>
          <p:nvPr/>
        </p:nvSpPr>
        <p:spPr bwMode="auto">
          <a:xfrm>
            <a:off x="684213" y="5912197"/>
            <a:ext cx="6191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eaLnBrk="1" hangingPunct="1"/>
            <a:r>
              <a:rPr lang="en-GB" altLang="en-US" sz="800" dirty="0"/>
              <a:t>Naylor, C et al (2012) Long-term conditions and mental health problems. The King’s Fund/Centre for Mental Health</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29</a:t>
            </a:r>
            <a:endParaRPr lang="en-GB" sz="1100" dirty="0">
              <a:solidFill>
                <a:schemeClr val="bg1"/>
              </a:solidFill>
            </a:endParaRPr>
          </a:p>
        </p:txBody>
      </p:sp>
    </p:spTree>
    <p:extLst>
      <p:ext uri="{BB962C8B-B14F-4D97-AF65-F5344CB8AC3E}">
        <p14:creationId xmlns:p14="http://schemas.microsoft.com/office/powerpoint/2010/main" val="3214157033"/>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00681"/>
            <a:ext cx="7704211" cy="485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lg" len="lg"/>
                <a:tailEnd type="none" w="lg" len="lg"/>
              </a14:hiddenLine>
            </a:ext>
          </a:extLst>
        </p:spPr>
      </p:pic>
      <p:sp>
        <p:nvSpPr>
          <p:cNvPr id="5123" name="TextBox 2"/>
          <p:cNvSpPr txBox="1">
            <a:spLocks noChangeArrowheads="1"/>
          </p:cNvSpPr>
          <p:nvPr/>
        </p:nvSpPr>
        <p:spPr bwMode="auto">
          <a:xfrm>
            <a:off x="323528" y="6142556"/>
            <a:ext cx="6697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eaLnBrk="1" hangingPunct="1"/>
            <a:r>
              <a:rPr lang="en-GB" altLang="en-US" sz="800" dirty="0" err="1"/>
              <a:t>Mousasavi</a:t>
            </a:r>
            <a:r>
              <a:rPr lang="en-GB" altLang="en-US" sz="800" dirty="0"/>
              <a:t>, S. Et al, (2007) Depression, chronic disease and decrements in health: results form the World Health Surveys. The Lancet, 370, 9590, 851-88</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30</a:t>
            </a:r>
            <a:endParaRPr lang="en-GB" sz="1100" dirty="0">
              <a:solidFill>
                <a:schemeClr val="bg1"/>
              </a:solidFill>
            </a:endParaRPr>
          </a:p>
        </p:txBody>
      </p:sp>
    </p:spTree>
    <p:extLst>
      <p:ext uri="{BB962C8B-B14F-4D97-AF65-F5344CB8AC3E}">
        <p14:creationId xmlns:p14="http://schemas.microsoft.com/office/powerpoint/2010/main" val="15983122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7145303" cy="475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lg" len="lg"/>
                <a:tailEnd type="none" w="lg" len="lg"/>
              </a14:hiddenLine>
            </a:ext>
          </a:extLst>
        </p:spPr>
      </p:pic>
      <p:sp>
        <p:nvSpPr>
          <p:cNvPr id="3" name="TextBox 2"/>
          <p:cNvSpPr txBox="1"/>
          <p:nvPr/>
        </p:nvSpPr>
        <p:spPr>
          <a:xfrm>
            <a:off x="827088" y="6597650"/>
            <a:ext cx="6192837" cy="430213"/>
          </a:xfrm>
          <a:prstGeom prst="rect">
            <a:avLst/>
          </a:prstGeom>
          <a:noFill/>
        </p:spPr>
        <p:txBody>
          <a:bodyPr>
            <a:spAutoFit/>
          </a:bodyPr>
          <a:lstStyle/>
          <a:p>
            <a:pPr>
              <a:defRPr/>
            </a:pPr>
            <a:r>
              <a:rPr lang="en-GB" sz="1050" dirty="0" err="1"/>
              <a:t>Melek</a:t>
            </a:r>
            <a:r>
              <a:rPr lang="en-GB" sz="1050" dirty="0"/>
              <a:t>, S. &amp; Norris, D. (2008) Chronic conditions and Co-morbid Psychological Disorders. Seattle: MacMillan.</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31</a:t>
            </a:r>
            <a:endParaRPr lang="en-GB" sz="1100" dirty="0">
              <a:solidFill>
                <a:schemeClr val="bg1"/>
              </a:solidFill>
            </a:endParaRPr>
          </a:p>
        </p:txBody>
      </p:sp>
    </p:spTree>
    <p:extLst>
      <p:ext uri="{BB962C8B-B14F-4D97-AF65-F5344CB8AC3E}">
        <p14:creationId xmlns:p14="http://schemas.microsoft.com/office/powerpoint/2010/main" val="1556364396"/>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7513431" cy="48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lg" len="lg"/>
                <a:tailEnd type="none" w="lg" len="lg"/>
              </a14:hiddenLine>
            </a:ext>
          </a:extLst>
        </p:spPr>
      </p:pic>
      <p:sp>
        <p:nvSpPr>
          <p:cNvPr id="7171" name="TextBox 2"/>
          <p:cNvSpPr txBox="1">
            <a:spLocks noChangeArrowheads="1"/>
          </p:cNvSpPr>
          <p:nvPr/>
        </p:nvSpPr>
        <p:spPr bwMode="auto">
          <a:xfrm>
            <a:off x="899592" y="6093519"/>
            <a:ext cx="58326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eaLnBrk="1" hangingPunct="1"/>
            <a:r>
              <a:rPr lang="en-GB" altLang="en-US" sz="800" dirty="0"/>
              <a:t>Naylor, C et al (2012) Long-term conditions and mental health problems. The King’s Fund/Centre for Mental Health</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32</a:t>
            </a:r>
            <a:endParaRPr lang="en-GB" sz="1100" dirty="0">
              <a:solidFill>
                <a:schemeClr val="bg1"/>
              </a:solidFill>
            </a:endParaRPr>
          </a:p>
        </p:txBody>
      </p:sp>
    </p:spTree>
    <p:extLst>
      <p:ext uri="{BB962C8B-B14F-4D97-AF65-F5344CB8AC3E}">
        <p14:creationId xmlns:p14="http://schemas.microsoft.com/office/powerpoint/2010/main" val="3094437423"/>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84213" y="1989138"/>
            <a:ext cx="727233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lg" len="lg"/>
                <a:tailEnd type="none" w="lg" len="lg"/>
              </a14:hiddenLine>
            </a:ext>
          </a:extLst>
        </p:spPr>
        <p:txBody>
          <a:bodyPr>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eaLnBrk="1" hangingPunct="1">
              <a:spcBef>
                <a:spcPct val="50000"/>
              </a:spcBef>
            </a:pPr>
            <a:endParaRPr lang="en-GB" altLang="en-US"/>
          </a:p>
          <a:p>
            <a:pPr eaLnBrk="1" hangingPunct="1">
              <a:spcBef>
                <a:spcPct val="50000"/>
              </a:spcBef>
            </a:pPr>
            <a:endParaRPr lang="en-GB" altLang="en-US"/>
          </a:p>
          <a:p>
            <a:pPr eaLnBrk="1" hangingPunct="1">
              <a:spcBef>
                <a:spcPct val="50000"/>
              </a:spcBef>
            </a:pPr>
            <a:endParaRPr lang="en-GB" altLang="en-US"/>
          </a:p>
        </p:txBody>
      </p:sp>
      <p:sp>
        <p:nvSpPr>
          <p:cNvPr id="8195" name="TextBox 1"/>
          <p:cNvSpPr txBox="1">
            <a:spLocks noChangeArrowheads="1"/>
          </p:cNvSpPr>
          <p:nvPr/>
        </p:nvSpPr>
        <p:spPr bwMode="auto">
          <a:xfrm>
            <a:off x="684213" y="692150"/>
            <a:ext cx="215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eaLnBrk="1" hangingPunct="1"/>
            <a:r>
              <a:rPr lang="en-GB" altLang="en-US"/>
              <a:t>   </a:t>
            </a:r>
          </a:p>
        </p:txBody>
      </p:sp>
      <p:sp>
        <p:nvSpPr>
          <p:cNvPr id="8196" name="Title 7"/>
          <p:cNvSpPr>
            <a:spLocks noGrp="1"/>
          </p:cNvSpPr>
          <p:nvPr>
            <p:ph type="ctrTitle"/>
          </p:nvPr>
        </p:nvSpPr>
        <p:spPr>
          <a:xfrm>
            <a:off x="323528" y="2204864"/>
            <a:ext cx="8568952" cy="1466850"/>
          </a:xfrm>
        </p:spPr>
        <p:txBody>
          <a:bodyPr/>
          <a:lstStyle/>
          <a:p>
            <a:pPr algn="ctr"/>
            <a:r>
              <a:rPr lang="en-GB" altLang="en-US" dirty="0" smtClean="0">
                <a:solidFill>
                  <a:srgbClr val="00B0F0"/>
                </a:solidFill>
              </a:rPr>
              <a:t>Physical Health </a:t>
            </a:r>
            <a:br>
              <a:rPr lang="en-GB" altLang="en-US" dirty="0" smtClean="0">
                <a:solidFill>
                  <a:srgbClr val="00B0F0"/>
                </a:solidFill>
              </a:rPr>
            </a:br>
            <a:r>
              <a:rPr lang="en-GB" altLang="en-US" dirty="0" smtClean="0">
                <a:solidFill>
                  <a:srgbClr val="00B0F0"/>
                </a:solidFill>
              </a:rPr>
              <a:t>and Mental Health</a:t>
            </a:r>
          </a:p>
        </p:txBody>
      </p:sp>
      <p:sp>
        <p:nvSpPr>
          <p:cNvPr id="8197" name="Subtitle 8"/>
          <p:cNvSpPr>
            <a:spLocks noGrp="1"/>
          </p:cNvSpPr>
          <p:nvPr>
            <p:ph type="subTitle" idx="1"/>
          </p:nvPr>
        </p:nvSpPr>
        <p:spPr>
          <a:xfrm>
            <a:off x="395536" y="4005064"/>
            <a:ext cx="8568952" cy="1752600"/>
          </a:xfrm>
        </p:spPr>
        <p:txBody>
          <a:bodyPr/>
          <a:lstStyle/>
          <a:p>
            <a:r>
              <a:rPr lang="en-GB" altLang="en-US" b="1" dirty="0" smtClean="0"/>
              <a:t>The response: A case for integrated health care?</a:t>
            </a:r>
          </a:p>
        </p:txBody>
      </p:sp>
      <p:sp>
        <p:nvSpPr>
          <p:cNvPr id="6" name="TextBox 5"/>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33</a:t>
            </a:r>
            <a:endParaRPr lang="en-GB" sz="1100" dirty="0">
              <a:solidFill>
                <a:schemeClr val="bg1"/>
              </a:solidFill>
            </a:endParaRPr>
          </a:p>
        </p:txBody>
      </p:sp>
    </p:spTree>
    <p:extLst>
      <p:ext uri="{BB962C8B-B14F-4D97-AF65-F5344CB8AC3E}">
        <p14:creationId xmlns:p14="http://schemas.microsoft.com/office/powerpoint/2010/main" val="3023822216"/>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8833" y="1268760"/>
            <a:ext cx="7772400" cy="720080"/>
          </a:xfrm>
        </p:spPr>
        <p:txBody>
          <a:bodyPr/>
          <a:lstStyle/>
          <a:p>
            <a:r>
              <a:rPr lang="en-GB" altLang="en-US" sz="3200" dirty="0" smtClean="0">
                <a:solidFill>
                  <a:srgbClr val="00B0F0"/>
                </a:solidFill>
              </a:rPr>
              <a:t>Integrated models with promise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4145620"/>
              </p:ext>
            </p:extLst>
          </p:nvPr>
        </p:nvGraphicFramePr>
        <p:xfrm>
          <a:off x="467544" y="2060848"/>
          <a:ext cx="8135937"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67544" y="5733256"/>
            <a:ext cx="5257800" cy="254000"/>
          </a:xfrm>
          <a:prstGeom prst="rect">
            <a:avLst/>
          </a:prstGeom>
          <a:noFill/>
        </p:spPr>
        <p:txBody>
          <a:bodyPr>
            <a:spAutoFit/>
          </a:bodyPr>
          <a:lstStyle/>
          <a:p>
            <a:pPr>
              <a:defRPr/>
            </a:pPr>
            <a:r>
              <a:rPr lang="en-GB" sz="1050" dirty="0"/>
              <a:t>Harrison, et al, 2011; Naylor,  et al (2012); Nice (2010) Clinical Guideline 101; </a:t>
            </a:r>
          </a:p>
        </p:txBody>
      </p:sp>
      <p:sp>
        <p:nvSpPr>
          <p:cNvPr id="6" name="TextBox 5"/>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34</a:t>
            </a:r>
            <a:endParaRPr lang="en-GB" sz="1100" dirty="0">
              <a:solidFill>
                <a:schemeClr val="bg1"/>
              </a:solidFill>
            </a:endParaRPr>
          </a:p>
        </p:txBody>
      </p:sp>
    </p:spTree>
    <p:extLst>
      <p:ext uri="{BB962C8B-B14F-4D97-AF65-F5344CB8AC3E}">
        <p14:creationId xmlns:p14="http://schemas.microsoft.com/office/powerpoint/2010/main" val="3862556133"/>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1124744"/>
            <a:ext cx="8132068" cy="720080"/>
          </a:xfrm>
        </p:spPr>
        <p:txBody>
          <a:bodyPr/>
          <a:lstStyle/>
          <a:p>
            <a:r>
              <a:rPr lang="en-GB" altLang="en-US" sz="3200" dirty="0" smtClean="0">
                <a:solidFill>
                  <a:srgbClr val="00B0F0"/>
                </a:solidFill>
              </a:rPr>
              <a:t>However.........</a:t>
            </a:r>
          </a:p>
        </p:txBody>
      </p:sp>
      <p:sp>
        <p:nvSpPr>
          <p:cNvPr id="10243" name="Content Placeholder 2"/>
          <p:cNvSpPr>
            <a:spLocks noGrp="1"/>
          </p:cNvSpPr>
          <p:nvPr>
            <p:ph idx="1"/>
          </p:nvPr>
        </p:nvSpPr>
        <p:spPr>
          <a:xfrm>
            <a:off x="323528" y="1772816"/>
            <a:ext cx="8135937" cy="3024336"/>
          </a:xfrm>
        </p:spPr>
        <p:txBody>
          <a:bodyPr/>
          <a:lstStyle/>
          <a:p>
            <a:pPr marL="539750" indent="-539750"/>
            <a:r>
              <a:rPr lang="en-GB" altLang="en-US" sz="2400" dirty="0" smtClean="0"/>
              <a:t>Not sure what type of integration produces better outcomes</a:t>
            </a:r>
          </a:p>
          <a:p>
            <a:pPr marL="539750" indent="-539750"/>
            <a:r>
              <a:rPr lang="en-GB" altLang="en-US" sz="2400" dirty="0" smtClean="0"/>
              <a:t>Treatment for mental illness can increase physical health problems</a:t>
            </a:r>
          </a:p>
          <a:p>
            <a:pPr marL="539750" indent="-539750"/>
            <a:r>
              <a:rPr lang="en-GB" altLang="en-US" sz="2400" dirty="0" smtClean="0"/>
              <a:t>Integration appears to be more than simply layering services on top of one another</a:t>
            </a:r>
          </a:p>
          <a:p>
            <a:pPr marL="539750" indent="-539750"/>
            <a:r>
              <a:rPr lang="en-GB" altLang="en-US" sz="2400" dirty="0" smtClean="0"/>
              <a:t>Evidence-based interventions not always in use</a:t>
            </a:r>
          </a:p>
          <a:p>
            <a:endParaRPr lang="en-GB" altLang="en-US" dirty="0" smtClean="0"/>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35</a:t>
            </a:r>
            <a:endParaRPr lang="en-GB" sz="1100" dirty="0">
              <a:solidFill>
                <a:schemeClr val="bg1"/>
              </a:solidFill>
            </a:endParaRPr>
          </a:p>
        </p:txBody>
      </p:sp>
    </p:spTree>
    <p:extLst>
      <p:ext uri="{BB962C8B-B14F-4D97-AF65-F5344CB8AC3E}">
        <p14:creationId xmlns:p14="http://schemas.microsoft.com/office/powerpoint/2010/main" val="3023291860"/>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467544" y="2852936"/>
            <a:ext cx="8352928" cy="648072"/>
          </a:xfrm>
        </p:spPr>
        <p:txBody>
          <a:bodyPr/>
          <a:lstStyle/>
          <a:p>
            <a:pPr algn="ctr"/>
            <a:r>
              <a:rPr lang="en-GB" altLang="en-US" sz="4000" dirty="0" smtClean="0">
                <a:solidFill>
                  <a:srgbClr val="00B0F0"/>
                </a:solidFill>
              </a:rPr>
              <a:t>What is Psychological </a:t>
            </a:r>
            <a:r>
              <a:rPr lang="en-GB" altLang="en-US" sz="4000" dirty="0">
                <a:solidFill>
                  <a:srgbClr val="00B0F0"/>
                </a:solidFill>
              </a:rPr>
              <a:t>H</a:t>
            </a:r>
            <a:r>
              <a:rPr lang="en-GB" altLang="en-US" sz="4000" dirty="0" smtClean="0">
                <a:solidFill>
                  <a:srgbClr val="00B0F0"/>
                </a:solidFill>
              </a:rPr>
              <a:t>ealth?</a:t>
            </a:r>
            <a:br>
              <a:rPr lang="en-GB" altLang="en-US" sz="4000" dirty="0" smtClean="0">
                <a:solidFill>
                  <a:srgbClr val="00B0F0"/>
                </a:solidFill>
              </a:rPr>
            </a:br>
            <a:endParaRPr lang="en-GB" altLang="en-US" sz="4000" dirty="0" smtClean="0">
              <a:solidFill>
                <a:srgbClr val="00B0F0"/>
              </a:solidFill>
            </a:endParaRPr>
          </a:p>
        </p:txBody>
      </p:sp>
      <p:sp>
        <p:nvSpPr>
          <p:cNvPr id="3" name="TextBox 2"/>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36</a:t>
            </a:r>
            <a:endParaRPr lang="en-GB" sz="1100" dirty="0">
              <a:solidFill>
                <a:schemeClr val="bg1"/>
              </a:solidFill>
            </a:endParaRPr>
          </a:p>
        </p:txBody>
      </p:sp>
    </p:spTree>
    <p:extLst>
      <p:ext uri="{BB962C8B-B14F-4D97-AF65-F5344CB8AC3E}">
        <p14:creationId xmlns:p14="http://schemas.microsoft.com/office/powerpoint/2010/main" val="842429917"/>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0472284"/>
              </p:ext>
            </p:extLst>
          </p:nvPr>
        </p:nvGraphicFramePr>
        <p:xfrm>
          <a:off x="395536" y="1196752"/>
          <a:ext cx="771406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TextBox 4"/>
          <p:cNvSpPr txBox="1">
            <a:spLocks noChangeArrowheads="1"/>
          </p:cNvSpPr>
          <p:nvPr/>
        </p:nvSpPr>
        <p:spPr bwMode="auto">
          <a:xfrm>
            <a:off x="179512" y="5877272"/>
            <a:ext cx="727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chemeClr val="tx1"/>
                </a:solidFill>
                <a:latin typeface="Arial" charset="0"/>
              </a:defRPr>
            </a:lvl1pPr>
            <a:lvl2pPr marL="742950" indent="-285750" eaLnBrk="0" hangingPunct="0">
              <a:defRPr sz="2800" b="1" i="1">
                <a:solidFill>
                  <a:schemeClr val="tx1"/>
                </a:solidFill>
                <a:latin typeface="Arial" charset="0"/>
              </a:defRPr>
            </a:lvl2pPr>
            <a:lvl3pPr marL="1143000" indent="-228600" eaLnBrk="0" hangingPunct="0">
              <a:defRPr sz="2800" b="1" i="1">
                <a:solidFill>
                  <a:schemeClr val="tx1"/>
                </a:solidFill>
                <a:latin typeface="Arial" charset="0"/>
              </a:defRPr>
            </a:lvl3pPr>
            <a:lvl4pPr marL="1600200" indent="-228600" eaLnBrk="0" hangingPunct="0">
              <a:defRPr sz="2800" b="1" i="1">
                <a:solidFill>
                  <a:schemeClr val="tx1"/>
                </a:solidFill>
                <a:latin typeface="Arial" charset="0"/>
              </a:defRPr>
            </a:lvl4pPr>
            <a:lvl5pPr marL="2057400" indent="-228600" eaLnBrk="0" hangingPunct="0">
              <a:defRPr sz="2800" b="1" i="1">
                <a:solidFill>
                  <a:schemeClr val="tx1"/>
                </a:solidFill>
                <a:latin typeface="Arial" charset="0"/>
              </a:defRPr>
            </a:lvl5pPr>
            <a:lvl6pPr marL="2514600" indent="-228600" algn="ctr" eaLnBrk="0" fontAlgn="base" hangingPunct="0">
              <a:spcBef>
                <a:spcPct val="0"/>
              </a:spcBef>
              <a:spcAft>
                <a:spcPct val="0"/>
              </a:spcAft>
              <a:defRPr sz="2800" b="1" i="1">
                <a:solidFill>
                  <a:schemeClr val="tx1"/>
                </a:solidFill>
                <a:latin typeface="Arial" charset="0"/>
              </a:defRPr>
            </a:lvl6pPr>
            <a:lvl7pPr marL="2971800" indent="-228600" algn="ctr" eaLnBrk="0" fontAlgn="base" hangingPunct="0">
              <a:spcBef>
                <a:spcPct val="0"/>
              </a:spcBef>
              <a:spcAft>
                <a:spcPct val="0"/>
              </a:spcAft>
              <a:defRPr sz="2800" b="1" i="1">
                <a:solidFill>
                  <a:schemeClr val="tx1"/>
                </a:solidFill>
                <a:latin typeface="Arial" charset="0"/>
              </a:defRPr>
            </a:lvl7pPr>
            <a:lvl8pPr marL="3429000" indent="-228600" algn="ctr" eaLnBrk="0" fontAlgn="base" hangingPunct="0">
              <a:spcBef>
                <a:spcPct val="0"/>
              </a:spcBef>
              <a:spcAft>
                <a:spcPct val="0"/>
              </a:spcAft>
              <a:defRPr sz="2800" b="1" i="1">
                <a:solidFill>
                  <a:schemeClr val="tx1"/>
                </a:solidFill>
                <a:latin typeface="Arial" charset="0"/>
              </a:defRPr>
            </a:lvl8pPr>
            <a:lvl9pPr marL="3886200" indent="-228600" algn="ctr" eaLnBrk="0" fontAlgn="base" hangingPunct="0">
              <a:spcBef>
                <a:spcPct val="0"/>
              </a:spcBef>
              <a:spcAft>
                <a:spcPct val="0"/>
              </a:spcAft>
              <a:defRPr sz="2800" b="1" i="1">
                <a:solidFill>
                  <a:schemeClr val="tx1"/>
                </a:solidFill>
                <a:latin typeface="Arial" charset="0"/>
              </a:defRPr>
            </a:lvl9pPr>
          </a:lstStyle>
          <a:p>
            <a:pPr eaLnBrk="1" hangingPunct="1"/>
            <a:r>
              <a:rPr lang="en-GB" altLang="en-US" sz="900" dirty="0"/>
              <a:t>Huppert, </a:t>
            </a:r>
            <a:r>
              <a:rPr lang="en-GB" altLang="en-US" sz="900" dirty="0" err="1"/>
              <a:t>F.A</a:t>
            </a:r>
            <a:r>
              <a:rPr lang="en-GB" altLang="en-US" sz="900" dirty="0"/>
              <a:t>. (2009) Psychological Well Being: Evidence regarding its cause and consequences. Applied Psychology: Health and Well Being, 1 (2): 137-164</a:t>
            </a:r>
          </a:p>
          <a:p>
            <a:pPr eaLnBrk="1" hangingPunct="1"/>
            <a:r>
              <a:rPr lang="en-GB" altLang="en-US" sz="900" dirty="0"/>
              <a:t>Callaghan, P. (2013) Health-behaviour theory. In </a:t>
            </a:r>
            <a:r>
              <a:rPr lang="en-GB" altLang="en-US" sz="900" dirty="0" err="1"/>
              <a:t>T.Stickley</a:t>
            </a:r>
            <a:r>
              <a:rPr lang="en-GB" altLang="en-US" sz="900" dirty="0"/>
              <a:t> &amp; </a:t>
            </a:r>
            <a:r>
              <a:rPr lang="en-GB" altLang="en-US" sz="900" dirty="0" err="1"/>
              <a:t>N.Wright</a:t>
            </a:r>
            <a:r>
              <a:rPr lang="en-GB" altLang="en-US" sz="900" dirty="0"/>
              <a:t> </a:t>
            </a:r>
            <a:r>
              <a:rPr lang="en-GB" altLang="en-US" sz="900" dirty="0" err="1"/>
              <a:t>Theoreis</a:t>
            </a:r>
            <a:r>
              <a:rPr lang="en-GB" altLang="en-US" sz="900" dirty="0"/>
              <a:t> for mental health nursing. London: Sage p. 324-343</a:t>
            </a:r>
          </a:p>
        </p:txBody>
      </p:sp>
      <p:sp>
        <p:nvSpPr>
          <p:cNvPr id="5" name="TextBox 4"/>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37</a:t>
            </a:r>
            <a:endParaRPr lang="en-GB" sz="1100" dirty="0">
              <a:solidFill>
                <a:schemeClr val="bg1"/>
              </a:solidFill>
            </a:endParaRPr>
          </a:p>
        </p:txBody>
      </p:sp>
    </p:spTree>
    <p:extLst>
      <p:ext uri="{BB962C8B-B14F-4D97-AF65-F5344CB8AC3E}">
        <p14:creationId xmlns:p14="http://schemas.microsoft.com/office/powerpoint/2010/main" val="4232034179"/>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9512" y="1124744"/>
            <a:ext cx="7772400" cy="648072"/>
          </a:xfrm>
        </p:spPr>
        <p:txBody>
          <a:bodyPr/>
          <a:lstStyle/>
          <a:p>
            <a:r>
              <a:rPr lang="en-GB" altLang="en-US" sz="3200" dirty="0" smtClean="0">
                <a:solidFill>
                  <a:srgbClr val="00B0F0"/>
                </a:solidFill>
              </a:rPr>
              <a:t>Psychological well being - typology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3226431"/>
              </p:ext>
            </p:extLst>
          </p:nvPr>
        </p:nvGraphicFramePr>
        <p:xfrm>
          <a:off x="467544" y="1772816"/>
          <a:ext cx="8135937"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38</a:t>
            </a:r>
            <a:endParaRPr lang="en-GB" sz="1100" dirty="0">
              <a:solidFill>
                <a:schemeClr val="bg1"/>
              </a:solidFill>
            </a:endParaRPr>
          </a:p>
        </p:txBody>
      </p:sp>
    </p:spTree>
    <p:extLst>
      <p:ext uri="{BB962C8B-B14F-4D97-AF65-F5344CB8AC3E}">
        <p14:creationId xmlns:p14="http://schemas.microsoft.com/office/powerpoint/2010/main" val="877953855"/>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51520" y="1124744"/>
            <a:ext cx="8784976" cy="719138"/>
          </a:xfrm>
        </p:spPr>
        <p:txBody>
          <a:bodyPr/>
          <a:lstStyle/>
          <a:p>
            <a:r>
              <a:rPr lang="en-GB" altLang="en-US" sz="3200" dirty="0" smtClean="0">
                <a:solidFill>
                  <a:srgbClr val="00B0F0"/>
                </a:solidFill>
                <a:latin typeface="Arial" charset="0"/>
              </a:rPr>
              <a:t>Mental Health and Well-being in context </a:t>
            </a:r>
            <a:r>
              <a:rPr lang="en-GB" altLang="en-US" sz="3800" dirty="0" smtClean="0">
                <a:solidFill>
                  <a:srgbClr val="00B0F0"/>
                </a:solidFill>
                <a:latin typeface="Arial" charset="0"/>
              </a:rPr>
              <a:t>  </a:t>
            </a:r>
          </a:p>
        </p:txBody>
      </p:sp>
      <p:sp>
        <p:nvSpPr>
          <p:cNvPr id="21507" name="Rectangle 3"/>
          <p:cNvSpPr>
            <a:spLocks noGrp="1" noChangeArrowheads="1"/>
          </p:cNvSpPr>
          <p:nvPr>
            <p:ph type="body" idx="4294967295"/>
          </p:nvPr>
        </p:nvSpPr>
        <p:spPr>
          <a:xfrm>
            <a:off x="323529" y="1844675"/>
            <a:ext cx="8280722" cy="4248150"/>
          </a:xfrm>
        </p:spPr>
        <p:txBody>
          <a:bodyPr/>
          <a:lstStyle/>
          <a:p>
            <a:pPr marL="355600" indent="-355600"/>
            <a:r>
              <a:rPr lang="en-GB" altLang="en-US" sz="2400" b="1" dirty="0" smtClean="0">
                <a:latin typeface="Arial" charset="0"/>
              </a:rPr>
              <a:t>National population measures of mental well being – mixed picture</a:t>
            </a:r>
          </a:p>
          <a:p>
            <a:pPr lvl="1">
              <a:buFont typeface="Arial" panose="020B0604020202020204" pitchFamily="34" charset="0"/>
              <a:buChar char=""/>
            </a:pPr>
            <a:r>
              <a:rPr lang="en-GB" altLang="en-US" sz="2000" dirty="0" smtClean="0">
                <a:latin typeface="Arial" charset="0"/>
              </a:rPr>
              <a:t>increase in measured psychiatric morbidity from 1993 by 2% to almost 1 in 5 of the population in 2007 </a:t>
            </a:r>
          </a:p>
          <a:p>
            <a:pPr lvl="1">
              <a:buFont typeface="Arial" panose="020B0604020202020204" pitchFamily="34" charset="0"/>
              <a:buChar char=""/>
            </a:pPr>
            <a:r>
              <a:rPr lang="en-GB" altLang="en-US" sz="2000" dirty="0" smtClean="0">
                <a:latin typeface="Arial" charset="0"/>
              </a:rPr>
              <a:t>Long term fall in suicide rates until 2011 – but rose 6% in 2012 back to 2002 levels </a:t>
            </a:r>
          </a:p>
          <a:p>
            <a:pPr lvl="1">
              <a:buFont typeface="Arial" panose="020B0604020202020204" pitchFamily="34" charset="0"/>
              <a:buChar char=""/>
            </a:pPr>
            <a:r>
              <a:rPr lang="en-GB" altLang="en-US" sz="2000" dirty="0" smtClean="0">
                <a:latin typeface="Arial" charset="0"/>
              </a:rPr>
              <a:t>UK life-satisfaction good by European standards</a:t>
            </a:r>
          </a:p>
          <a:p>
            <a:pPr lvl="1">
              <a:buFont typeface="Arial" panose="020B0604020202020204" pitchFamily="34" charset="0"/>
              <a:buChar char=""/>
            </a:pPr>
            <a:r>
              <a:rPr lang="en-GB" altLang="en-US" sz="2000" dirty="0" smtClean="0">
                <a:latin typeface="Arial" charset="0"/>
              </a:rPr>
              <a:t>Personal well-being increased v slightly between 2011/12 and 2012/13 – 31% of the population were very happy and 10% very unhappy </a:t>
            </a:r>
          </a:p>
          <a:p>
            <a:pPr lvl="1">
              <a:buFont typeface="Arial" panose="020B0604020202020204" pitchFamily="34" charset="0"/>
              <a:buChar char=""/>
            </a:pPr>
            <a:r>
              <a:rPr lang="en-GB" altLang="en-US" sz="2000" dirty="0" smtClean="0">
                <a:latin typeface="Arial" charset="0"/>
              </a:rPr>
              <a:t>Personal well being lowest in black people and those aged 45-49 </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4</a:t>
            </a:r>
            <a:endParaRPr lang="en-GB" sz="1100" dirty="0">
              <a:solidFill>
                <a:schemeClr val="bg1"/>
              </a:solidFill>
            </a:endParaRPr>
          </a:p>
        </p:txBody>
      </p:sp>
    </p:spTree>
    <p:extLst>
      <p:ext uri="{BB962C8B-B14F-4D97-AF65-F5344CB8AC3E}">
        <p14:creationId xmlns:p14="http://schemas.microsoft.com/office/powerpoint/2010/main" val="4146923565"/>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1268760"/>
            <a:ext cx="7210419" cy="5112568"/>
          </a:xfrm>
          <a:noFill/>
        </p:spPr>
      </p:pic>
      <p:sp>
        <p:nvSpPr>
          <p:cNvPr id="3" name="TextBox 2"/>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39</a:t>
            </a:r>
            <a:endParaRPr lang="en-GB" sz="1100" dirty="0">
              <a:solidFill>
                <a:schemeClr val="bg1"/>
              </a:solidFill>
            </a:endParaRPr>
          </a:p>
        </p:txBody>
      </p:sp>
    </p:spTree>
    <p:extLst>
      <p:ext uri="{BB962C8B-B14F-4D97-AF65-F5344CB8AC3E}">
        <p14:creationId xmlns:p14="http://schemas.microsoft.com/office/powerpoint/2010/main" val="427313228"/>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268760"/>
            <a:ext cx="5683250" cy="5327650"/>
          </a:xfrm>
          <a:noFill/>
        </p:spPr>
      </p:pic>
      <p:sp>
        <p:nvSpPr>
          <p:cNvPr id="3" name="TextBox 2"/>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40</a:t>
            </a:r>
            <a:endParaRPr lang="en-GB" sz="1100" dirty="0">
              <a:solidFill>
                <a:schemeClr val="bg1"/>
              </a:solidFill>
            </a:endParaRPr>
          </a:p>
        </p:txBody>
      </p:sp>
    </p:spTree>
    <p:extLst>
      <p:ext uri="{BB962C8B-B14F-4D97-AF65-F5344CB8AC3E}">
        <p14:creationId xmlns:p14="http://schemas.microsoft.com/office/powerpoint/2010/main" val="2375252647"/>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8" y="1196752"/>
            <a:ext cx="8205093" cy="648072"/>
          </a:xfrm>
        </p:spPr>
        <p:txBody>
          <a:bodyPr/>
          <a:lstStyle/>
          <a:p>
            <a:r>
              <a:rPr lang="en-GB" altLang="en-US" sz="3200" dirty="0" smtClean="0">
                <a:solidFill>
                  <a:srgbClr val="00B0F0"/>
                </a:solidFill>
              </a:rPr>
              <a:t>Summary</a:t>
            </a:r>
          </a:p>
        </p:txBody>
      </p:sp>
      <p:pic>
        <p:nvPicPr>
          <p:cNvPr id="1638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640" y="1772816"/>
            <a:ext cx="6102350" cy="4319588"/>
          </a:xfrm>
          <a:noFill/>
          <a:extLst>
            <a:ext uri="{91240B29-F687-4F45-9708-019B960494DF}">
              <a14:hiddenLine xmlns:a14="http://schemas.microsoft.com/office/drawing/2010/main" w="12700" cap="sq" algn="ctr">
                <a:solidFill>
                  <a:srgbClr val="000000"/>
                </a:solidFill>
                <a:miter lim="800000"/>
                <a:headEnd type="none" w="lg" len="lg"/>
                <a:tailEnd type="none" w="lg" len="lg"/>
              </a14:hiddenLine>
            </a:ext>
          </a:extLst>
        </p:spPr>
      </p:pic>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41</a:t>
            </a:r>
            <a:endParaRPr lang="en-GB" sz="1100" dirty="0">
              <a:solidFill>
                <a:schemeClr val="bg1"/>
              </a:solidFill>
            </a:endParaRPr>
          </a:p>
        </p:txBody>
      </p:sp>
    </p:spTree>
    <p:extLst>
      <p:ext uri="{BB962C8B-B14F-4D97-AF65-F5344CB8AC3E}">
        <p14:creationId xmlns:p14="http://schemas.microsoft.com/office/powerpoint/2010/main" val="228401641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323528" y="1484784"/>
            <a:ext cx="8496944" cy="4114800"/>
          </a:xfrm>
        </p:spPr>
        <p:txBody>
          <a:bodyPr/>
          <a:lstStyle/>
          <a:p>
            <a:pPr marL="355600" indent="-355600">
              <a:spcBef>
                <a:spcPts val="0"/>
              </a:spcBef>
              <a:spcAft>
                <a:spcPts val="1200"/>
              </a:spcAft>
            </a:pPr>
            <a:r>
              <a:rPr lang="en-GB" altLang="en-US" sz="2400" dirty="0" smtClean="0">
                <a:latin typeface="Arial" charset="0"/>
              </a:rPr>
              <a:t>Mixed picture locally as well </a:t>
            </a:r>
          </a:p>
          <a:p>
            <a:pPr marL="355600" indent="-355600">
              <a:spcBef>
                <a:spcPts val="0"/>
              </a:spcBef>
              <a:spcAft>
                <a:spcPts val="1200"/>
              </a:spcAft>
            </a:pPr>
            <a:r>
              <a:rPr lang="en-GB" altLang="en-US" sz="2400" dirty="0">
                <a:latin typeface="Arial" charset="0"/>
              </a:rPr>
              <a:t>T</a:t>
            </a:r>
            <a:r>
              <a:rPr lang="en-GB" altLang="en-US" sz="2400" dirty="0" smtClean="0">
                <a:latin typeface="Arial" charset="0"/>
              </a:rPr>
              <a:t>he pattern of wider determinants of good mental health mainly positive in Notts but very challenging in the City </a:t>
            </a:r>
          </a:p>
          <a:p>
            <a:pPr marL="981075" lvl="1" indent="-258763">
              <a:spcAft>
                <a:spcPts val="1200"/>
              </a:spcAft>
              <a:buFont typeface="Arial" panose="020B0604020202020204" pitchFamily="34" charset="0"/>
              <a:buChar char=""/>
            </a:pPr>
            <a:r>
              <a:rPr lang="en-GB" altLang="en-US" sz="2000" dirty="0" smtClean="0">
                <a:latin typeface="Arial" charset="0"/>
              </a:rPr>
              <a:t>Particularly Limiting long term illness, unemployment, and rates of entry into the Criminal Justice system</a:t>
            </a:r>
          </a:p>
          <a:p>
            <a:pPr marL="355600" indent="-355600"/>
            <a:r>
              <a:rPr lang="en-GB" altLang="en-US" sz="2400" dirty="0" smtClean="0">
                <a:latin typeface="Arial" charset="0"/>
              </a:rPr>
              <a:t>45-54 population (with the worst mental well-being scores) will fall by 5% by 2020 so overall well being will naturally rise   </a:t>
            </a:r>
          </a:p>
        </p:txBody>
      </p:sp>
      <p:sp>
        <p:nvSpPr>
          <p:cNvPr id="3" name="TextBox 2"/>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5</a:t>
            </a:r>
            <a:endParaRPr lang="en-GB" sz="1100" dirty="0">
              <a:solidFill>
                <a:schemeClr val="bg1"/>
              </a:solidFill>
            </a:endParaRPr>
          </a:p>
        </p:txBody>
      </p:sp>
    </p:spTree>
    <p:extLst>
      <p:ext uri="{BB962C8B-B14F-4D97-AF65-F5344CB8AC3E}">
        <p14:creationId xmlns:p14="http://schemas.microsoft.com/office/powerpoint/2010/main" val="2527939023"/>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01033" y="1124744"/>
            <a:ext cx="8206680" cy="647700"/>
          </a:xfrm>
        </p:spPr>
        <p:txBody>
          <a:bodyPr/>
          <a:lstStyle/>
          <a:p>
            <a:r>
              <a:rPr lang="en-GB" altLang="en-US" sz="3200" dirty="0" smtClean="0">
                <a:solidFill>
                  <a:srgbClr val="00B0F0"/>
                </a:solidFill>
                <a:latin typeface="Arial" charset="0"/>
              </a:rPr>
              <a:t>What is </a:t>
            </a:r>
            <a:r>
              <a:rPr lang="en-GB" altLang="en-US" sz="3200" dirty="0">
                <a:solidFill>
                  <a:srgbClr val="00B0F0"/>
                </a:solidFill>
                <a:latin typeface="Arial" charset="0"/>
              </a:rPr>
              <a:t>P</a:t>
            </a:r>
            <a:r>
              <a:rPr lang="en-GB" altLang="en-US" sz="3200" dirty="0" smtClean="0">
                <a:solidFill>
                  <a:srgbClr val="00B0F0"/>
                </a:solidFill>
                <a:latin typeface="Arial" charset="0"/>
              </a:rPr>
              <a:t>sychological Well-being?</a:t>
            </a:r>
          </a:p>
        </p:txBody>
      </p:sp>
      <p:sp>
        <p:nvSpPr>
          <p:cNvPr id="22531" name="Rectangle 3"/>
          <p:cNvSpPr>
            <a:spLocks noGrp="1" noChangeArrowheads="1"/>
          </p:cNvSpPr>
          <p:nvPr>
            <p:ph type="body" idx="4294967295"/>
          </p:nvPr>
        </p:nvSpPr>
        <p:spPr>
          <a:xfrm>
            <a:off x="323528" y="1659197"/>
            <a:ext cx="8568952" cy="4523293"/>
          </a:xfrm>
        </p:spPr>
        <p:txBody>
          <a:bodyPr/>
          <a:lstStyle/>
          <a:p>
            <a:pPr marL="355600" indent="-355600"/>
            <a:r>
              <a:rPr lang="en-GB" altLang="en-US" sz="2000" dirty="0" smtClean="0">
                <a:latin typeface="Arial" charset="0"/>
              </a:rPr>
              <a:t>Mental wellbeing can be defined as:  “a dynamic state, in which an individual is able to develop their potential, work productively and creatively, build strong and positive relationships with others and contribute to their communities”  </a:t>
            </a:r>
            <a:r>
              <a:rPr lang="en-GB" altLang="en-US" sz="2000" i="1" dirty="0" smtClean="0">
                <a:latin typeface="Arial" charset="0"/>
              </a:rPr>
              <a:t>(Nottingham City JSNA 2011)</a:t>
            </a:r>
          </a:p>
          <a:p>
            <a:pPr marL="0" indent="0">
              <a:buNone/>
            </a:pPr>
            <a:endParaRPr lang="en-GB" altLang="en-US" sz="1050" i="1" dirty="0" smtClean="0">
              <a:latin typeface="Arial" charset="0"/>
            </a:endParaRPr>
          </a:p>
          <a:p>
            <a:pPr marL="355600" lvl="0" indent="-355600"/>
            <a:r>
              <a:rPr lang="en-GB" sz="2000" dirty="0" smtClean="0"/>
              <a:t>“Our </a:t>
            </a:r>
            <a:r>
              <a:rPr lang="en-GB" sz="2000" dirty="0"/>
              <a:t>strategy illustrates the wide range of individual local needs, such as mental health and emotional wellbeing, smoking or obesity. In practice, we know that people often have multiple needs. Therefore we encourage a person-centred approach to deliver services that tackle the multiple needs of an individual, their families and communities and promote joined up services across our health and wellbeing </a:t>
            </a:r>
            <a:r>
              <a:rPr lang="en-GB" sz="2000" dirty="0" smtClean="0"/>
              <a:t>partners</a:t>
            </a:r>
            <a:r>
              <a:rPr lang="en-GB" sz="2000" i="1" dirty="0" smtClean="0"/>
              <a:t>”. [Nottingham County Health and Wellbeing Strategy 2012/13]</a:t>
            </a:r>
          </a:p>
          <a:p>
            <a:pPr marL="1770063" lvl="3" indent="-355600"/>
            <a:endParaRPr lang="en-GB" sz="1200" i="1" dirty="0"/>
          </a:p>
          <a:p>
            <a:pPr marL="766763" lvl="1" indent="-285750">
              <a:buFont typeface="Wingdings" panose="05000000000000000000" pitchFamily="2" charset="2"/>
              <a:buChar char="ü"/>
            </a:pPr>
            <a:r>
              <a:rPr lang="en-GB" sz="1800" dirty="0" smtClean="0"/>
              <a:t>Word Count - </a:t>
            </a:r>
            <a:r>
              <a:rPr lang="en-GB" sz="1800" dirty="0"/>
              <a:t>‘mental health’ </a:t>
            </a:r>
            <a:r>
              <a:rPr lang="en-GB" sz="1800" dirty="0" smtClean="0"/>
              <a:t> x </a:t>
            </a:r>
            <a:r>
              <a:rPr lang="en-GB" sz="1800" dirty="0"/>
              <a:t>30 </a:t>
            </a:r>
            <a:r>
              <a:rPr lang="en-GB" sz="1800" dirty="0" smtClean="0"/>
              <a:t>throughout </a:t>
            </a:r>
            <a:r>
              <a:rPr lang="en-GB" altLang="en-US" sz="1800" dirty="0">
                <a:latin typeface="Arial" charset="0"/>
              </a:rPr>
              <a:t>	</a:t>
            </a:r>
            <a:r>
              <a:rPr lang="en-GB" altLang="en-US" sz="1800" dirty="0" smtClean="0">
                <a:latin typeface="Arial" charset="0"/>
              </a:rPr>
              <a:t>whole document</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6</a:t>
            </a:r>
            <a:endParaRPr lang="en-GB" sz="1100" dirty="0">
              <a:solidFill>
                <a:schemeClr val="bg1"/>
              </a:solidFill>
            </a:endParaRPr>
          </a:p>
        </p:txBody>
      </p:sp>
    </p:spTree>
    <p:extLst>
      <p:ext uri="{BB962C8B-B14F-4D97-AF65-F5344CB8AC3E}">
        <p14:creationId xmlns:p14="http://schemas.microsoft.com/office/powerpoint/2010/main" val="1629548802"/>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51520" y="1125538"/>
            <a:ext cx="8206680" cy="719137"/>
          </a:xfrm>
        </p:spPr>
        <p:txBody>
          <a:bodyPr/>
          <a:lstStyle/>
          <a:p>
            <a:r>
              <a:rPr lang="en-GB" altLang="en-US" sz="3200" dirty="0" smtClean="0">
                <a:solidFill>
                  <a:srgbClr val="00B0F0"/>
                </a:solidFill>
                <a:latin typeface="Arial" charset="0"/>
              </a:rPr>
              <a:t>Context</a:t>
            </a:r>
          </a:p>
        </p:txBody>
      </p:sp>
      <p:sp>
        <p:nvSpPr>
          <p:cNvPr id="24579" name="Rectangle 3"/>
          <p:cNvSpPr>
            <a:spLocks noGrp="1" noChangeArrowheads="1"/>
          </p:cNvSpPr>
          <p:nvPr>
            <p:ph type="body" idx="4294967295"/>
          </p:nvPr>
        </p:nvSpPr>
        <p:spPr>
          <a:xfrm>
            <a:off x="395536" y="1772816"/>
            <a:ext cx="8135937" cy="4114800"/>
          </a:xfrm>
        </p:spPr>
        <p:txBody>
          <a:bodyPr/>
          <a:lstStyle/>
          <a:p>
            <a:pPr marL="355600" indent="-355600"/>
            <a:r>
              <a:rPr lang="en-GB" altLang="en-US" sz="2400" dirty="0" smtClean="0">
                <a:latin typeface="Arial" charset="0"/>
              </a:rPr>
              <a:t>Mental Health Services for Older People</a:t>
            </a:r>
          </a:p>
          <a:p>
            <a:pPr marL="1350963" lvl="2" indent="-355600">
              <a:buFont typeface="Arial" panose="020B0604020202020204" pitchFamily="34" charset="0"/>
              <a:buChar char=""/>
            </a:pPr>
            <a:r>
              <a:rPr lang="en-GB" altLang="en-US" dirty="0" smtClean="0">
                <a:latin typeface="Arial" charset="0"/>
              </a:rPr>
              <a:t>Over 65 population will grow 12% - County and 5% in City by 2020</a:t>
            </a:r>
            <a:endParaRPr lang="en-GB" altLang="en-US" dirty="0">
              <a:latin typeface="Arial" charset="0"/>
            </a:endParaRPr>
          </a:p>
          <a:p>
            <a:pPr marL="355600" indent="-355600"/>
            <a:r>
              <a:rPr lang="en-GB" altLang="en-US" sz="2400" dirty="0" smtClean="0">
                <a:latin typeface="Arial" charset="0"/>
              </a:rPr>
              <a:t>Children and Young People</a:t>
            </a:r>
          </a:p>
          <a:p>
            <a:pPr marL="1350963" lvl="2" indent="-355600">
              <a:buFont typeface="Arial" panose="020B0604020202020204" pitchFamily="34" charset="0"/>
              <a:buChar char=""/>
            </a:pPr>
            <a:r>
              <a:rPr lang="en-GB" altLang="en-US" dirty="0" smtClean="0">
                <a:latin typeface="Arial" charset="0"/>
              </a:rPr>
              <a:t>1 in 10, 1 in 12 self harm</a:t>
            </a:r>
          </a:p>
          <a:p>
            <a:pPr marL="355600" indent="-355600"/>
            <a:r>
              <a:rPr lang="en-GB" altLang="en-US" sz="2400" dirty="0" smtClean="0">
                <a:latin typeface="Arial" charset="0"/>
              </a:rPr>
              <a:t>Health and Well-being</a:t>
            </a:r>
          </a:p>
          <a:p>
            <a:pPr marL="1350963" lvl="2" indent="-355600">
              <a:buFont typeface="Arial" panose="020B0604020202020204" pitchFamily="34" charset="0"/>
              <a:buChar char=""/>
            </a:pPr>
            <a:r>
              <a:rPr lang="en-GB" altLang="en-US" dirty="0" smtClean="0">
                <a:latin typeface="Arial" charset="0"/>
              </a:rPr>
              <a:t>Recovery model – hope, opportunity, taking back control</a:t>
            </a:r>
          </a:p>
          <a:p>
            <a:pPr marL="1350963" lvl="2" indent="-355600">
              <a:buFont typeface="Arial" panose="020B0604020202020204" pitchFamily="34" charset="0"/>
              <a:buChar char=""/>
            </a:pPr>
            <a:r>
              <a:rPr lang="en-GB" altLang="en-US" dirty="0" smtClean="0">
                <a:latin typeface="Arial" charset="0"/>
              </a:rPr>
              <a:t>Mindfulness + link to physical health</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7</a:t>
            </a:r>
            <a:endParaRPr lang="en-GB" sz="1100" dirty="0">
              <a:solidFill>
                <a:schemeClr val="bg1"/>
              </a:solidFill>
            </a:endParaRPr>
          </a:p>
        </p:txBody>
      </p:sp>
    </p:spTree>
    <p:extLst>
      <p:ext uri="{BB962C8B-B14F-4D97-AF65-F5344CB8AC3E}">
        <p14:creationId xmlns:p14="http://schemas.microsoft.com/office/powerpoint/2010/main" val="266166706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51520" y="1052736"/>
            <a:ext cx="8568952" cy="790575"/>
          </a:xfrm>
        </p:spPr>
        <p:txBody>
          <a:bodyPr/>
          <a:lstStyle/>
          <a:p>
            <a:r>
              <a:rPr lang="en-GB" altLang="en-US" sz="3200" dirty="0" smtClean="0">
                <a:solidFill>
                  <a:srgbClr val="00B0F0"/>
                </a:solidFill>
                <a:latin typeface="Arial" charset="0"/>
              </a:rPr>
              <a:t>Suicide Prevention </a:t>
            </a:r>
          </a:p>
        </p:txBody>
      </p:sp>
      <p:sp>
        <p:nvSpPr>
          <p:cNvPr id="26627" name="Rectangle 3"/>
          <p:cNvSpPr>
            <a:spLocks noGrp="1" noChangeArrowheads="1"/>
          </p:cNvSpPr>
          <p:nvPr>
            <p:ph type="body" idx="4294967295"/>
          </p:nvPr>
        </p:nvSpPr>
        <p:spPr>
          <a:xfrm>
            <a:off x="323528" y="1556792"/>
            <a:ext cx="7848872" cy="4824536"/>
          </a:xfrm>
        </p:spPr>
        <p:txBody>
          <a:bodyPr/>
          <a:lstStyle/>
          <a:p>
            <a:pPr marL="355600" indent="-355600">
              <a:spcBef>
                <a:spcPts val="0"/>
              </a:spcBef>
              <a:spcAft>
                <a:spcPts val="1200"/>
              </a:spcAft>
            </a:pPr>
            <a:r>
              <a:rPr lang="en-GB" altLang="en-US" sz="2400" dirty="0" smtClean="0">
                <a:latin typeface="Arial" charset="0"/>
              </a:rPr>
              <a:t>Evidence base suggests that health service actions alone may affect &lt;5% of suicides </a:t>
            </a:r>
          </a:p>
          <a:p>
            <a:pPr marL="355600" indent="-355600">
              <a:spcBef>
                <a:spcPts val="0"/>
              </a:spcBef>
              <a:spcAft>
                <a:spcPts val="1200"/>
              </a:spcAft>
            </a:pPr>
            <a:r>
              <a:rPr lang="en-GB" altLang="en-US" sz="2400" dirty="0" smtClean="0">
                <a:latin typeface="Arial" charset="0"/>
              </a:rPr>
              <a:t>Safer mental health services prescribing and risk assessment practices continue to support falling rates </a:t>
            </a:r>
          </a:p>
          <a:p>
            <a:pPr marL="355600" indent="-355600">
              <a:spcBef>
                <a:spcPts val="0"/>
              </a:spcBef>
              <a:spcAft>
                <a:spcPts val="1200"/>
              </a:spcAft>
            </a:pPr>
            <a:r>
              <a:rPr lang="en-GB" altLang="en-US" sz="2400" dirty="0" smtClean="0">
                <a:latin typeface="Arial" charset="0"/>
              </a:rPr>
              <a:t>Wider determinants very important </a:t>
            </a:r>
          </a:p>
          <a:p>
            <a:pPr marL="355600" indent="-355600">
              <a:spcBef>
                <a:spcPts val="0"/>
              </a:spcBef>
              <a:spcAft>
                <a:spcPts val="1200"/>
              </a:spcAft>
            </a:pPr>
            <a:r>
              <a:rPr lang="en-GB" altLang="en-US" sz="2400" dirty="0" smtClean="0">
                <a:latin typeface="Arial" charset="0"/>
              </a:rPr>
              <a:t>Nationally saw the first rise in a decade in 2011 by 6% [1333 deaths]</a:t>
            </a:r>
          </a:p>
          <a:p>
            <a:pPr marL="355600" indent="-355600"/>
            <a:r>
              <a:rPr lang="en-GB" altLang="en-US" sz="2400" dirty="0" smtClean="0">
                <a:latin typeface="Arial" charset="0"/>
              </a:rPr>
              <a:t>Certain groups much more vulnerable</a:t>
            </a:r>
          </a:p>
          <a:p>
            <a:pPr lvl="2">
              <a:buFont typeface="Arial" panose="020B0604020202020204" pitchFamily="34" charset="0"/>
              <a:buChar char=""/>
            </a:pPr>
            <a:r>
              <a:rPr lang="en-GB" altLang="en-US" dirty="0" smtClean="0">
                <a:latin typeface="Arial" charset="0"/>
              </a:rPr>
              <a:t>Substance misuse, severe mental illness, social isolation or exclusion, bereavement, unemployment, certain age, gender and ethnic groups    </a:t>
            </a:r>
          </a:p>
        </p:txBody>
      </p:sp>
      <p:sp>
        <p:nvSpPr>
          <p:cNvPr id="4" name="TextBox 3"/>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8</a:t>
            </a:r>
            <a:endParaRPr lang="en-GB" sz="1100" dirty="0">
              <a:solidFill>
                <a:schemeClr val="bg1"/>
              </a:solidFill>
            </a:endParaRPr>
          </a:p>
        </p:txBody>
      </p:sp>
    </p:spTree>
    <p:extLst>
      <p:ext uri="{BB962C8B-B14F-4D97-AF65-F5344CB8AC3E}">
        <p14:creationId xmlns:p14="http://schemas.microsoft.com/office/powerpoint/2010/main" val="407135742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S-SN-NA01\Departments1\H\HQ Communications\Campaigns\Anti stigma\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85" y="1340768"/>
            <a:ext cx="7272808" cy="4921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16417" y="5920881"/>
            <a:ext cx="383696" cy="261610"/>
          </a:xfrm>
          <a:prstGeom prst="rect">
            <a:avLst/>
          </a:prstGeom>
          <a:noFill/>
        </p:spPr>
        <p:txBody>
          <a:bodyPr wrap="square" rtlCol="0">
            <a:spAutoFit/>
          </a:bodyPr>
          <a:lstStyle/>
          <a:p>
            <a:r>
              <a:rPr lang="en-GB" sz="1100" dirty="0" smtClean="0">
                <a:solidFill>
                  <a:schemeClr val="bg1"/>
                </a:solidFill>
              </a:rPr>
              <a:t>9</a:t>
            </a:r>
            <a:endParaRPr lang="en-GB" sz="1100" dirty="0">
              <a:solidFill>
                <a:schemeClr val="bg1"/>
              </a:solidFill>
            </a:endParaRPr>
          </a:p>
        </p:txBody>
      </p:sp>
    </p:spTree>
    <p:extLst>
      <p:ext uri="{BB962C8B-B14F-4D97-AF65-F5344CB8AC3E}">
        <p14:creationId xmlns:p14="http://schemas.microsoft.com/office/powerpoint/2010/main" val="1506575490"/>
      </p:ext>
    </p:extLst>
  </p:cSld>
  <p:clrMapOvr>
    <a:masterClrMapping/>
  </p:clrMapOvr>
  <p:transition advTm="4000">
    <p:fade thruBlk="1"/>
  </p:transition>
  <p:timing>
    <p:tnLst>
      <p:par>
        <p:cTn id="1" dur="indefinite" restart="never" nodeType="tmRoot"/>
      </p:par>
    </p:tnLst>
  </p:timing>
</p:sld>
</file>

<file path=ppt/theme/theme1.xml><?xml version="1.0" encoding="utf-8"?>
<a:theme xmlns:a="http://schemas.openxmlformats.org/drawingml/2006/main" name="1_FT green">
  <a:themeElements>
    <a:clrScheme name="1_FT g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FT 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sq" cmpd="sng" algn="ctr">
          <a:solidFill>
            <a:srgbClr val="000000"/>
          </a:solidFill>
          <a:prstDash val="solid"/>
          <a:round/>
          <a:headEnd type="stealth"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sq" cmpd="sng" algn="ctr">
          <a:solidFill>
            <a:srgbClr val="000000"/>
          </a:solidFill>
          <a:prstDash val="solid"/>
          <a:round/>
          <a:headEnd type="stealth"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1" i="1" u="none" strike="noStrike" cap="none" normalizeH="0" baseline="0" smtClean="0">
            <a:ln>
              <a:noFill/>
            </a:ln>
            <a:solidFill>
              <a:schemeClr val="tx1"/>
            </a:solidFill>
            <a:effectLst/>
            <a:latin typeface="Arial" charset="0"/>
          </a:defRPr>
        </a:defPPr>
      </a:lstStyle>
    </a:lnDef>
  </a:objectDefaults>
  <a:extraClrSchemeLst>
    <a:extraClrScheme>
      <a:clrScheme name="1_FT g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FT g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T g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T g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T g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T g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FT g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Cognitive impairment and older workers</Template>
  <TotalTime>472</TotalTime>
  <Words>1863</Words>
  <Application>Microsoft Office PowerPoint</Application>
  <PresentationFormat>On-screen Show (4:3)</PresentationFormat>
  <Paragraphs>222</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1_FT green</vt:lpstr>
      <vt:lpstr>PowerPoint Presentation</vt:lpstr>
      <vt:lpstr>PowerPoint Presentation</vt:lpstr>
      <vt:lpstr>PowerPoint Presentation</vt:lpstr>
      <vt:lpstr>Mental Health and Well-being in context   </vt:lpstr>
      <vt:lpstr>PowerPoint Presentation</vt:lpstr>
      <vt:lpstr>What is Psychological Well-being?</vt:lpstr>
      <vt:lpstr>Context</vt:lpstr>
      <vt:lpstr>Suicide Prevention </vt:lpstr>
      <vt:lpstr>PowerPoint Presentation</vt:lpstr>
      <vt:lpstr>Section 2</vt:lpstr>
      <vt:lpstr>Introduction:</vt:lpstr>
      <vt:lpstr>Self harm:</vt:lpstr>
      <vt:lpstr>Hospital admissions for eating disorders up 8% </vt:lpstr>
      <vt:lpstr>Achievements:</vt:lpstr>
      <vt:lpstr>PowerPoint Presentation</vt:lpstr>
      <vt:lpstr>Psychological Well-being and Ageing</vt:lpstr>
      <vt:lpstr>PowerPoint Presentation</vt:lpstr>
      <vt:lpstr>PowerPoint Presentation</vt:lpstr>
      <vt:lpstr>Quality of Life</vt:lpstr>
      <vt:lpstr>PowerPoint Presentation</vt:lpstr>
      <vt:lpstr>Dementia</vt:lpstr>
      <vt:lpstr>PowerPoint Presentation</vt:lpstr>
      <vt:lpstr>Living well with Dementia</vt:lpstr>
      <vt:lpstr>PowerPoint Presentation</vt:lpstr>
      <vt:lpstr>PowerPoint Presentation</vt:lpstr>
      <vt:lpstr>DEPRESSION</vt:lpstr>
      <vt:lpstr>PowerPoint Presentation</vt:lpstr>
      <vt:lpstr>PowerPoint Presentation</vt:lpstr>
      <vt:lpstr>Physical Health  and Mental Health</vt:lpstr>
      <vt:lpstr>PowerPoint Presentation</vt:lpstr>
      <vt:lpstr>PowerPoint Presentation</vt:lpstr>
      <vt:lpstr>PowerPoint Presentation</vt:lpstr>
      <vt:lpstr>PowerPoint Presentation</vt:lpstr>
      <vt:lpstr>Physical Health  and Mental Health</vt:lpstr>
      <vt:lpstr>Integrated models with promise </vt:lpstr>
      <vt:lpstr>However.........</vt:lpstr>
      <vt:lpstr>What is Psychological Health? </vt:lpstr>
      <vt:lpstr>PowerPoint Presentation</vt:lpstr>
      <vt:lpstr>Psychological well being - typology</vt:lpstr>
      <vt:lpstr>PowerPoint Presentation</vt:lpstr>
      <vt:lpstr>PowerPoint Presentation</vt:lpstr>
      <vt:lpstr>Summary</vt:lpstr>
    </vt:vector>
  </TitlesOfParts>
  <Company>Nottinghamshire Healthcare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well being and Ageing</dc:title>
  <dc:creator>Junaid Ola</dc:creator>
  <cp:lastModifiedBy>Robbie Sinclair</cp:lastModifiedBy>
  <cp:revision>32</cp:revision>
  <dcterms:created xsi:type="dcterms:W3CDTF">2014-01-22T11:05:39Z</dcterms:created>
  <dcterms:modified xsi:type="dcterms:W3CDTF">2015-08-11T08:02:33Z</dcterms:modified>
</cp:coreProperties>
</file>