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0" r:id="rId2"/>
    <p:sldId id="259" r:id="rId3"/>
    <p:sldId id="272" r:id="rId4"/>
    <p:sldId id="260" r:id="rId5"/>
    <p:sldId id="262" r:id="rId6"/>
    <p:sldId id="261" r:id="rId7"/>
    <p:sldId id="263" r:id="rId8"/>
    <p:sldId id="264" r:id="rId9"/>
    <p:sldId id="265" r:id="rId10"/>
    <p:sldId id="271" r:id="rId11"/>
    <p:sldId id="266" r:id="rId12"/>
    <p:sldId id="273" r:id="rId13"/>
    <p:sldId id="274" r:id="rId14"/>
    <p:sldId id="275" r:id="rId15"/>
    <p:sldId id="277" r:id="rId16"/>
    <p:sldId id="278" r:id="rId17"/>
    <p:sldId id="267" r:id="rId18"/>
    <p:sldId id="268" r:id="rId19"/>
    <p:sldId id="269"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6" d="100"/>
          <a:sy n="106" d="100"/>
        </p:scale>
        <p:origin x="18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Murphy" userId="S::andrew.murphy@nottingham.ac.uk::7a87693b-447d-4a25-87f8-33ef89973616" providerId="AD" clId="Web-{104B9DCF-BB77-458D-C5C5-2EAF27763C2A}"/>
    <pc:docChg chg="addSld modSld sldOrd">
      <pc:chgData name="Andrew Murphy" userId="S::andrew.murphy@nottingham.ac.uk::7a87693b-447d-4a25-87f8-33ef89973616" providerId="AD" clId="Web-{104B9DCF-BB77-458D-C5C5-2EAF27763C2A}" dt="2018-12-03T09:41:16.664" v="376" actId="14100"/>
      <pc:docMkLst>
        <pc:docMk/>
      </pc:docMkLst>
      <pc:sldChg chg="modSp">
        <pc:chgData name="Andrew Murphy" userId="S::andrew.murphy@nottingham.ac.uk::7a87693b-447d-4a25-87f8-33ef89973616" providerId="AD" clId="Web-{104B9DCF-BB77-458D-C5C5-2EAF27763C2A}" dt="2018-12-03T09:32:10.763" v="16" actId="20577"/>
        <pc:sldMkLst>
          <pc:docMk/>
          <pc:sldMk cId="3045423303" sldId="261"/>
        </pc:sldMkLst>
        <pc:spChg chg="mod">
          <ac:chgData name="Andrew Murphy" userId="S::andrew.murphy@nottingham.ac.uk::7a87693b-447d-4a25-87f8-33ef89973616" providerId="AD" clId="Web-{104B9DCF-BB77-458D-C5C5-2EAF27763C2A}" dt="2018-12-03T09:32:10.763" v="16" actId="20577"/>
          <ac:spMkLst>
            <pc:docMk/>
            <pc:sldMk cId="3045423303" sldId="261"/>
            <ac:spMk id="3" creationId="{00000000-0000-0000-0000-000000000000}"/>
          </ac:spMkLst>
        </pc:spChg>
      </pc:sldChg>
      <pc:sldChg chg="modSp">
        <pc:chgData name="Andrew Murphy" userId="S::andrew.murphy@nottingham.ac.uk::7a87693b-447d-4a25-87f8-33ef89973616" providerId="AD" clId="Web-{104B9DCF-BB77-458D-C5C5-2EAF27763C2A}" dt="2018-12-03T09:30:44.530" v="2" actId="20577"/>
        <pc:sldMkLst>
          <pc:docMk/>
          <pc:sldMk cId="552777060" sldId="262"/>
        </pc:sldMkLst>
        <pc:spChg chg="mod">
          <ac:chgData name="Andrew Murphy" userId="S::andrew.murphy@nottingham.ac.uk::7a87693b-447d-4a25-87f8-33ef89973616" providerId="AD" clId="Web-{104B9DCF-BB77-458D-C5C5-2EAF27763C2A}" dt="2018-12-03T09:30:44.530" v="2" actId="20577"/>
          <ac:spMkLst>
            <pc:docMk/>
            <pc:sldMk cId="552777060" sldId="262"/>
            <ac:spMk id="3" creationId="{00000000-0000-0000-0000-000000000000}"/>
          </ac:spMkLst>
        </pc:spChg>
      </pc:sldChg>
      <pc:sldChg chg="modSp">
        <pc:chgData name="Andrew Murphy" userId="S::andrew.murphy@nottingham.ac.uk::7a87693b-447d-4a25-87f8-33ef89973616" providerId="AD" clId="Web-{104B9DCF-BB77-458D-C5C5-2EAF27763C2A}" dt="2018-12-03T09:32:33.982" v="25" actId="20577"/>
        <pc:sldMkLst>
          <pc:docMk/>
          <pc:sldMk cId="2070377917" sldId="263"/>
        </pc:sldMkLst>
        <pc:spChg chg="mod">
          <ac:chgData name="Andrew Murphy" userId="S::andrew.murphy@nottingham.ac.uk::7a87693b-447d-4a25-87f8-33ef89973616" providerId="AD" clId="Web-{104B9DCF-BB77-458D-C5C5-2EAF27763C2A}" dt="2018-12-03T09:32:33.982" v="25" actId="20577"/>
          <ac:spMkLst>
            <pc:docMk/>
            <pc:sldMk cId="2070377917" sldId="263"/>
            <ac:spMk id="3" creationId="{00000000-0000-0000-0000-000000000000}"/>
          </ac:spMkLst>
        </pc:spChg>
      </pc:sldChg>
      <pc:sldChg chg="modSp">
        <pc:chgData name="Andrew Murphy" userId="S::andrew.murphy@nottingham.ac.uk::7a87693b-447d-4a25-87f8-33ef89973616" providerId="AD" clId="Web-{104B9DCF-BB77-458D-C5C5-2EAF27763C2A}" dt="2018-12-03T09:32:56.778" v="32" actId="20577"/>
        <pc:sldMkLst>
          <pc:docMk/>
          <pc:sldMk cId="270545766" sldId="264"/>
        </pc:sldMkLst>
        <pc:spChg chg="mod">
          <ac:chgData name="Andrew Murphy" userId="S::andrew.murphy@nottingham.ac.uk::7a87693b-447d-4a25-87f8-33ef89973616" providerId="AD" clId="Web-{104B9DCF-BB77-458D-C5C5-2EAF27763C2A}" dt="2018-12-03T09:32:43.450" v="29" actId="20577"/>
          <ac:spMkLst>
            <pc:docMk/>
            <pc:sldMk cId="270545766" sldId="264"/>
            <ac:spMk id="2" creationId="{00000000-0000-0000-0000-000000000000}"/>
          </ac:spMkLst>
        </pc:spChg>
        <pc:spChg chg="mod">
          <ac:chgData name="Andrew Murphy" userId="S::andrew.murphy@nottingham.ac.uk::7a87693b-447d-4a25-87f8-33ef89973616" providerId="AD" clId="Web-{104B9DCF-BB77-458D-C5C5-2EAF27763C2A}" dt="2018-12-03T09:32:56.778" v="32" actId="20577"/>
          <ac:spMkLst>
            <pc:docMk/>
            <pc:sldMk cId="270545766" sldId="264"/>
            <ac:spMk id="3" creationId="{00000000-0000-0000-0000-000000000000}"/>
          </ac:spMkLst>
        </pc:spChg>
      </pc:sldChg>
      <pc:sldChg chg="modSp">
        <pc:chgData name="Andrew Murphy" userId="S::andrew.murphy@nottingham.ac.uk::7a87693b-447d-4a25-87f8-33ef89973616" providerId="AD" clId="Web-{104B9DCF-BB77-458D-C5C5-2EAF27763C2A}" dt="2018-12-03T09:41:11.804" v="375" actId="20577"/>
        <pc:sldMkLst>
          <pc:docMk/>
          <pc:sldMk cId="3897844847" sldId="265"/>
        </pc:sldMkLst>
        <pc:spChg chg="mod">
          <ac:chgData name="Andrew Murphy" userId="S::andrew.murphy@nottingham.ac.uk::7a87693b-447d-4a25-87f8-33ef89973616" providerId="AD" clId="Web-{104B9DCF-BB77-458D-C5C5-2EAF27763C2A}" dt="2018-12-03T09:36:49.995" v="222" actId="20577"/>
          <ac:spMkLst>
            <pc:docMk/>
            <pc:sldMk cId="3897844847" sldId="265"/>
            <ac:spMk id="2" creationId="{00000000-0000-0000-0000-000000000000}"/>
          </ac:spMkLst>
        </pc:spChg>
        <pc:spChg chg="mod">
          <ac:chgData name="Andrew Murphy" userId="S::andrew.murphy@nottingham.ac.uk::7a87693b-447d-4a25-87f8-33ef89973616" providerId="AD" clId="Web-{104B9DCF-BB77-458D-C5C5-2EAF27763C2A}" dt="2018-12-03T09:41:11.804" v="375" actId="20577"/>
          <ac:spMkLst>
            <pc:docMk/>
            <pc:sldMk cId="3897844847" sldId="265"/>
            <ac:spMk id="3" creationId="{00000000-0000-0000-0000-000000000000}"/>
          </ac:spMkLst>
        </pc:spChg>
      </pc:sldChg>
      <pc:sldChg chg="modSp new ord">
        <pc:chgData name="Andrew Murphy" userId="S::andrew.murphy@nottingham.ac.uk::7a87693b-447d-4a25-87f8-33ef89973616" providerId="AD" clId="Web-{104B9DCF-BB77-458D-C5C5-2EAF27763C2A}" dt="2018-12-03T09:41:16.664" v="376" actId="14100"/>
        <pc:sldMkLst>
          <pc:docMk/>
          <pc:sldMk cId="3588936903" sldId="271"/>
        </pc:sldMkLst>
        <pc:spChg chg="mod">
          <ac:chgData name="Andrew Murphy" userId="S::andrew.murphy@nottingham.ac.uk::7a87693b-447d-4a25-87f8-33ef89973616" providerId="AD" clId="Web-{104B9DCF-BB77-458D-C5C5-2EAF27763C2A}" dt="2018-12-03T09:39:15.556" v="342" actId="20577"/>
          <ac:spMkLst>
            <pc:docMk/>
            <pc:sldMk cId="3588936903" sldId="271"/>
            <ac:spMk id="2" creationId="{C9C19526-958E-49AD-BB26-ED27F6EB3F3F}"/>
          </ac:spMkLst>
        </pc:spChg>
        <pc:spChg chg="mod">
          <ac:chgData name="Andrew Murphy" userId="S::andrew.murphy@nottingham.ac.uk::7a87693b-447d-4a25-87f8-33ef89973616" providerId="AD" clId="Web-{104B9DCF-BB77-458D-C5C5-2EAF27763C2A}" dt="2018-12-03T09:41:16.664" v="376" actId="14100"/>
          <ac:spMkLst>
            <pc:docMk/>
            <pc:sldMk cId="3588936903" sldId="271"/>
            <ac:spMk id="3" creationId="{13F04842-3E1E-4235-95BF-68D8858A7CC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BBCB93-FE90-4E4B-8BC0-28D3868CC2A6}" type="doc">
      <dgm:prSet loTypeId="urn:microsoft.com/office/officeart/2005/8/layout/hProcess9" loCatId="process" qsTypeId="urn:microsoft.com/office/officeart/2005/8/quickstyle/simple1" qsCatId="simple" csTypeId="urn:microsoft.com/office/officeart/2005/8/colors/colorful4" csCatId="colorful" phldr="1"/>
      <dgm:spPr/>
    </dgm:pt>
    <dgm:pt modelId="{08CAB6F7-6C82-4D13-9465-A9340A26727E}">
      <dgm:prSet phldrT="[Text]"/>
      <dgm:spPr/>
      <dgm:t>
        <a:bodyPr/>
        <a:lstStyle/>
        <a:p>
          <a:r>
            <a:rPr lang="en-US" b="1" dirty="0"/>
            <a:t>Identify the problem/issue: gather data</a:t>
          </a:r>
        </a:p>
      </dgm:t>
    </dgm:pt>
    <dgm:pt modelId="{FC69D133-9E5E-477F-A12B-6EA19C9B8DB7}" type="parTrans" cxnId="{2D07847E-62C6-4621-A872-3F11F31B500B}">
      <dgm:prSet/>
      <dgm:spPr/>
      <dgm:t>
        <a:bodyPr/>
        <a:lstStyle/>
        <a:p>
          <a:endParaRPr lang="en-US"/>
        </a:p>
      </dgm:t>
    </dgm:pt>
    <dgm:pt modelId="{121264F8-3321-4D2E-A55E-F0D213CDDA35}" type="sibTrans" cxnId="{2D07847E-62C6-4621-A872-3F11F31B500B}">
      <dgm:prSet/>
      <dgm:spPr/>
      <dgm:t>
        <a:bodyPr/>
        <a:lstStyle/>
        <a:p>
          <a:endParaRPr lang="en-US"/>
        </a:p>
      </dgm:t>
    </dgm:pt>
    <dgm:pt modelId="{CD2AFAC5-9B05-4697-B04B-92BC54679F7A}">
      <dgm:prSet phldrT="[Text]"/>
      <dgm:spPr/>
      <dgm:t>
        <a:bodyPr/>
        <a:lstStyle/>
        <a:p>
          <a:r>
            <a:rPr lang="en-US" b="1" dirty="0"/>
            <a:t>Generate options for action</a:t>
          </a:r>
        </a:p>
      </dgm:t>
    </dgm:pt>
    <dgm:pt modelId="{0070A006-19F1-4F5D-BCFB-FC7CD4F0B029}" type="parTrans" cxnId="{A74E5FBE-85FA-4B66-83A4-2A69755C825E}">
      <dgm:prSet/>
      <dgm:spPr/>
      <dgm:t>
        <a:bodyPr/>
        <a:lstStyle/>
        <a:p>
          <a:endParaRPr lang="en-US"/>
        </a:p>
      </dgm:t>
    </dgm:pt>
    <dgm:pt modelId="{3AA22028-EC3E-42FD-8DB2-DEDE1AFD6964}" type="sibTrans" cxnId="{A74E5FBE-85FA-4B66-83A4-2A69755C825E}">
      <dgm:prSet/>
      <dgm:spPr/>
      <dgm:t>
        <a:bodyPr/>
        <a:lstStyle/>
        <a:p>
          <a:endParaRPr lang="en-US"/>
        </a:p>
      </dgm:t>
    </dgm:pt>
    <dgm:pt modelId="{C7986487-A584-4E9F-81E0-59811BCFC751}">
      <dgm:prSet phldrT="[Text]"/>
      <dgm:spPr/>
      <dgm:t>
        <a:bodyPr/>
        <a:lstStyle/>
        <a:p>
          <a:r>
            <a:rPr lang="en-US" b="1" dirty="0"/>
            <a:t>Evaluate options, including likelihood of outcomes and select option</a:t>
          </a:r>
        </a:p>
      </dgm:t>
    </dgm:pt>
    <dgm:pt modelId="{A520864D-269E-4742-935C-B193015BC125}" type="parTrans" cxnId="{7A9756E9-DCA2-453B-98D3-BBADAF4687E3}">
      <dgm:prSet/>
      <dgm:spPr/>
      <dgm:t>
        <a:bodyPr/>
        <a:lstStyle/>
        <a:p>
          <a:endParaRPr lang="en-US"/>
        </a:p>
      </dgm:t>
    </dgm:pt>
    <dgm:pt modelId="{176895E2-A756-4D90-B31E-88600C9245DE}" type="sibTrans" cxnId="{7A9756E9-DCA2-453B-98D3-BBADAF4687E3}">
      <dgm:prSet/>
      <dgm:spPr/>
      <dgm:t>
        <a:bodyPr/>
        <a:lstStyle/>
        <a:p>
          <a:endParaRPr lang="en-US"/>
        </a:p>
      </dgm:t>
    </dgm:pt>
    <dgm:pt modelId="{707D4C37-FD8B-43D5-A4A9-4D68878CD704}">
      <dgm:prSet/>
      <dgm:spPr/>
      <dgm:t>
        <a:bodyPr/>
        <a:lstStyle/>
        <a:p>
          <a:r>
            <a:rPr lang="en-US" b="1" dirty="0"/>
            <a:t>Implement and evaluate the chosen option</a:t>
          </a:r>
        </a:p>
      </dgm:t>
    </dgm:pt>
    <dgm:pt modelId="{DC8BCACE-B118-474E-9C45-9C105BCDA709}" type="parTrans" cxnId="{A457A923-8925-4574-BC89-64F9287BC31B}">
      <dgm:prSet/>
      <dgm:spPr/>
      <dgm:t>
        <a:bodyPr/>
        <a:lstStyle/>
        <a:p>
          <a:endParaRPr lang="en-US"/>
        </a:p>
      </dgm:t>
    </dgm:pt>
    <dgm:pt modelId="{EDDB33C5-FFB6-4FBC-A68E-8F46A602F987}" type="sibTrans" cxnId="{A457A923-8925-4574-BC89-64F9287BC31B}">
      <dgm:prSet/>
      <dgm:spPr/>
      <dgm:t>
        <a:bodyPr/>
        <a:lstStyle/>
        <a:p>
          <a:endParaRPr lang="en-US"/>
        </a:p>
      </dgm:t>
    </dgm:pt>
    <dgm:pt modelId="{4DD05601-FDBC-4A6C-95B4-F5BC3EF8ED45}" type="pres">
      <dgm:prSet presAssocID="{7BBBCB93-FE90-4E4B-8BC0-28D3868CC2A6}" presName="CompostProcess" presStyleCnt="0">
        <dgm:presLayoutVars>
          <dgm:dir/>
          <dgm:resizeHandles val="exact"/>
        </dgm:presLayoutVars>
      </dgm:prSet>
      <dgm:spPr/>
    </dgm:pt>
    <dgm:pt modelId="{3A0BB8A2-B99D-49E2-90FA-69F089CA8C8E}" type="pres">
      <dgm:prSet presAssocID="{7BBBCB93-FE90-4E4B-8BC0-28D3868CC2A6}" presName="arrow" presStyleLbl="bgShp" presStyleIdx="0" presStyleCnt="1"/>
      <dgm:spPr/>
    </dgm:pt>
    <dgm:pt modelId="{0D8B7110-02AF-4614-BA87-30448D2C5712}" type="pres">
      <dgm:prSet presAssocID="{7BBBCB93-FE90-4E4B-8BC0-28D3868CC2A6}" presName="linearProcess" presStyleCnt="0"/>
      <dgm:spPr/>
    </dgm:pt>
    <dgm:pt modelId="{09845822-03C9-47B0-90DF-B978ED0FE507}" type="pres">
      <dgm:prSet presAssocID="{08CAB6F7-6C82-4D13-9465-A9340A26727E}" presName="textNode" presStyleLbl="node1" presStyleIdx="0" presStyleCnt="4">
        <dgm:presLayoutVars>
          <dgm:bulletEnabled val="1"/>
        </dgm:presLayoutVars>
      </dgm:prSet>
      <dgm:spPr/>
      <dgm:t>
        <a:bodyPr/>
        <a:lstStyle/>
        <a:p>
          <a:endParaRPr lang="en-US"/>
        </a:p>
      </dgm:t>
    </dgm:pt>
    <dgm:pt modelId="{CFC6FFA4-0A2E-46A2-99F7-2C980D4F9986}" type="pres">
      <dgm:prSet presAssocID="{121264F8-3321-4D2E-A55E-F0D213CDDA35}" presName="sibTrans" presStyleCnt="0"/>
      <dgm:spPr/>
    </dgm:pt>
    <dgm:pt modelId="{7054B56B-E619-42BA-A932-E2B720BDD7E9}" type="pres">
      <dgm:prSet presAssocID="{CD2AFAC5-9B05-4697-B04B-92BC54679F7A}" presName="textNode" presStyleLbl="node1" presStyleIdx="1" presStyleCnt="4">
        <dgm:presLayoutVars>
          <dgm:bulletEnabled val="1"/>
        </dgm:presLayoutVars>
      </dgm:prSet>
      <dgm:spPr/>
      <dgm:t>
        <a:bodyPr/>
        <a:lstStyle/>
        <a:p>
          <a:endParaRPr lang="en-US"/>
        </a:p>
      </dgm:t>
    </dgm:pt>
    <dgm:pt modelId="{532BB7BB-07C8-4591-A8DE-2D223FE1787C}" type="pres">
      <dgm:prSet presAssocID="{3AA22028-EC3E-42FD-8DB2-DEDE1AFD6964}" presName="sibTrans" presStyleCnt="0"/>
      <dgm:spPr/>
    </dgm:pt>
    <dgm:pt modelId="{55970FD3-110F-4B09-AC96-79FA0F6F6D73}" type="pres">
      <dgm:prSet presAssocID="{C7986487-A584-4E9F-81E0-59811BCFC751}" presName="textNode" presStyleLbl="node1" presStyleIdx="2" presStyleCnt="4">
        <dgm:presLayoutVars>
          <dgm:bulletEnabled val="1"/>
        </dgm:presLayoutVars>
      </dgm:prSet>
      <dgm:spPr/>
      <dgm:t>
        <a:bodyPr/>
        <a:lstStyle/>
        <a:p>
          <a:endParaRPr lang="en-US"/>
        </a:p>
      </dgm:t>
    </dgm:pt>
    <dgm:pt modelId="{2E5F758A-5CC0-423B-9EA5-4CEA532CF327}" type="pres">
      <dgm:prSet presAssocID="{176895E2-A756-4D90-B31E-88600C9245DE}" presName="sibTrans" presStyleCnt="0"/>
      <dgm:spPr/>
    </dgm:pt>
    <dgm:pt modelId="{7F8559C6-F092-4338-B700-00422FEF287A}" type="pres">
      <dgm:prSet presAssocID="{707D4C37-FD8B-43D5-A4A9-4D68878CD704}" presName="textNode" presStyleLbl="node1" presStyleIdx="3" presStyleCnt="4" custLinFactNeighborX="-38815" custLinFactNeighborY="-1816">
        <dgm:presLayoutVars>
          <dgm:bulletEnabled val="1"/>
        </dgm:presLayoutVars>
      </dgm:prSet>
      <dgm:spPr/>
      <dgm:t>
        <a:bodyPr/>
        <a:lstStyle/>
        <a:p>
          <a:endParaRPr lang="en-US"/>
        </a:p>
      </dgm:t>
    </dgm:pt>
  </dgm:ptLst>
  <dgm:cxnLst>
    <dgm:cxn modelId="{A457A923-8925-4574-BC89-64F9287BC31B}" srcId="{7BBBCB93-FE90-4E4B-8BC0-28D3868CC2A6}" destId="{707D4C37-FD8B-43D5-A4A9-4D68878CD704}" srcOrd="3" destOrd="0" parTransId="{DC8BCACE-B118-474E-9C45-9C105BCDA709}" sibTransId="{EDDB33C5-FFB6-4FBC-A68E-8F46A602F987}"/>
    <dgm:cxn modelId="{EADC589D-25F3-423B-93AD-514A7783B311}" type="presOf" srcId="{C7986487-A584-4E9F-81E0-59811BCFC751}" destId="{55970FD3-110F-4B09-AC96-79FA0F6F6D73}" srcOrd="0" destOrd="0" presId="urn:microsoft.com/office/officeart/2005/8/layout/hProcess9"/>
    <dgm:cxn modelId="{7A9756E9-DCA2-453B-98D3-BBADAF4687E3}" srcId="{7BBBCB93-FE90-4E4B-8BC0-28D3868CC2A6}" destId="{C7986487-A584-4E9F-81E0-59811BCFC751}" srcOrd="2" destOrd="0" parTransId="{A520864D-269E-4742-935C-B193015BC125}" sibTransId="{176895E2-A756-4D90-B31E-88600C9245DE}"/>
    <dgm:cxn modelId="{9AD88006-C783-4603-B25E-F45D825AF354}" type="presOf" srcId="{08CAB6F7-6C82-4D13-9465-A9340A26727E}" destId="{09845822-03C9-47B0-90DF-B978ED0FE507}" srcOrd="0" destOrd="0" presId="urn:microsoft.com/office/officeart/2005/8/layout/hProcess9"/>
    <dgm:cxn modelId="{467359F7-C945-4DEF-9044-0FE7B3F02912}" type="presOf" srcId="{707D4C37-FD8B-43D5-A4A9-4D68878CD704}" destId="{7F8559C6-F092-4338-B700-00422FEF287A}" srcOrd="0" destOrd="0" presId="urn:microsoft.com/office/officeart/2005/8/layout/hProcess9"/>
    <dgm:cxn modelId="{A74E5FBE-85FA-4B66-83A4-2A69755C825E}" srcId="{7BBBCB93-FE90-4E4B-8BC0-28D3868CC2A6}" destId="{CD2AFAC5-9B05-4697-B04B-92BC54679F7A}" srcOrd="1" destOrd="0" parTransId="{0070A006-19F1-4F5D-BCFB-FC7CD4F0B029}" sibTransId="{3AA22028-EC3E-42FD-8DB2-DEDE1AFD6964}"/>
    <dgm:cxn modelId="{2D07847E-62C6-4621-A872-3F11F31B500B}" srcId="{7BBBCB93-FE90-4E4B-8BC0-28D3868CC2A6}" destId="{08CAB6F7-6C82-4D13-9465-A9340A26727E}" srcOrd="0" destOrd="0" parTransId="{FC69D133-9E5E-477F-A12B-6EA19C9B8DB7}" sibTransId="{121264F8-3321-4D2E-A55E-F0D213CDDA35}"/>
    <dgm:cxn modelId="{0EDA5176-F7C0-4675-8AF7-05B69D0D41B7}" type="presOf" srcId="{CD2AFAC5-9B05-4697-B04B-92BC54679F7A}" destId="{7054B56B-E619-42BA-A932-E2B720BDD7E9}" srcOrd="0" destOrd="0" presId="urn:microsoft.com/office/officeart/2005/8/layout/hProcess9"/>
    <dgm:cxn modelId="{1469B204-3BC0-4FA7-8683-C9951BAFB19C}" type="presOf" srcId="{7BBBCB93-FE90-4E4B-8BC0-28D3868CC2A6}" destId="{4DD05601-FDBC-4A6C-95B4-F5BC3EF8ED45}" srcOrd="0" destOrd="0" presId="urn:microsoft.com/office/officeart/2005/8/layout/hProcess9"/>
    <dgm:cxn modelId="{2D2966DC-A29A-4586-960E-1AF79C00C254}" type="presParOf" srcId="{4DD05601-FDBC-4A6C-95B4-F5BC3EF8ED45}" destId="{3A0BB8A2-B99D-49E2-90FA-69F089CA8C8E}" srcOrd="0" destOrd="0" presId="urn:microsoft.com/office/officeart/2005/8/layout/hProcess9"/>
    <dgm:cxn modelId="{123BB12D-24A4-4DA1-8C92-9126F6923DB8}" type="presParOf" srcId="{4DD05601-FDBC-4A6C-95B4-F5BC3EF8ED45}" destId="{0D8B7110-02AF-4614-BA87-30448D2C5712}" srcOrd="1" destOrd="0" presId="urn:microsoft.com/office/officeart/2005/8/layout/hProcess9"/>
    <dgm:cxn modelId="{4EE63CDD-B6C5-4E5C-8742-B6D803E6DC57}" type="presParOf" srcId="{0D8B7110-02AF-4614-BA87-30448D2C5712}" destId="{09845822-03C9-47B0-90DF-B978ED0FE507}" srcOrd="0" destOrd="0" presId="urn:microsoft.com/office/officeart/2005/8/layout/hProcess9"/>
    <dgm:cxn modelId="{A9DBAB83-4FE7-4691-957A-82513128DD3D}" type="presParOf" srcId="{0D8B7110-02AF-4614-BA87-30448D2C5712}" destId="{CFC6FFA4-0A2E-46A2-99F7-2C980D4F9986}" srcOrd="1" destOrd="0" presId="urn:microsoft.com/office/officeart/2005/8/layout/hProcess9"/>
    <dgm:cxn modelId="{24A4222C-18FF-472E-8AFE-5D3144447A9E}" type="presParOf" srcId="{0D8B7110-02AF-4614-BA87-30448D2C5712}" destId="{7054B56B-E619-42BA-A932-E2B720BDD7E9}" srcOrd="2" destOrd="0" presId="urn:microsoft.com/office/officeart/2005/8/layout/hProcess9"/>
    <dgm:cxn modelId="{486AE4C1-6D6F-4B2E-97B5-39E4EC7EA8D2}" type="presParOf" srcId="{0D8B7110-02AF-4614-BA87-30448D2C5712}" destId="{532BB7BB-07C8-4591-A8DE-2D223FE1787C}" srcOrd="3" destOrd="0" presId="urn:microsoft.com/office/officeart/2005/8/layout/hProcess9"/>
    <dgm:cxn modelId="{7ECB9BC6-441C-49DB-88DA-28498C7BD671}" type="presParOf" srcId="{0D8B7110-02AF-4614-BA87-30448D2C5712}" destId="{55970FD3-110F-4B09-AC96-79FA0F6F6D73}" srcOrd="4" destOrd="0" presId="urn:microsoft.com/office/officeart/2005/8/layout/hProcess9"/>
    <dgm:cxn modelId="{2C7970F0-6C19-47CF-BB25-51E1CACF9D14}" type="presParOf" srcId="{0D8B7110-02AF-4614-BA87-30448D2C5712}" destId="{2E5F758A-5CC0-423B-9EA5-4CEA532CF327}" srcOrd="5" destOrd="0" presId="urn:microsoft.com/office/officeart/2005/8/layout/hProcess9"/>
    <dgm:cxn modelId="{3B080C56-7557-4003-BC40-428F563DC6BB}" type="presParOf" srcId="{0D8B7110-02AF-4614-BA87-30448D2C5712}" destId="{7F8559C6-F092-4338-B700-00422FEF287A}"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0BB8A2-B99D-49E2-90FA-69F089CA8C8E}">
      <dsp:nvSpPr>
        <dsp:cNvPr id="0" name=""/>
        <dsp:cNvSpPr/>
      </dsp:nvSpPr>
      <dsp:spPr>
        <a:xfrm>
          <a:off x="833119" y="0"/>
          <a:ext cx="9442026" cy="3496733"/>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845822-03C9-47B0-90DF-B978ED0FE507}">
      <dsp:nvSpPr>
        <dsp:cNvPr id="0" name=""/>
        <dsp:cNvSpPr/>
      </dsp:nvSpPr>
      <dsp:spPr>
        <a:xfrm>
          <a:off x="5559" y="1049019"/>
          <a:ext cx="2674011" cy="1398693"/>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a:t>Identify the problem/issue: gather data</a:t>
          </a:r>
        </a:p>
      </dsp:txBody>
      <dsp:txXfrm>
        <a:off x="73838" y="1117298"/>
        <a:ext cx="2537453" cy="1262135"/>
      </dsp:txXfrm>
    </dsp:sp>
    <dsp:sp modelId="{7054B56B-E619-42BA-A932-E2B720BDD7E9}">
      <dsp:nvSpPr>
        <dsp:cNvPr id="0" name=""/>
        <dsp:cNvSpPr/>
      </dsp:nvSpPr>
      <dsp:spPr>
        <a:xfrm>
          <a:off x="2813271" y="1049019"/>
          <a:ext cx="2674011" cy="1398693"/>
        </a:xfrm>
        <a:prstGeom prst="roundRect">
          <a:avLst/>
        </a:prstGeom>
        <a:solidFill>
          <a:schemeClr val="accent4">
            <a:hueOff val="528456"/>
            <a:satOff val="-1282"/>
            <a:lumOff val="-169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a:t>Generate options for action</a:t>
          </a:r>
        </a:p>
      </dsp:txBody>
      <dsp:txXfrm>
        <a:off x="2881550" y="1117298"/>
        <a:ext cx="2537453" cy="1262135"/>
      </dsp:txXfrm>
    </dsp:sp>
    <dsp:sp modelId="{55970FD3-110F-4B09-AC96-79FA0F6F6D73}">
      <dsp:nvSpPr>
        <dsp:cNvPr id="0" name=""/>
        <dsp:cNvSpPr/>
      </dsp:nvSpPr>
      <dsp:spPr>
        <a:xfrm>
          <a:off x="5620983" y="1049019"/>
          <a:ext cx="2674011" cy="1398693"/>
        </a:xfrm>
        <a:prstGeom prst="roundRect">
          <a:avLst/>
        </a:prstGeom>
        <a:solidFill>
          <a:schemeClr val="accent4">
            <a:hueOff val="1056911"/>
            <a:satOff val="-2564"/>
            <a:lumOff val="-339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a:t>Evaluate options, including likelihood of outcomes and select option</a:t>
          </a:r>
        </a:p>
      </dsp:txBody>
      <dsp:txXfrm>
        <a:off x="5689262" y="1117298"/>
        <a:ext cx="2537453" cy="1262135"/>
      </dsp:txXfrm>
    </dsp:sp>
    <dsp:sp modelId="{7F8559C6-F092-4338-B700-00422FEF287A}">
      <dsp:nvSpPr>
        <dsp:cNvPr id="0" name=""/>
        <dsp:cNvSpPr/>
      </dsp:nvSpPr>
      <dsp:spPr>
        <a:xfrm>
          <a:off x="8376799" y="1023619"/>
          <a:ext cx="2674011" cy="1398693"/>
        </a:xfrm>
        <a:prstGeom prst="roundRect">
          <a:avLst/>
        </a:prstGeom>
        <a:solidFill>
          <a:schemeClr val="accent4">
            <a:hueOff val="1585367"/>
            <a:satOff val="-3846"/>
            <a:lumOff val="-509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a:t>Implement and evaluate the chosen option</a:t>
          </a:r>
        </a:p>
      </dsp:txBody>
      <dsp:txXfrm>
        <a:off x="8445078" y="1091898"/>
        <a:ext cx="2537453" cy="126213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5256" y="1447802"/>
            <a:ext cx="8827957"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5256" y="4777380"/>
            <a:ext cx="8827957"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D21D778-B565-4D7E-94D7-64010A445B68}" type="datetimeFigureOut">
              <a:rPr lang="en-US" smtClean="0"/>
              <a:pPr/>
              <a:t>3/29/2019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a:solidFill>
                <a:schemeClr val="accent3">
                  <a:shade val="75000"/>
                </a:schemeClr>
              </a:solidFill>
            </a:endParaRPr>
          </a:p>
        </p:txBody>
      </p:sp>
    </p:spTree>
    <p:extLst>
      <p:ext uri="{BB962C8B-B14F-4D97-AF65-F5344CB8AC3E}">
        <p14:creationId xmlns:p14="http://schemas.microsoft.com/office/powerpoint/2010/main" val="353553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258" y="4800587"/>
            <a:ext cx="8827956"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5256" y="685800"/>
            <a:ext cx="8827957"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5257" y="5367325"/>
            <a:ext cx="882795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lgn="r" eaLnBrk="1" latinLnBrk="0" hangingPunct="1"/>
            <a:fld id="{9D21D778-B565-4D7E-94D7-64010A445B68}" type="datetimeFigureOut">
              <a:rPr lang="en-US" smtClean="0"/>
              <a:pPr algn="r" eaLnBrk="1" latinLnBrk="0" hangingPunct="1"/>
              <a:t>3/29/2019</a:t>
            </a:fld>
            <a:endParaRPr lang="en-US" sz="1400">
              <a:solidFill>
                <a:srgbClr val="FFFFFF"/>
              </a:solidFill>
            </a:endParaRPr>
          </a:p>
        </p:txBody>
      </p:sp>
      <p:sp>
        <p:nvSpPr>
          <p:cNvPr id="6" name="Footer Placeholder 5"/>
          <p:cNvSpPr>
            <a:spLocks noGrp="1"/>
          </p:cNvSpPr>
          <p:nvPr>
            <p:ph type="ftr" sz="quarter" idx="11"/>
          </p:nvPr>
        </p:nvSpPr>
        <p:spPr/>
        <p:txBody>
          <a:bodyPr/>
          <a:lstStyle/>
          <a:p>
            <a:pPr algn="l" eaLnBrk="1" latinLnBrk="0" hangingPunct="1"/>
            <a:endParaRPr kumimoji="0" lang="en-US">
              <a:solidFill>
                <a:srgbClr val="FFFFFF"/>
              </a:solidFill>
            </a:endParaRPr>
          </a:p>
        </p:txBody>
      </p:sp>
      <p:sp>
        <p:nvSpPr>
          <p:cNvPr id="7" name="Slide Number Placeholder 6"/>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a:t>
            </a:fld>
            <a:endParaRPr kumimoji="0" lang="en-US" sz="1600">
              <a:solidFill>
                <a:schemeClr val="accent3">
                  <a:shade val="75000"/>
                </a:schemeClr>
              </a:solidFill>
            </a:endParaRPr>
          </a:p>
        </p:txBody>
      </p:sp>
    </p:spTree>
    <p:extLst>
      <p:ext uri="{BB962C8B-B14F-4D97-AF65-F5344CB8AC3E}">
        <p14:creationId xmlns:p14="http://schemas.microsoft.com/office/powerpoint/2010/main" val="1946389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256" y="1447800"/>
            <a:ext cx="8827957"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5256" y="3657600"/>
            <a:ext cx="8827957"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lgn="r" eaLnBrk="1" latinLnBrk="0" hangingPunct="1"/>
            <a:fld id="{9D21D778-B565-4D7E-94D7-64010A445B68}" type="datetimeFigureOut">
              <a:rPr lang="en-US" smtClean="0"/>
              <a:pPr algn="r" eaLnBrk="1" latinLnBrk="0" hangingPunct="1"/>
              <a:t>3/29/2019</a:t>
            </a:fld>
            <a:endParaRPr lang="en-US" sz="1400">
              <a:solidFill>
                <a:srgbClr val="FFFFFF"/>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a:solidFill>
                <a:srgbClr val="FFFFFF"/>
              </a:solidFill>
            </a:endParaRPr>
          </a:p>
        </p:txBody>
      </p:sp>
      <p:sp>
        <p:nvSpPr>
          <p:cNvPr id="6" name="Slide Number Placeholder 5"/>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a:t>
            </a:fld>
            <a:endParaRPr kumimoji="0" lang="en-US" sz="1600">
              <a:solidFill>
                <a:schemeClr val="accent3">
                  <a:shade val="75000"/>
                </a:schemeClr>
              </a:solidFill>
            </a:endParaRPr>
          </a:p>
        </p:txBody>
      </p:sp>
    </p:spTree>
    <p:extLst>
      <p:ext uri="{BB962C8B-B14F-4D97-AF65-F5344CB8AC3E}">
        <p14:creationId xmlns:p14="http://schemas.microsoft.com/office/powerpoint/2010/main" val="2783845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5213" y="1447800"/>
            <a:ext cx="8001399"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904" y="3771174"/>
            <a:ext cx="7281545"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5256" y="4350657"/>
            <a:ext cx="8827957"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algn="r" eaLnBrk="1" latinLnBrk="0" hangingPunct="1"/>
            <a:fld id="{9D21D778-B565-4D7E-94D7-64010A445B68}" type="datetimeFigureOut">
              <a:rPr lang="en-US" smtClean="0"/>
              <a:pPr algn="r" eaLnBrk="1" latinLnBrk="0" hangingPunct="1"/>
              <a:t>3/29/2019</a:t>
            </a:fld>
            <a:endParaRPr lang="en-US" sz="1400">
              <a:solidFill>
                <a:srgbClr val="FFFFFF"/>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a:solidFill>
                <a:srgbClr val="FFFFFF"/>
              </a:solidFill>
            </a:endParaRPr>
          </a:p>
        </p:txBody>
      </p:sp>
      <p:sp>
        <p:nvSpPr>
          <p:cNvPr id="6" name="Slide Number Placeholder 5"/>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a:t>
            </a:fld>
            <a:endParaRPr kumimoji="0" lang="en-US" sz="1600">
              <a:solidFill>
                <a:schemeClr val="accent3">
                  <a:shade val="75000"/>
                </a:schemeClr>
              </a:solidFill>
            </a:endParaRPr>
          </a:p>
        </p:txBody>
      </p:sp>
      <p:sp>
        <p:nvSpPr>
          <p:cNvPr id="12" name="TextBox 11"/>
          <p:cNvSpPr txBox="1"/>
          <p:nvPr/>
        </p:nvSpPr>
        <p:spPr>
          <a:xfrm>
            <a:off x="898530" y="971253"/>
            <a:ext cx="80212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9332921" y="2613787"/>
            <a:ext cx="80212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25689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5255" y="3124201"/>
            <a:ext cx="8827959"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5256" y="4777381"/>
            <a:ext cx="8827957"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eaLnBrk="1" latinLnBrk="0" hangingPunct="1"/>
            <a:fld id="{9D21D778-B565-4D7E-94D7-64010A445B68}" type="datetimeFigureOut">
              <a:rPr lang="en-US" smtClean="0"/>
              <a:pPr algn="r" eaLnBrk="1" latinLnBrk="0" hangingPunct="1"/>
              <a:t>3/29/2019</a:t>
            </a:fld>
            <a:endParaRPr lang="en-US" sz="1400">
              <a:solidFill>
                <a:srgbClr val="FFFFFF"/>
              </a:solidFill>
            </a:endParaRPr>
          </a:p>
        </p:txBody>
      </p:sp>
      <p:sp>
        <p:nvSpPr>
          <p:cNvPr id="5" name="Footer Placeholder 4"/>
          <p:cNvSpPr>
            <a:spLocks noGrp="1"/>
          </p:cNvSpPr>
          <p:nvPr>
            <p:ph type="ftr" sz="quarter" idx="11"/>
          </p:nvPr>
        </p:nvSpPr>
        <p:spPr/>
        <p:txBody>
          <a:bodyPr/>
          <a:lstStyle/>
          <a:p>
            <a:pPr algn="l" eaLnBrk="1" latinLnBrk="0" hangingPunct="1"/>
            <a:endParaRPr kumimoji="0" lang="en-US">
              <a:solidFill>
                <a:srgbClr val="FFFFFF"/>
              </a:solidFill>
            </a:endParaRPr>
          </a:p>
        </p:txBody>
      </p:sp>
      <p:sp>
        <p:nvSpPr>
          <p:cNvPr id="6" name="Slide Number Placeholder 5"/>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a:t>
            </a:fld>
            <a:endParaRPr kumimoji="0" lang="en-US" sz="1600">
              <a:solidFill>
                <a:schemeClr val="accent3">
                  <a:shade val="75000"/>
                </a:schemeClr>
              </a:solidFill>
            </a:endParaRPr>
          </a:p>
        </p:txBody>
      </p:sp>
    </p:spTree>
    <p:extLst>
      <p:ext uri="{BB962C8B-B14F-4D97-AF65-F5344CB8AC3E}">
        <p14:creationId xmlns:p14="http://schemas.microsoft.com/office/powerpoint/2010/main" val="3052622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3113" y="1981200"/>
            <a:ext cx="294763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633" y="2667000"/>
            <a:ext cx="2928112"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4672" y="1981200"/>
            <a:ext cx="293700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4116" y="2667000"/>
            <a:ext cx="294756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6556" y="1981200"/>
            <a:ext cx="2932877"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6556" y="2667000"/>
            <a:ext cx="2932877"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711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404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lgn="r" eaLnBrk="1" latinLnBrk="0" hangingPunct="1"/>
            <a:fld id="{9D21D778-B565-4D7E-94D7-64010A445B68}" type="datetimeFigureOut">
              <a:rPr lang="en-US" smtClean="0"/>
              <a:pPr algn="r" eaLnBrk="1" latinLnBrk="0" hangingPunct="1"/>
              <a:t>3/29/2019</a:t>
            </a:fld>
            <a:endParaRPr lang="en-US" sz="1400">
              <a:solidFill>
                <a:srgbClr val="FFFFFF"/>
              </a:solidFill>
            </a:endParaRPr>
          </a:p>
        </p:txBody>
      </p:sp>
      <p:sp>
        <p:nvSpPr>
          <p:cNvPr id="4" name="Footer Placeholder 4"/>
          <p:cNvSpPr>
            <a:spLocks noGrp="1"/>
          </p:cNvSpPr>
          <p:nvPr>
            <p:ph type="ftr" sz="quarter" idx="11"/>
          </p:nvPr>
        </p:nvSpPr>
        <p:spPr/>
        <p:txBody>
          <a:bodyPr/>
          <a:lstStyle/>
          <a:p>
            <a:pPr algn="l" eaLnBrk="1" latinLnBrk="0" hangingPunct="1"/>
            <a:endParaRPr kumimoji="0" lang="en-US">
              <a:solidFill>
                <a:srgbClr val="FFFFFF"/>
              </a:solidFill>
            </a:endParaRPr>
          </a:p>
        </p:txBody>
      </p:sp>
      <p:sp>
        <p:nvSpPr>
          <p:cNvPr id="6" name="Slide Number Placeholder 5"/>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a:t>
            </a:fld>
            <a:endParaRPr kumimoji="0" lang="en-US" sz="1600">
              <a:solidFill>
                <a:schemeClr val="accent3">
                  <a:shade val="75000"/>
                </a:schemeClr>
              </a:solidFill>
            </a:endParaRPr>
          </a:p>
        </p:txBody>
      </p:sp>
    </p:spTree>
    <p:extLst>
      <p:ext uri="{BB962C8B-B14F-4D97-AF65-F5344CB8AC3E}">
        <p14:creationId xmlns:p14="http://schemas.microsoft.com/office/powerpoint/2010/main" val="421420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633" y="4250949"/>
            <a:ext cx="294081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633" y="2209800"/>
            <a:ext cx="294081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633" y="4827213"/>
            <a:ext cx="294081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90389" y="4250949"/>
            <a:ext cx="293128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90388" y="2209800"/>
            <a:ext cx="293128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9035" y="4827212"/>
            <a:ext cx="29351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6556" y="4250949"/>
            <a:ext cx="2932877"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6555" y="2209800"/>
            <a:ext cx="2932877"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6433" y="4827210"/>
            <a:ext cx="293676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711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404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lgn="r" eaLnBrk="1" latinLnBrk="0" hangingPunct="1"/>
            <a:fld id="{9D21D778-B565-4D7E-94D7-64010A445B68}" type="datetimeFigureOut">
              <a:rPr lang="en-US" smtClean="0"/>
              <a:pPr algn="r" eaLnBrk="1" latinLnBrk="0" hangingPunct="1"/>
              <a:t>3/29/2019</a:t>
            </a:fld>
            <a:endParaRPr lang="en-US" sz="1400">
              <a:solidFill>
                <a:srgbClr val="FFFFFF"/>
              </a:solidFill>
            </a:endParaRPr>
          </a:p>
        </p:txBody>
      </p:sp>
      <p:sp>
        <p:nvSpPr>
          <p:cNvPr id="4" name="Footer Placeholder 4"/>
          <p:cNvSpPr>
            <a:spLocks noGrp="1"/>
          </p:cNvSpPr>
          <p:nvPr>
            <p:ph type="ftr" sz="quarter" idx="11"/>
          </p:nvPr>
        </p:nvSpPr>
        <p:spPr/>
        <p:txBody>
          <a:bodyPr/>
          <a:lstStyle/>
          <a:p>
            <a:pPr algn="l" eaLnBrk="1" latinLnBrk="0" hangingPunct="1"/>
            <a:endParaRPr kumimoji="0" lang="en-US">
              <a:solidFill>
                <a:srgbClr val="FFFFFF"/>
              </a:solidFill>
            </a:endParaRPr>
          </a:p>
        </p:txBody>
      </p:sp>
      <p:sp>
        <p:nvSpPr>
          <p:cNvPr id="6" name="Slide Number Placeholder 5"/>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a:t>
            </a:fld>
            <a:endParaRPr kumimoji="0" lang="en-US" sz="1600">
              <a:solidFill>
                <a:schemeClr val="accent3">
                  <a:shade val="75000"/>
                </a:schemeClr>
              </a:solidFill>
            </a:endParaRPr>
          </a:p>
        </p:txBody>
      </p:sp>
    </p:spTree>
    <p:extLst>
      <p:ext uri="{BB962C8B-B14F-4D97-AF65-F5344CB8AC3E}">
        <p14:creationId xmlns:p14="http://schemas.microsoft.com/office/powerpoint/2010/main" val="416104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21D778-B565-4D7E-94D7-64010A445B68}" type="datetimeFigureOut">
              <a:rPr lang="en-US" smtClean="0"/>
              <a:pPr/>
              <a:t>3/29/2019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a:p>
        </p:txBody>
      </p:sp>
    </p:spTree>
    <p:extLst>
      <p:ext uri="{BB962C8B-B14F-4D97-AF65-F5344CB8AC3E}">
        <p14:creationId xmlns:p14="http://schemas.microsoft.com/office/powerpoint/2010/main" val="2129555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6377" y="430215"/>
            <a:ext cx="1753057"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633" y="773205"/>
            <a:ext cx="7425083"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21D778-B565-4D7E-94D7-64010A445B68}" type="datetimeFigureOut">
              <a:rPr lang="en-US" smtClean="0"/>
              <a:pPr/>
              <a:t>3/29/2019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a:p>
        </p:txBody>
      </p:sp>
    </p:spTree>
    <p:extLst>
      <p:ext uri="{BB962C8B-B14F-4D97-AF65-F5344CB8AC3E}">
        <p14:creationId xmlns:p14="http://schemas.microsoft.com/office/powerpoint/2010/main" val="2604530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Non-Animating TItle Bar">
    <p:spTree>
      <p:nvGrpSpPr>
        <p:cNvPr id="1" name=""/>
        <p:cNvGrpSpPr/>
        <p:nvPr/>
      </p:nvGrpSpPr>
      <p:grpSpPr>
        <a:xfrm>
          <a:off x="0" y="0"/>
          <a:ext cx="0" cy="0"/>
          <a:chOff x="0" y="0"/>
          <a:chExt cx="0" cy="0"/>
        </a:xfrm>
      </p:grpSpPr>
      <p:sp>
        <p:nvSpPr>
          <p:cNvPr id="7" name="Rectangle 6"/>
          <p:cNvSpPr/>
          <p:nvPr userDrawn="1"/>
        </p:nvSpPr>
        <p:spPr>
          <a:xfrm flipH="1" flipV="1">
            <a:off x="2005010" y="-1"/>
            <a:ext cx="10185395" cy="896471"/>
          </a:xfrm>
          <a:prstGeom prst="rect">
            <a:avLst/>
          </a:prstGeom>
          <a:gradFill flip="none" rotWithShape="1">
            <a:gsLst>
              <a:gs pos="50000">
                <a:srgbClr val="0E6394"/>
              </a:gs>
              <a:gs pos="17000">
                <a:schemeClr val="bg2"/>
              </a:gs>
              <a:gs pos="10000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005012" y="98984"/>
            <a:ext cx="10185400" cy="698501"/>
          </a:xfrm>
        </p:spPr>
        <p:txBody>
          <a:bodyPr>
            <a:normAutofit/>
          </a:bodyPr>
          <a:lstStyle>
            <a:lvl1pPr>
              <a:defRPr sz="24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402573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3" pos="753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9D21D778-B565-4D7E-94D7-64010A445B68}" type="datetimeFigureOut">
              <a:rPr lang="en-US" smtClean="0"/>
              <a:pPr/>
              <a:t>3/29/2019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a:p>
        </p:txBody>
      </p:sp>
    </p:spTree>
    <p:extLst>
      <p:ext uri="{BB962C8B-B14F-4D97-AF65-F5344CB8AC3E}">
        <p14:creationId xmlns:p14="http://schemas.microsoft.com/office/powerpoint/2010/main" val="2155282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258" y="2861735"/>
            <a:ext cx="8827956"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5256" y="4777381"/>
            <a:ext cx="8827957"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21D778-B565-4D7E-94D7-64010A445B68}" type="datetimeFigureOut">
              <a:rPr lang="en-US" smtClean="0"/>
              <a:pPr/>
              <a:t>3/29/2019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a:solidFill>
                <a:schemeClr val="accent3">
                  <a:shade val="75000"/>
                </a:schemeClr>
              </a:solidFill>
            </a:endParaRPr>
          </a:p>
        </p:txBody>
      </p:sp>
    </p:spTree>
    <p:extLst>
      <p:ext uri="{BB962C8B-B14F-4D97-AF65-F5344CB8AC3E}">
        <p14:creationId xmlns:p14="http://schemas.microsoft.com/office/powerpoint/2010/main" val="1494979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601" y="2060577"/>
            <a:ext cx="4397484"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5967" y="2056093"/>
            <a:ext cx="4397487"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21D778-B565-4D7E-94D7-64010A445B68}" type="datetimeFigureOut">
              <a:rPr lang="en-US" smtClean="0"/>
              <a:pPr/>
              <a:t>3/29/2019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a:p>
        </p:txBody>
      </p:sp>
    </p:spTree>
    <p:extLst>
      <p:ext uri="{BB962C8B-B14F-4D97-AF65-F5344CB8AC3E}">
        <p14:creationId xmlns:p14="http://schemas.microsoft.com/office/powerpoint/2010/main" val="983342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600" y="1905000"/>
            <a:ext cx="439748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601" y="2514600"/>
            <a:ext cx="439748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5969" y="1905000"/>
            <a:ext cx="439748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5969" y="2514600"/>
            <a:ext cx="4397484"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21D778-B565-4D7E-94D7-64010A445B68}" type="datetimeFigureOut">
              <a:rPr lang="en-US" smtClean="0"/>
              <a:pPr/>
              <a:t>3/29/2019</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lgn="ctr" eaLnBrk="1" latinLnBrk="0" hangingPunct="1"/>
            <a:fld id="{2C6B1FF6-39B9-40F5-8B67-33C6354A3D4F}" type="slidenum">
              <a:rPr kumimoji="0" lang="en-US" smtClean="0"/>
              <a:pPr algn="ctr" eaLnBrk="1" latinLnBrk="0" hangingPunct="1"/>
              <a:t>‹#›</a:t>
            </a:fld>
            <a:endParaRPr kumimoji="0" lang="en-US"/>
          </a:p>
        </p:txBody>
      </p:sp>
    </p:spTree>
    <p:extLst>
      <p:ext uri="{BB962C8B-B14F-4D97-AF65-F5344CB8AC3E}">
        <p14:creationId xmlns:p14="http://schemas.microsoft.com/office/powerpoint/2010/main" val="4282059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9D21D778-B565-4D7E-94D7-64010A445B68}" type="datetimeFigureOut">
              <a:rPr lang="en-US" smtClean="0"/>
              <a:pPr/>
              <a:t>3/29/2019</a:t>
            </a:fld>
            <a:endParaRPr lang="en-US"/>
          </a:p>
        </p:txBody>
      </p:sp>
      <p:sp>
        <p:nvSpPr>
          <p:cNvPr id="5" name="Footer Placeholder 3"/>
          <p:cNvSpPr>
            <a:spLocks noGrp="1"/>
          </p:cNvSpPr>
          <p:nvPr>
            <p:ph type="ftr" sz="quarter" idx="11"/>
          </p:nvPr>
        </p:nvSpPr>
        <p:spPr/>
        <p:txBody>
          <a:bodyPr/>
          <a:lstStyle/>
          <a:p>
            <a:endParaRPr kumimoji="0" lang="en-US"/>
          </a:p>
        </p:txBody>
      </p:sp>
      <p:sp>
        <p:nvSpPr>
          <p:cNvPr id="6" name="Slide Number Placeholder 4"/>
          <p:cNvSpPr>
            <a:spLocks noGrp="1"/>
          </p:cNvSpPr>
          <p:nvPr>
            <p:ph type="sldNum" sz="quarter" idx="12"/>
          </p:nvPr>
        </p:nvSpPr>
        <p:spPr/>
        <p:txBody>
          <a:bodyPr/>
          <a:lstStyle/>
          <a:p>
            <a:fld id="{2C6B1FF6-39B9-40F5-8B67-33C6354A3D4F}" type="slidenum">
              <a:rPr kumimoji="0" lang="en-US" smtClean="0"/>
              <a:pPr/>
              <a:t>‹#›</a:t>
            </a:fld>
            <a:endParaRPr kumimoji="0" lang="en-US"/>
          </a:p>
        </p:txBody>
      </p:sp>
    </p:spTree>
    <p:extLst>
      <p:ext uri="{BB962C8B-B14F-4D97-AF65-F5344CB8AC3E}">
        <p14:creationId xmlns:p14="http://schemas.microsoft.com/office/powerpoint/2010/main" val="2110135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D21D778-B565-4D7E-94D7-64010A445B68}" type="datetimeFigureOut">
              <a:rPr lang="en-US" smtClean="0"/>
              <a:pPr/>
              <a:t>3/29/2019</a:t>
            </a:fld>
            <a:endParaRPr lang="en-US"/>
          </a:p>
        </p:txBody>
      </p:sp>
      <p:sp>
        <p:nvSpPr>
          <p:cNvPr id="5" name="Footer Placeholder 2"/>
          <p:cNvSpPr>
            <a:spLocks noGrp="1"/>
          </p:cNvSpPr>
          <p:nvPr>
            <p:ph type="ftr" sz="quarter" idx="11"/>
          </p:nvPr>
        </p:nvSpPr>
        <p:spPr/>
        <p:txBody>
          <a:bodyPr/>
          <a:lstStyle/>
          <a:p>
            <a:endParaRPr kumimoji="0" lang="en-US"/>
          </a:p>
        </p:txBody>
      </p:sp>
      <p:sp>
        <p:nvSpPr>
          <p:cNvPr id="6" name="Slide Number Placeholder 3"/>
          <p:cNvSpPr>
            <a:spLocks noGrp="1"/>
          </p:cNvSpPr>
          <p:nvPr>
            <p:ph type="sldNum" sz="quarter" idx="12"/>
          </p:nvPr>
        </p:nvSpPr>
        <p:spPr/>
        <p:txBody>
          <a:bodyPr/>
          <a:lstStyle/>
          <a:p>
            <a:fld id="{2C6B1FF6-39B9-40F5-8B67-33C6354A3D4F}" type="slidenum">
              <a:rPr kumimoji="0" lang="en-US" smtClean="0"/>
              <a:pPr/>
              <a:t>‹#›</a:t>
            </a:fld>
            <a:endParaRPr kumimoji="0" lang="en-US">
              <a:solidFill>
                <a:srgbClr val="FFFFFF"/>
              </a:solidFill>
            </a:endParaRPr>
          </a:p>
        </p:txBody>
      </p:sp>
    </p:spTree>
    <p:extLst>
      <p:ext uri="{BB962C8B-B14F-4D97-AF65-F5344CB8AC3E}">
        <p14:creationId xmlns:p14="http://schemas.microsoft.com/office/powerpoint/2010/main" val="671910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5255" y="1447800"/>
            <a:ext cx="3401949"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5863" y="1447800"/>
            <a:ext cx="5197351"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5255" y="3129282"/>
            <a:ext cx="3401949"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D21D778-B565-4D7E-94D7-64010A445B68}" type="datetimeFigureOut">
              <a:rPr lang="en-US" smtClean="0"/>
              <a:pPr/>
              <a:t>3/29/2019</a:t>
            </a:fld>
            <a:endParaRPr lang="en-US"/>
          </a:p>
        </p:txBody>
      </p:sp>
      <p:sp>
        <p:nvSpPr>
          <p:cNvPr id="5" name="Footer Placeholder 5"/>
          <p:cNvSpPr>
            <a:spLocks noGrp="1"/>
          </p:cNvSpPr>
          <p:nvPr>
            <p:ph type="ftr" sz="quarter" idx="11"/>
          </p:nvPr>
        </p:nvSpPr>
        <p:spPr/>
        <p:txBody>
          <a:bodyPr/>
          <a:lstStyle/>
          <a:p>
            <a:endParaRPr kumimoji="0" lang="en-US"/>
          </a:p>
        </p:txBody>
      </p:sp>
      <p:sp>
        <p:nvSpPr>
          <p:cNvPr id="6"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a:solidFill>
                <a:schemeClr val="accent3">
                  <a:shade val="75000"/>
                </a:schemeClr>
              </a:solidFill>
            </a:endParaRPr>
          </a:p>
        </p:txBody>
      </p:sp>
    </p:spTree>
    <p:extLst>
      <p:ext uri="{BB962C8B-B14F-4D97-AF65-F5344CB8AC3E}">
        <p14:creationId xmlns:p14="http://schemas.microsoft.com/office/powerpoint/2010/main" val="4249334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208" y="1854192"/>
            <a:ext cx="5094232"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51357" y="1143000"/>
            <a:ext cx="320123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5255" y="3657600"/>
            <a:ext cx="5086304"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21D778-B565-4D7E-94D7-64010A445B68}" type="datetimeFigureOut">
              <a:rPr lang="en-US" smtClean="0"/>
              <a:pPr/>
              <a:t>3/29/2019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a:p>
        </p:txBody>
      </p:sp>
    </p:spTree>
    <p:extLst>
      <p:ext uri="{BB962C8B-B14F-4D97-AF65-F5344CB8AC3E}">
        <p14:creationId xmlns:p14="http://schemas.microsoft.com/office/powerpoint/2010/main" val="2104799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8399243" y="1676400"/>
            <a:ext cx="37592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7586443" y="-457200"/>
            <a:ext cx="21336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399243" y="6096000"/>
            <a:ext cx="13208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05317" y="2667000"/>
            <a:ext cx="5588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119717" y="2895600"/>
            <a:ext cx="31496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10327525" y="0"/>
            <a:ext cx="9144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280" y="452718"/>
            <a:ext cx="940717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600" y="2052925"/>
            <a:ext cx="8948872"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8419" y="1790661"/>
            <a:ext cx="990599" cy="30487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lgn="r" eaLnBrk="1" latinLnBrk="0" hangingPunct="1"/>
            <a:fld id="{9D21D778-B565-4D7E-94D7-64010A445B68}" type="datetimeFigureOut">
              <a:rPr lang="en-US" smtClean="0"/>
              <a:pPr algn="r" eaLnBrk="1" latinLnBrk="0" hangingPunct="1"/>
              <a:t>3/29/2019</a:t>
            </a:fld>
            <a:endParaRPr lang="en-US" sz="1400">
              <a:solidFill>
                <a:srgbClr val="FFFFFF"/>
              </a:solidFill>
            </a:endParaRPr>
          </a:p>
        </p:txBody>
      </p:sp>
      <p:sp>
        <p:nvSpPr>
          <p:cNvPr id="5" name="Footer Placeholder 4"/>
          <p:cNvSpPr>
            <a:spLocks noGrp="1"/>
          </p:cNvSpPr>
          <p:nvPr>
            <p:ph type="ftr" sz="quarter" idx="3"/>
          </p:nvPr>
        </p:nvSpPr>
        <p:spPr>
          <a:xfrm rot="5400000">
            <a:off x="8954413" y="3225261"/>
            <a:ext cx="3859795" cy="30488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lgn="l" eaLnBrk="1" latinLnBrk="0" hangingPunct="1"/>
            <a:endParaRPr kumimoji="0" lang="en-US">
              <a:solidFill>
                <a:srgbClr val="FFFFFF"/>
              </a:solidFill>
            </a:endParaRPr>
          </a:p>
        </p:txBody>
      </p:sp>
      <p:sp>
        <p:nvSpPr>
          <p:cNvPr id="6" name="Slide Number Placeholder 5"/>
          <p:cNvSpPr>
            <a:spLocks noGrp="1"/>
          </p:cNvSpPr>
          <p:nvPr>
            <p:ph type="sldNum" sz="quarter" idx="4"/>
          </p:nvPr>
        </p:nvSpPr>
        <p:spPr bwMode="gray">
          <a:xfrm>
            <a:off x="10355242" y="295737"/>
            <a:ext cx="838417"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a:solidFill>
                <a:schemeClr val="accent3">
                  <a:shade val="75000"/>
                </a:schemeClr>
              </a:solidFill>
            </a:endParaRPr>
          </a:p>
        </p:txBody>
      </p:sp>
    </p:spTree>
    <p:extLst>
      <p:ext uri="{BB962C8B-B14F-4D97-AF65-F5344CB8AC3E}">
        <p14:creationId xmlns:p14="http://schemas.microsoft.com/office/powerpoint/2010/main" val="38276325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emf"/><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305516/RR337_-_Clinical_Judgement_and_Decision-Making_in_Childrens_Social_Work.pdf" TargetMode="External"/><Relationship Id="rId2" Type="http://schemas.openxmlformats.org/officeDocument/2006/relationships/hyperlink" Target="https://www.adass.org.uk/media/4436/final-dols-guidance-2015.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611" y="0"/>
            <a:ext cx="7125226" cy="1723786"/>
          </a:xfrm>
          <a:prstGeom prst="rect">
            <a:avLst/>
          </a:prstGeom>
        </p:spPr>
      </p:pic>
      <p:sp>
        <p:nvSpPr>
          <p:cNvPr id="2" name="Title 1"/>
          <p:cNvSpPr>
            <a:spLocks noGrp="1"/>
          </p:cNvSpPr>
          <p:nvPr>
            <p:ph type="ctrTitle"/>
          </p:nvPr>
        </p:nvSpPr>
        <p:spPr>
          <a:xfrm>
            <a:off x="1524000" y="1771412"/>
            <a:ext cx="9144000" cy="1910000"/>
          </a:xfrm>
        </p:spPr>
        <p:txBody>
          <a:bodyPr/>
          <a:lstStyle/>
          <a:p>
            <a:pPr algn="ctr"/>
            <a:r>
              <a:rPr lang="en-GB" sz="6000" dirty="0" smtClean="0"/>
              <a:t/>
            </a:r>
            <a:br>
              <a:rPr lang="en-GB" sz="6000" dirty="0" smtClean="0"/>
            </a:br>
            <a:r>
              <a:rPr lang="en-GB" sz="6000" dirty="0"/>
              <a:t/>
            </a:r>
            <a:br>
              <a:rPr lang="en-GB" sz="6000" dirty="0"/>
            </a:br>
            <a:r>
              <a:rPr lang="en-GB" sz="6000" b="1" dirty="0" smtClean="0"/>
              <a:t>Defensible Decision Making</a:t>
            </a:r>
            <a:endParaRPr lang="en-GB" sz="6000" b="1" dirty="0"/>
          </a:p>
        </p:txBody>
      </p:sp>
      <p:sp>
        <p:nvSpPr>
          <p:cNvPr id="3" name="Subtitle 2"/>
          <p:cNvSpPr>
            <a:spLocks noGrp="1"/>
          </p:cNvSpPr>
          <p:nvPr>
            <p:ph type="subTitle" idx="1"/>
          </p:nvPr>
        </p:nvSpPr>
        <p:spPr>
          <a:xfrm>
            <a:off x="1155256" y="3776662"/>
            <a:ext cx="8827957" cy="1862138"/>
          </a:xfrm>
        </p:spPr>
        <p:txBody>
          <a:bodyPr/>
          <a:lstStyle/>
          <a:p>
            <a:pPr algn="ctr"/>
            <a:r>
              <a:rPr lang="en-GB" dirty="0" smtClean="0">
                <a:solidFill>
                  <a:schemeClr val="bg1"/>
                </a:solidFill>
              </a:rPr>
              <a:t>Andrew Murphy, University of Nottingham</a:t>
            </a:r>
          </a:p>
          <a:p>
            <a:pPr algn="ctr"/>
            <a:r>
              <a:rPr lang="en-GB" dirty="0" smtClean="0">
                <a:solidFill>
                  <a:schemeClr val="bg1"/>
                </a:solidFill>
              </a:rPr>
              <a:t>Lorna Peltell, Nottinghamshire County Council</a:t>
            </a:r>
          </a:p>
          <a:p>
            <a:pPr algn="ctr"/>
            <a:r>
              <a:rPr lang="en-GB" dirty="0" smtClean="0">
                <a:solidFill>
                  <a:schemeClr val="bg1"/>
                </a:solidFill>
              </a:rPr>
              <a:t>Patricia </a:t>
            </a:r>
            <a:r>
              <a:rPr lang="en-GB" dirty="0" err="1" smtClean="0">
                <a:solidFill>
                  <a:schemeClr val="bg1"/>
                </a:solidFill>
              </a:rPr>
              <a:t>stubbs</a:t>
            </a:r>
            <a:r>
              <a:rPr lang="en-GB" dirty="0" smtClean="0">
                <a:solidFill>
                  <a:schemeClr val="bg1"/>
                </a:solidFill>
              </a:rPr>
              <a:t>, Derbyshire County council</a:t>
            </a:r>
            <a:endParaRPr lang="en-GB" dirty="0">
              <a:solidFill>
                <a:schemeClr val="bg1"/>
              </a:solidFill>
            </a:endParaRPr>
          </a:p>
        </p:txBody>
      </p:sp>
      <p:grpSp>
        <p:nvGrpSpPr>
          <p:cNvPr id="5" name="Group 4"/>
          <p:cNvGrpSpPr/>
          <p:nvPr/>
        </p:nvGrpSpPr>
        <p:grpSpPr>
          <a:xfrm>
            <a:off x="2011362" y="5577659"/>
            <a:ext cx="8169275" cy="1057275"/>
            <a:chOff x="0" y="0"/>
            <a:chExt cx="8169275" cy="1057275"/>
          </a:xfrm>
        </p:grpSpPr>
        <p:pic>
          <p:nvPicPr>
            <p:cNvPr id="6" name="irc_mi" descr="Related image"/>
            <p:cNvPicPr/>
            <p:nvPr/>
          </p:nvPicPr>
          <p:blipFill>
            <a:blip r:embed="rId3"/>
            <a:srcRect/>
            <a:stretch>
              <a:fillRect/>
            </a:stretch>
          </p:blipFill>
          <p:spPr>
            <a:xfrm>
              <a:off x="1524000" y="38100"/>
              <a:ext cx="1352550" cy="401320"/>
            </a:xfrm>
            <a:prstGeom prst="rect">
              <a:avLst/>
            </a:prstGeom>
            <a:noFill/>
            <a:ln>
              <a:noFill/>
              <a:prstDash/>
            </a:ln>
          </p:spPr>
        </p:pic>
        <p:pic>
          <p:nvPicPr>
            <p:cNvPr id="7" name="Picture 6" descr="C:\Users\deb5\AppData\Local\Microsoft\Windows\Temporary Internet Files\Content.IE5\MHUZB8I9\NCC_BRANDMARK_cmyk-high res.jpg"/>
            <p:cNvPicPr/>
            <p:nvPr/>
          </p:nvPicPr>
          <p:blipFill>
            <a:blip r:embed="rId4"/>
            <a:srcRect/>
            <a:stretch>
              <a:fillRect/>
            </a:stretch>
          </p:blipFill>
          <p:spPr>
            <a:xfrm>
              <a:off x="5305425" y="66675"/>
              <a:ext cx="1745615" cy="348615"/>
            </a:xfrm>
            <a:prstGeom prst="rect">
              <a:avLst/>
            </a:prstGeom>
            <a:noFill/>
            <a:ln>
              <a:noFill/>
              <a:prstDash/>
            </a:ln>
          </p:spPr>
        </p:pic>
        <p:pic>
          <p:nvPicPr>
            <p:cNvPr id="8" name="Picture 7" descr="C:\Users\deb5\AppData\Local\Microsoft\Windows\Temporary Internet Files\Content.IE5\DT04D5YD\NTU_logo_cmyk.jpg"/>
            <p:cNvPicPr/>
            <p:nvPr/>
          </p:nvPicPr>
          <p:blipFill>
            <a:blip r:embed="rId5"/>
            <a:srcRect/>
            <a:stretch>
              <a:fillRect/>
            </a:stretch>
          </p:blipFill>
          <p:spPr>
            <a:xfrm>
              <a:off x="0" y="38100"/>
              <a:ext cx="1461770" cy="352425"/>
            </a:xfrm>
            <a:prstGeom prst="rect">
              <a:avLst/>
            </a:prstGeom>
            <a:noFill/>
            <a:ln>
              <a:noFill/>
              <a:prstDash/>
            </a:ln>
          </p:spPr>
        </p:pic>
        <p:pic>
          <p:nvPicPr>
            <p:cNvPr id="9" name="Picture 8"/>
            <p:cNvPicPr/>
            <p:nvPr/>
          </p:nvPicPr>
          <p:blipFill>
            <a:blip r:embed="rId6"/>
            <a:srcRect/>
            <a:stretch>
              <a:fillRect/>
            </a:stretch>
          </p:blipFill>
          <p:spPr>
            <a:xfrm>
              <a:off x="2924175" y="76200"/>
              <a:ext cx="2365375" cy="285750"/>
            </a:xfrm>
            <a:prstGeom prst="rect">
              <a:avLst/>
            </a:prstGeom>
            <a:noFill/>
            <a:ln>
              <a:noFill/>
              <a:prstDash/>
            </a:ln>
          </p:spPr>
        </p:pic>
        <p:pic>
          <p:nvPicPr>
            <p:cNvPr id="10" name="Picture 9"/>
            <p:cNvPicPr/>
            <p:nvPr/>
          </p:nvPicPr>
          <p:blipFill>
            <a:blip r:embed="rId7"/>
            <a:srcRect/>
            <a:stretch>
              <a:fillRect/>
            </a:stretch>
          </p:blipFill>
          <p:spPr>
            <a:xfrm>
              <a:off x="7067550" y="0"/>
              <a:ext cx="779780" cy="389890"/>
            </a:xfrm>
            <a:prstGeom prst="rect">
              <a:avLst/>
            </a:prstGeom>
            <a:noFill/>
            <a:ln>
              <a:noFill/>
              <a:prstDash/>
            </a:ln>
          </p:spPr>
        </p:pic>
        <p:pic>
          <p:nvPicPr>
            <p:cNvPr id="11" name="Picture 10" descr="C:\Users\deb5\AppData\Local\Microsoft\Windows\Temporary Internet Files\Content.IE5\V2L7PQDN\Logo.large.jpg"/>
            <p:cNvPicPr/>
            <p:nvPr/>
          </p:nvPicPr>
          <p:blipFill>
            <a:blip r:embed="rId8"/>
            <a:srcRect/>
            <a:stretch>
              <a:fillRect/>
            </a:stretch>
          </p:blipFill>
          <p:spPr>
            <a:xfrm>
              <a:off x="866775" y="438150"/>
              <a:ext cx="1504315" cy="497205"/>
            </a:xfrm>
            <a:prstGeom prst="rect">
              <a:avLst/>
            </a:prstGeom>
            <a:noFill/>
            <a:ln>
              <a:noFill/>
              <a:prstDash/>
            </a:ln>
          </p:spPr>
        </p:pic>
        <p:pic>
          <p:nvPicPr>
            <p:cNvPr id="12" name="Picture 11" descr="https://iderby.derby.gov.uk/media/intranet/images/contentimages/commstoolkit/DerbyCityCouncil-logo-A4.jpg"/>
            <p:cNvPicPr/>
            <p:nvPr/>
          </p:nvPicPr>
          <p:blipFill>
            <a:blip r:embed="rId9"/>
            <a:srcRect/>
            <a:stretch>
              <a:fillRect/>
            </a:stretch>
          </p:blipFill>
          <p:spPr>
            <a:xfrm>
              <a:off x="47625" y="419100"/>
              <a:ext cx="822325" cy="488315"/>
            </a:xfrm>
            <a:prstGeom prst="rect">
              <a:avLst/>
            </a:prstGeom>
            <a:noFill/>
            <a:ln>
              <a:noFill/>
              <a:prstDash/>
            </a:ln>
          </p:spPr>
        </p:pic>
        <p:pic>
          <p:nvPicPr>
            <p:cNvPr id="13" name="Picture 12"/>
            <p:cNvPicPr/>
            <p:nvPr/>
          </p:nvPicPr>
          <p:blipFill>
            <a:blip r:embed="rId10"/>
            <a:srcRect/>
            <a:stretch>
              <a:fillRect/>
            </a:stretch>
          </p:blipFill>
          <p:spPr>
            <a:xfrm>
              <a:off x="3867150" y="457200"/>
              <a:ext cx="1335405" cy="418465"/>
            </a:xfrm>
            <a:prstGeom prst="rect">
              <a:avLst/>
            </a:prstGeom>
            <a:noFill/>
            <a:ln>
              <a:noFill/>
              <a:prstDash/>
            </a:ln>
          </p:spPr>
        </p:pic>
        <p:pic>
          <p:nvPicPr>
            <p:cNvPr id="14" name="Picture 13" descr="C:\Users\deb5\AppData\Local\Microsoft\Windows\Temporary Internet Files\Content.Outlook\ZNQEFIBI\City Council logo.bmp"/>
            <p:cNvPicPr/>
            <p:nvPr/>
          </p:nvPicPr>
          <p:blipFill>
            <a:blip r:embed="rId11"/>
            <a:srcRect/>
            <a:stretch>
              <a:fillRect/>
            </a:stretch>
          </p:blipFill>
          <p:spPr>
            <a:xfrm>
              <a:off x="5191125" y="428625"/>
              <a:ext cx="1356360" cy="448945"/>
            </a:xfrm>
            <a:prstGeom prst="rect">
              <a:avLst/>
            </a:prstGeom>
            <a:noFill/>
            <a:ln>
              <a:noFill/>
              <a:prstDash/>
            </a:ln>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00800" y="266700"/>
              <a:ext cx="1768475" cy="790575"/>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24100" y="438150"/>
              <a:ext cx="1498600" cy="437515"/>
            </a:xfrm>
            <a:prstGeom prst="rect">
              <a:avLst/>
            </a:prstGeom>
          </p:spPr>
        </p:pic>
      </p:grpSp>
    </p:spTree>
    <p:extLst>
      <p:ext uri="{BB962C8B-B14F-4D97-AF65-F5344CB8AC3E}">
        <p14:creationId xmlns:p14="http://schemas.microsoft.com/office/powerpoint/2010/main" val="79518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19526-958E-49AD-BB26-ED27F6EB3F3F}"/>
              </a:ext>
            </a:extLst>
          </p:cNvPr>
          <p:cNvSpPr>
            <a:spLocks noGrp="1"/>
          </p:cNvSpPr>
          <p:nvPr>
            <p:ph type="title"/>
          </p:nvPr>
        </p:nvSpPr>
        <p:spPr/>
        <p:txBody>
          <a:bodyPr/>
          <a:lstStyle/>
          <a:p>
            <a:r>
              <a:rPr lang="en-US" dirty="0"/>
              <a:t>So what's the problem with heuristics?</a:t>
            </a:r>
          </a:p>
        </p:txBody>
      </p:sp>
      <p:sp>
        <p:nvSpPr>
          <p:cNvPr id="3" name="Content Placeholder 2">
            <a:extLst>
              <a:ext uri="{FF2B5EF4-FFF2-40B4-BE49-F238E27FC236}">
                <a16:creationId xmlns:a16="http://schemas.microsoft.com/office/drawing/2014/main" id="{13F04842-3E1E-4235-95BF-68D8858A7CCE}"/>
              </a:ext>
            </a:extLst>
          </p:cNvPr>
          <p:cNvSpPr>
            <a:spLocks noGrp="1"/>
          </p:cNvSpPr>
          <p:nvPr>
            <p:ph idx="1"/>
          </p:nvPr>
        </p:nvSpPr>
        <p:spPr>
          <a:xfrm>
            <a:off x="1103600" y="2052925"/>
            <a:ext cx="10513512" cy="4195481"/>
          </a:xfrm>
        </p:spPr>
        <p:txBody>
          <a:bodyPr vert="horz" lIns="91440" tIns="45720" rIns="91440" bIns="45720" rtlCol="0" anchor="t">
            <a:noAutofit/>
          </a:bodyPr>
          <a:lstStyle/>
          <a:p>
            <a:pPr marL="342900" indent="0">
              <a:buNone/>
            </a:pPr>
            <a:r>
              <a:rPr lang="en-GB" sz="2800" dirty="0"/>
              <a:t>We need to be aware of the potential impact of bias: do we favour options that we ‘usually’ use? What other solutions might there be?</a:t>
            </a:r>
            <a:endParaRPr lang="en-US" sz="2800" dirty="0"/>
          </a:p>
          <a:p>
            <a:pPr marL="342900" indent="0"/>
            <a:endParaRPr lang="en-GB" sz="2800" dirty="0"/>
          </a:p>
          <a:p>
            <a:pPr marL="342900" indent="0">
              <a:buNone/>
            </a:pPr>
            <a:r>
              <a:rPr lang="en-GB" sz="2800" dirty="0"/>
              <a:t>We all use intuition, but ‘gut feeling’ on its own is hard to evidence. One way of doing this is to use evidence to test out our intuition.</a:t>
            </a:r>
            <a:endParaRPr lang="en-US" sz="2800" dirty="0"/>
          </a:p>
          <a:p>
            <a:pPr marL="342900" indent="0"/>
            <a:endParaRPr lang="en-GB" sz="2800" dirty="0"/>
          </a:p>
          <a:p>
            <a:pPr marL="342900" indent="0">
              <a:buNone/>
            </a:pPr>
            <a:r>
              <a:rPr lang="en-GB" sz="2800" dirty="0"/>
              <a:t>Which leads onto….</a:t>
            </a:r>
            <a:endParaRPr lang="en-US" sz="2800" dirty="0"/>
          </a:p>
          <a:p>
            <a:pPr marL="342900" indent="-342900"/>
            <a:endParaRPr lang="en-US" sz="2800" dirty="0"/>
          </a:p>
        </p:txBody>
      </p:sp>
    </p:spTree>
    <p:extLst>
      <p:ext uri="{BB962C8B-B14F-4D97-AF65-F5344CB8AC3E}">
        <p14:creationId xmlns:p14="http://schemas.microsoft.com/office/powerpoint/2010/main" val="3588936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Confirmation bias</a:t>
            </a:r>
          </a:p>
        </p:txBody>
      </p:sp>
      <p:sp>
        <p:nvSpPr>
          <p:cNvPr id="3" name="Content Placeholder 2"/>
          <p:cNvSpPr>
            <a:spLocks noGrp="1"/>
          </p:cNvSpPr>
          <p:nvPr>
            <p:ph idx="1"/>
          </p:nvPr>
        </p:nvSpPr>
        <p:spPr>
          <a:xfrm>
            <a:off x="1103599" y="1117601"/>
            <a:ext cx="10182467" cy="5130806"/>
          </a:xfrm>
        </p:spPr>
        <p:txBody>
          <a:bodyPr>
            <a:normAutofit lnSpcReduction="10000"/>
          </a:bodyPr>
          <a:lstStyle/>
          <a:p>
            <a:pPr marL="0" indent="0">
              <a:buNone/>
            </a:pPr>
            <a:r>
              <a:rPr lang="en-GB" dirty="0"/>
              <a:t>Is the tendency to search for, favour  and recall information that confirms our preferences and beliefs.</a:t>
            </a:r>
          </a:p>
          <a:p>
            <a:pPr marL="0" indent="0">
              <a:buNone/>
            </a:pPr>
            <a:endParaRPr lang="en-GB" dirty="0"/>
          </a:p>
          <a:p>
            <a:pPr marL="0" indent="0">
              <a:buNone/>
            </a:pPr>
            <a:r>
              <a:rPr lang="en-GB" dirty="0"/>
              <a:t>We often develop an initial hypothesis about a situation: for example </a:t>
            </a:r>
          </a:p>
          <a:p>
            <a:pPr marL="0" indent="0">
              <a:buNone/>
            </a:pPr>
            <a:r>
              <a:rPr lang="en-GB" dirty="0"/>
              <a:t>‘Jackie is a loving parent’ or ‘Steve lacks mental capacity’.</a:t>
            </a:r>
          </a:p>
          <a:p>
            <a:pPr marL="0" indent="0">
              <a:buNone/>
            </a:pPr>
            <a:endParaRPr lang="en-GB" dirty="0"/>
          </a:p>
          <a:p>
            <a:pPr marL="0" indent="0">
              <a:buNone/>
            </a:pPr>
            <a:r>
              <a:rPr lang="en-GB" b="1" dirty="0"/>
              <a:t>Confirmation bias </a:t>
            </a:r>
            <a:r>
              <a:rPr lang="en-GB" dirty="0"/>
              <a:t>means we may unconsciously search out information which backs up this hypothesis and disregard (or downplay) information which contradicts it.</a:t>
            </a:r>
          </a:p>
          <a:p>
            <a:pPr marL="0" indent="0">
              <a:buNone/>
            </a:pPr>
            <a:endParaRPr lang="en-GB" dirty="0"/>
          </a:p>
          <a:p>
            <a:pPr marL="0" indent="0">
              <a:buNone/>
            </a:pPr>
            <a:r>
              <a:rPr lang="en-GB" dirty="0"/>
              <a:t>Another factor is ‘</a:t>
            </a:r>
            <a:r>
              <a:rPr lang="en-GB" b="1" dirty="0"/>
              <a:t>satisficing</a:t>
            </a:r>
            <a:r>
              <a:rPr lang="en-GB" dirty="0"/>
              <a:t>’ (see Munro, 2008): this is the process of discontinuing information gathering/analysis once we have determined a ‘good enough’ judgment. Do work pressures mean we might do this too soon? What does ‘good enough’ mean to different people?</a:t>
            </a:r>
          </a:p>
        </p:txBody>
      </p:sp>
    </p:spTree>
    <p:extLst>
      <p:ext uri="{BB962C8B-B14F-4D97-AF65-F5344CB8AC3E}">
        <p14:creationId xmlns:p14="http://schemas.microsoft.com/office/powerpoint/2010/main" val="2555396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Decision-making tools</a:t>
            </a:r>
            <a:endParaRPr lang="en-GB" dirty="0"/>
          </a:p>
        </p:txBody>
      </p:sp>
      <p:sp>
        <p:nvSpPr>
          <p:cNvPr id="3" name="Content Placeholder 2"/>
          <p:cNvSpPr>
            <a:spLocks noGrp="1"/>
          </p:cNvSpPr>
          <p:nvPr>
            <p:ph idx="1"/>
          </p:nvPr>
        </p:nvSpPr>
        <p:spPr/>
        <p:txBody>
          <a:bodyPr/>
          <a:lstStyle/>
          <a:p>
            <a:pPr marL="0" indent="0">
              <a:buNone/>
            </a:pPr>
            <a:r>
              <a:rPr lang="en-GB" dirty="0" smtClean="0"/>
              <a:t>Your employer may require you to use specific decision-making tools (such as ones derived from Signs of Safety or Systemic Practice). If this is the case, using these is a crucial part of defensible decision making: i.e. you are following your employer’s policies.</a:t>
            </a:r>
          </a:p>
          <a:p>
            <a:pPr marL="0" indent="0">
              <a:buNone/>
            </a:pPr>
            <a:endParaRPr lang="en-GB" dirty="0"/>
          </a:p>
          <a:p>
            <a:pPr marL="0" indent="0">
              <a:buNone/>
            </a:pPr>
            <a:endParaRPr lang="en-GB" dirty="0" smtClean="0"/>
          </a:p>
          <a:p>
            <a:pPr marL="0" indent="0">
              <a:buNone/>
            </a:pPr>
            <a:r>
              <a:rPr lang="en-GB" dirty="0" smtClean="0"/>
              <a:t>If your employer does not require specific decision –making tools, here are some examples you could consider</a:t>
            </a:r>
            <a:endParaRPr lang="en-GB" dirty="0"/>
          </a:p>
        </p:txBody>
      </p:sp>
    </p:spTree>
    <p:extLst>
      <p:ext uri="{BB962C8B-B14F-4D97-AF65-F5344CB8AC3E}">
        <p14:creationId xmlns:p14="http://schemas.microsoft.com/office/powerpoint/2010/main" val="1012314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‘Balance sheet’ decision making tool</a:t>
            </a:r>
            <a:endParaRPr lang="en-GB" dirty="0"/>
          </a:p>
        </p:txBody>
      </p:sp>
      <p:sp>
        <p:nvSpPr>
          <p:cNvPr id="3" name="Content Placeholder 2"/>
          <p:cNvSpPr>
            <a:spLocks noGrp="1"/>
          </p:cNvSpPr>
          <p:nvPr>
            <p:ph idx="1"/>
          </p:nvPr>
        </p:nvSpPr>
        <p:spPr>
          <a:xfrm>
            <a:off x="1103599" y="1727201"/>
            <a:ext cx="10343333" cy="4521206"/>
          </a:xfrm>
        </p:spPr>
        <p:txBody>
          <a:bodyPr/>
          <a:lstStyle/>
          <a:p>
            <a:r>
              <a:rPr lang="en-GB" dirty="0" smtClean="0"/>
              <a:t>These are often used as evidence for courts, such as Family Courts and the Court of Protection</a:t>
            </a:r>
          </a:p>
          <a:p>
            <a:r>
              <a:rPr lang="en-GB" dirty="0" smtClean="0"/>
              <a:t>They involve weighing up each option available and analysing the advantages and disadvantages of each.</a:t>
            </a:r>
          </a:p>
          <a:p>
            <a:r>
              <a:rPr lang="en-GB" dirty="0" smtClean="0"/>
              <a:t>It’s important that each of these are weighed up and analysed: each advantage/disadvantage will have a different  impact. It’s not just a matter of choosing the option with the fewest disadvantages.</a:t>
            </a:r>
          </a:p>
          <a:p>
            <a:r>
              <a:rPr lang="en-GB" dirty="0" smtClean="0"/>
              <a:t>For example, </a:t>
            </a:r>
            <a:r>
              <a:rPr lang="en-GB" i="1" dirty="0" smtClean="0"/>
              <a:t>what is the overall impact of this option on the child</a:t>
            </a:r>
            <a:r>
              <a:rPr lang="en-GB" dirty="0" smtClean="0"/>
              <a:t>?</a:t>
            </a:r>
          </a:p>
          <a:p>
            <a:endParaRPr lang="en-GB" dirty="0"/>
          </a:p>
        </p:txBody>
      </p:sp>
    </p:spTree>
    <p:extLst>
      <p:ext uri="{BB962C8B-B14F-4D97-AF65-F5344CB8AC3E}">
        <p14:creationId xmlns:p14="http://schemas.microsoft.com/office/powerpoint/2010/main" val="3860525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3451"/>
            <a:ext cx="12124267" cy="1400530"/>
          </a:xfrm>
        </p:spPr>
        <p:txBody>
          <a:bodyPr/>
          <a:lstStyle/>
          <a:p>
            <a:r>
              <a:rPr lang="en-GB" dirty="0"/>
              <a:t>‘Balance sheet’ decision making </a:t>
            </a:r>
            <a:r>
              <a:rPr lang="en-GB" dirty="0" smtClean="0"/>
              <a:t>tool: example format </a:t>
            </a:r>
            <a:r>
              <a:rPr lang="en-GB" sz="2800" dirty="0" smtClean="0"/>
              <a:t>(from ADASS, 2015 p. 11)</a:t>
            </a:r>
            <a:endParaRPr lang="en-GB" sz="2800" dirty="0"/>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94940" y="1730927"/>
            <a:ext cx="5534386" cy="5017007"/>
          </a:xfrm>
        </p:spPr>
      </p:pic>
    </p:spTree>
    <p:extLst>
      <p:ext uri="{BB962C8B-B14F-4D97-AF65-F5344CB8AC3E}">
        <p14:creationId xmlns:p14="http://schemas.microsoft.com/office/powerpoint/2010/main" val="2119154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‘Decision Trees’</a:t>
            </a:r>
            <a:endParaRPr lang="en-GB" dirty="0"/>
          </a:p>
        </p:txBody>
      </p:sp>
      <p:sp>
        <p:nvSpPr>
          <p:cNvPr id="3" name="Content Placeholder 2"/>
          <p:cNvSpPr>
            <a:spLocks noGrp="1"/>
          </p:cNvSpPr>
          <p:nvPr>
            <p:ph idx="1"/>
          </p:nvPr>
        </p:nvSpPr>
        <p:spPr>
          <a:xfrm>
            <a:off x="1103600" y="1329267"/>
            <a:ext cx="10250200" cy="5452533"/>
          </a:xfrm>
        </p:spPr>
        <p:txBody>
          <a:bodyPr>
            <a:normAutofit fontScale="92500" lnSpcReduction="10000"/>
          </a:bodyPr>
          <a:lstStyle/>
          <a:p>
            <a:r>
              <a:rPr lang="en-GB" dirty="0" smtClean="0"/>
              <a:t>Decisions trees are a way of analysing potential options and estimating the likelihood and desirability of the consequences of each option.</a:t>
            </a:r>
          </a:p>
          <a:p>
            <a:r>
              <a:rPr lang="en-GB" dirty="0" smtClean="0"/>
              <a:t>They can be very detailed: they work best for complex decisions </a:t>
            </a:r>
          </a:p>
          <a:p>
            <a:r>
              <a:rPr lang="en-GB" dirty="0" smtClean="0"/>
              <a:t>A numeric value can be given to the probability of each option  and the severity of the potential consequence to give a ‘utility value’.  </a:t>
            </a:r>
          </a:p>
          <a:p>
            <a:pPr marL="0" indent="0">
              <a:buNone/>
            </a:pPr>
            <a:endParaRPr lang="en-GB" dirty="0"/>
          </a:p>
          <a:p>
            <a:pPr marL="0" indent="0">
              <a:buNone/>
            </a:pPr>
            <a:r>
              <a:rPr lang="en-GB" dirty="0" smtClean="0"/>
              <a:t>Munro (2008 p. 105) suggests there are 7 stages to a decision tree:</a:t>
            </a:r>
          </a:p>
          <a:p>
            <a:pPr marL="457200" indent="-457200">
              <a:buAutoNum type="arabicPeriod"/>
            </a:pPr>
            <a:r>
              <a:rPr lang="en-GB" b="1" dirty="0" smtClean="0"/>
              <a:t>What is the decision?</a:t>
            </a:r>
          </a:p>
          <a:p>
            <a:pPr marL="457200" indent="-457200">
              <a:buAutoNum type="arabicPeriod"/>
            </a:pPr>
            <a:r>
              <a:rPr lang="en-GB" b="1" dirty="0" smtClean="0"/>
              <a:t>What options are there?</a:t>
            </a:r>
          </a:p>
          <a:p>
            <a:pPr marL="457200" indent="-457200">
              <a:buAutoNum type="arabicPeriod"/>
            </a:pPr>
            <a:r>
              <a:rPr lang="en-GB" b="1" dirty="0" smtClean="0"/>
              <a:t>What information is needed to help make the choice?</a:t>
            </a:r>
          </a:p>
          <a:p>
            <a:pPr marL="457200" indent="-457200">
              <a:buAutoNum type="arabicPeriod"/>
            </a:pPr>
            <a:r>
              <a:rPr lang="en-GB" b="1" dirty="0" smtClean="0"/>
              <a:t>What are the likely/possible consequences of each option?</a:t>
            </a:r>
          </a:p>
          <a:p>
            <a:pPr marL="457200" indent="-457200">
              <a:buAutoNum type="arabicPeriod"/>
            </a:pPr>
            <a:r>
              <a:rPr lang="en-GB" b="1" dirty="0" smtClean="0"/>
              <a:t>How probable is each consequence?</a:t>
            </a:r>
          </a:p>
          <a:p>
            <a:pPr marL="457200" indent="-457200">
              <a:buAutoNum type="arabicPeriod"/>
            </a:pPr>
            <a:r>
              <a:rPr lang="en-GB" b="1" dirty="0" smtClean="0"/>
              <a:t>What are the pros and cons of each consequence?</a:t>
            </a:r>
          </a:p>
          <a:p>
            <a:pPr marL="457200" indent="-457200">
              <a:buAutoNum type="arabicPeriod"/>
            </a:pPr>
            <a:r>
              <a:rPr lang="en-GB" b="1" dirty="0" smtClean="0"/>
              <a:t>The final decision</a:t>
            </a:r>
          </a:p>
          <a:p>
            <a:pPr marL="457200" indent="-457200">
              <a:buAutoNum type="arabicPeriod"/>
            </a:pPr>
            <a:endParaRPr lang="en-GB" dirty="0"/>
          </a:p>
        </p:txBody>
      </p:sp>
      <p:sp>
        <p:nvSpPr>
          <p:cNvPr id="4" name="Rectangle 3"/>
          <p:cNvSpPr/>
          <p:nvPr/>
        </p:nvSpPr>
        <p:spPr>
          <a:xfrm>
            <a:off x="1092200" y="3369733"/>
            <a:ext cx="8458200" cy="3251200"/>
          </a:xfrm>
          <a:prstGeom prst="rect">
            <a:avLst/>
          </a:prstGeom>
          <a:noFill/>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5823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282" y="452718"/>
            <a:ext cx="11074918" cy="1400530"/>
          </a:xfrm>
        </p:spPr>
        <p:txBody>
          <a:bodyPr/>
          <a:lstStyle/>
          <a:p>
            <a:r>
              <a:rPr lang="en-GB" dirty="0" smtClean="0"/>
              <a:t>Example decision tree </a:t>
            </a:r>
            <a:r>
              <a:rPr lang="en-GB" sz="2800" dirty="0" smtClean="0"/>
              <a:t>(from Munro, 2008 p.199)</a:t>
            </a:r>
            <a:endParaRPr lang="en-GB" sz="2800" dirty="0"/>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6133" y="1346273"/>
            <a:ext cx="6366934" cy="5418016"/>
          </a:xfrm>
        </p:spPr>
      </p:pic>
    </p:spTree>
    <p:extLst>
      <p:ext uri="{BB962C8B-B14F-4D97-AF65-F5344CB8AC3E}">
        <p14:creationId xmlns:p14="http://schemas.microsoft.com/office/powerpoint/2010/main" val="1918218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Recording your decision</a:t>
            </a:r>
          </a:p>
        </p:txBody>
      </p:sp>
      <p:sp>
        <p:nvSpPr>
          <p:cNvPr id="3" name="Content Placeholder 2"/>
          <p:cNvSpPr>
            <a:spLocks noGrp="1"/>
          </p:cNvSpPr>
          <p:nvPr>
            <p:ph idx="1"/>
          </p:nvPr>
        </p:nvSpPr>
        <p:spPr>
          <a:xfrm>
            <a:off x="1103599" y="1498601"/>
            <a:ext cx="10309467" cy="4749806"/>
          </a:xfrm>
        </p:spPr>
        <p:txBody>
          <a:bodyPr/>
          <a:lstStyle/>
          <a:p>
            <a:pPr marL="0" indent="0">
              <a:buNone/>
            </a:pPr>
            <a:r>
              <a:rPr lang="en-GB" dirty="0"/>
              <a:t>Recording within your employers’ social care records system is a vital part of defensible decision making</a:t>
            </a:r>
          </a:p>
          <a:p>
            <a:pPr marL="0" indent="0">
              <a:buNone/>
            </a:pPr>
            <a:r>
              <a:rPr lang="en-GB" dirty="0"/>
              <a:t>If you are later asked to justify your decision making (e.g. in court or to a Coroner), the absence of a written record will weaken your evidence. </a:t>
            </a:r>
          </a:p>
          <a:p>
            <a:pPr marL="342900" lvl="0" indent="-342900" defTabSz="914400" fontAlgn="base">
              <a:spcBef>
                <a:spcPct val="20000"/>
              </a:spcBef>
              <a:spcAft>
                <a:spcPct val="0"/>
              </a:spcAft>
              <a:buClrTx/>
              <a:buSzTx/>
              <a:buNone/>
            </a:pPr>
            <a:r>
              <a:rPr lang="en-GB" dirty="0"/>
              <a:t>A quote about doctors which is equally valid for social work: </a:t>
            </a:r>
          </a:p>
          <a:p>
            <a:pPr marL="342900" lvl="0" indent="-342900" defTabSz="914400" fontAlgn="base">
              <a:spcBef>
                <a:spcPct val="20000"/>
              </a:spcBef>
              <a:spcAft>
                <a:spcPct val="0"/>
              </a:spcAft>
              <a:buClrTx/>
              <a:buSzTx/>
              <a:buNone/>
            </a:pPr>
            <a:endParaRPr lang="en-GB" dirty="0"/>
          </a:p>
          <a:p>
            <a:pPr marL="342900" lvl="0" indent="-342900" defTabSz="914400" fontAlgn="base">
              <a:spcBef>
                <a:spcPct val="20000"/>
              </a:spcBef>
              <a:spcAft>
                <a:spcPct val="0"/>
              </a:spcAft>
              <a:buClrTx/>
              <a:buSzTx/>
              <a:buNone/>
            </a:pPr>
            <a:r>
              <a:rPr lang="en-GB" altLang="en-US" sz="2200" i="1" kern="0" dirty="0">
                <a:solidFill>
                  <a:prstClr val="black"/>
                </a:solidFill>
                <a:latin typeface="Trebuchet MS"/>
                <a:ea typeface="MS PGothic" panose="020B0600070205080204" pitchFamily="34" charset="-128"/>
                <a:cs typeface="+mn-cs"/>
              </a:rPr>
              <a:t>	‘Courts have a tendency to believe the memory of a patient, for whom it is a once in a life time experience, rather than the memory of a doctor, recalling many years later one of many similar  procedures’. (Medical Protection Society) </a:t>
            </a:r>
          </a:p>
          <a:p>
            <a:pPr marL="0" indent="0">
              <a:buNone/>
            </a:pPr>
            <a:endParaRPr lang="en-GB" dirty="0"/>
          </a:p>
        </p:txBody>
      </p:sp>
    </p:spTree>
    <p:extLst>
      <p:ext uri="{BB962C8B-B14F-4D97-AF65-F5344CB8AC3E}">
        <p14:creationId xmlns:p14="http://schemas.microsoft.com/office/powerpoint/2010/main" val="4188988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Recording a defensible decision</a:t>
            </a:r>
          </a:p>
        </p:txBody>
      </p:sp>
      <p:sp>
        <p:nvSpPr>
          <p:cNvPr id="3" name="Content Placeholder 2"/>
          <p:cNvSpPr>
            <a:spLocks noGrp="1"/>
          </p:cNvSpPr>
          <p:nvPr>
            <p:ph idx="1"/>
          </p:nvPr>
        </p:nvSpPr>
        <p:spPr>
          <a:xfrm>
            <a:off x="1103599" y="1371601"/>
            <a:ext cx="10182467" cy="4876806"/>
          </a:xfrm>
        </p:spPr>
        <p:txBody>
          <a:bodyPr/>
          <a:lstStyle/>
          <a:p>
            <a:r>
              <a:rPr lang="en-GB" dirty="0"/>
              <a:t>Compliance with your employer’s recording systems is important: ensure that you consider for example writing up as soon as possible after events, including who has been consulted etc.</a:t>
            </a:r>
          </a:p>
          <a:p>
            <a:r>
              <a:rPr lang="en-GB" dirty="0"/>
              <a:t>Cover </a:t>
            </a:r>
            <a:r>
              <a:rPr lang="en-GB" b="1" dirty="0"/>
              <a:t>what</a:t>
            </a:r>
            <a:r>
              <a:rPr lang="en-GB" dirty="0"/>
              <a:t> has been decided, but also </a:t>
            </a:r>
            <a:r>
              <a:rPr lang="en-GB" b="1" dirty="0"/>
              <a:t>why: </a:t>
            </a:r>
            <a:r>
              <a:rPr lang="en-GB" dirty="0"/>
              <a:t>the rationale for the decision: </a:t>
            </a:r>
          </a:p>
          <a:p>
            <a:r>
              <a:rPr lang="en-GB" dirty="0"/>
              <a:t>How have you come to this decision?</a:t>
            </a:r>
          </a:p>
          <a:p>
            <a:r>
              <a:rPr lang="en-GB" dirty="0"/>
              <a:t>What information have you used in making this decision?</a:t>
            </a:r>
          </a:p>
          <a:p>
            <a:r>
              <a:rPr lang="en-GB" dirty="0"/>
              <a:t>What other options are there, and why do you evaluate they are not viable?</a:t>
            </a:r>
          </a:p>
          <a:p>
            <a:endParaRPr lang="en-GB" dirty="0"/>
          </a:p>
          <a:p>
            <a:pPr marL="0" indent="0">
              <a:buNone/>
            </a:pPr>
            <a:r>
              <a:rPr lang="en-GB" dirty="0"/>
              <a:t>Increasingly email trails are used as evidence of decision making. Be careful though: they may cover what has been decided and who has been consulted, but does it cover the rationale?</a:t>
            </a:r>
          </a:p>
        </p:txBody>
      </p:sp>
    </p:spTree>
    <p:extLst>
      <p:ext uri="{BB962C8B-B14F-4D97-AF65-F5344CB8AC3E}">
        <p14:creationId xmlns:p14="http://schemas.microsoft.com/office/powerpoint/2010/main" val="4142011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91" y="452718"/>
            <a:ext cx="11327362" cy="1400530"/>
          </a:xfrm>
        </p:spPr>
        <p:txBody>
          <a:bodyPr/>
          <a:lstStyle/>
          <a:p>
            <a:r>
              <a:rPr lang="en-GB" dirty="0"/>
              <a:t>Top </a:t>
            </a:r>
            <a:r>
              <a:rPr lang="en-GB" dirty="0" smtClean="0"/>
              <a:t>tips for making a defensible decision</a:t>
            </a:r>
            <a:endParaRPr lang="en-GB" dirty="0"/>
          </a:p>
        </p:txBody>
      </p:sp>
      <p:sp>
        <p:nvSpPr>
          <p:cNvPr id="3" name="Content Placeholder 2"/>
          <p:cNvSpPr>
            <a:spLocks noGrp="1"/>
          </p:cNvSpPr>
          <p:nvPr>
            <p:ph idx="1"/>
          </p:nvPr>
        </p:nvSpPr>
        <p:spPr>
          <a:xfrm>
            <a:off x="466531" y="1203649"/>
            <a:ext cx="11141269" cy="5044757"/>
          </a:xfrm>
        </p:spPr>
        <p:txBody>
          <a:bodyPr/>
          <a:lstStyle/>
          <a:p>
            <a:pPr marL="457200" indent="-457200">
              <a:buAutoNum type="arabicPeriod"/>
            </a:pPr>
            <a:r>
              <a:rPr lang="en-GB" dirty="0" smtClean="0"/>
              <a:t>Evaluate the information you are using: are there any gaps? How reliable are the sources?</a:t>
            </a:r>
          </a:p>
          <a:p>
            <a:pPr marL="457200" indent="-457200">
              <a:buAutoNum type="arabicPeriod"/>
            </a:pPr>
            <a:r>
              <a:rPr lang="en-GB" dirty="0" smtClean="0"/>
              <a:t>Consider who you need to communicate with to make the decision: for example family members, professionals, other teams.</a:t>
            </a:r>
          </a:p>
          <a:p>
            <a:pPr marL="457200" indent="-457200">
              <a:buAutoNum type="arabicPeriod"/>
            </a:pPr>
            <a:r>
              <a:rPr lang="en-GB" dirty="0" smtClean="0"/>
              <a:t>Ensure once the decision is made that it is communicated to the people/agencies  who need to know.</a:t>
            </a:r>
          </a:p>
          <a:p>
            <a:pPr marL="457200" indent="-457200">
              <a:buAutoNum type="arabicPeriod"/>
            </a:pPr>
            <a:r>
              <a:rPr lang="en-GB" dirty="0" smtClean="0"/>
              <a:t>Consider your own biases and preferences: might these be affecting your decision?</a:t>
            </a:r>
          </a:p>
          <a:p>
            <a:pPr marL="457200" indent="-457200">
              <a:buAutoNum type="arabicPeriod"/>
            </a:pPr>
            <a:r>
              <a:rPr lang="en-GB" dirty="0" smtClean="0"/>
              <a:t>Use reflective supervision to evaluate your decision making and the impact of your values and experience.</a:t>
            </a:r>
          </a:p>
          <a:p>
            <a:pPr marL="457200" indent="-457200">
              <a:buAutoNum type="arabicPeriod"/>
            </a:pPr>
            <a:r>
              <a:rPr lang="en-GB" dirty="0" smtClean="0"/>
              <a:t>Record your decision!</a:t>
            </a:r>
          </a:p>
          <a:p>
            <a:pPr marL="457200" indent="-457200">
              <a:buAutoNum type="arabicPeriod"/>
            </a:pPr>
            <a:r>
              <a:rPr lang="en-GB" dirty="0" smtClean="0"/>
              <a:t>Ensure the rationale for your decision is clear in your recording. Evidence what other options have been considered.</a:t>
            </a:r>
          </a:p>
          <a:p>
            <a:pPr marL="457200" indent="-457200">
              <a:buAutoNum type="arabicPeriod"/>
            </a:pPr>
            <a:endParaRPr lang="en-GB" dirty="0"/>
          </a:p>
        </p:txBody>
      </p:sp>
    </p:spTree>
    <p:extLst>
      <p:ext uri="{BB962C8B-B14F-4D97-AF65-F5344CB8AC3E}">
        <p14:creationId xmlns:p14="http://schemas.microsoft.com/office/powerpoint/2010/main" val="3151632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a:t>
            </a:r>
          </a:p>
        </p:txBody>
      </p:sp>
      <p:sp>
        <p:nvSpPr>
          <p:cNvPr id="3" name="Content Placeholder 2"/>
          <p:cNvSpPr>
            <a:spLocks noGrp="1"/>
          </p:cNvSpPr>
          <p:nvPr>
            <p:ph idx="1"/>
          </p:nvPr>
        </p:nvSpPr>
        <p:spPr/>
        <p:txBody>
          <a:bodyPr/>
          <a:lstStyle/>
          <a:p>
            <a:r>
              <a:rPr lang="en-GB" dirty="0"/>
              <a:t>What is defensible decision making? Some definitions</a:t>
            </a:r>
          </a:p>
          <a:p>
            <a:r>
              <a:rPr lang="en-GB" dirty="0"/>
              <a:t>What makes a decision ‘defensible’:</a:t>
            </a:r>
          </a:p>
          <a:p>
            <a:pPr>
              <a:buFont typeface="Arial" panose="020B0604020202020204" pitchFamily="34" charset="0"/>
              <a:buChar char="•"/>
            </a:pPr>
            <a:r>
              <a:rPr lang="en-GB" dirty="0"/>
              <a:t>The process of making a decision</a:t>
            </a:r>
          </a:p>
          <a:p>
            <a:pPr>
              <a:buFont typeface="Arial" panose="020B0604020202020204" pitchFamily="34" charset="0"/>
              <a:buChar char="•"/>
            </a:pPr>
            <a:r>
              <a:rPr lang="en-GB" dirty="0"/>
              <a:t>What happens after you make it: recording and evidencing it.</a:t>
            </a:r>
          </a:p>
          <a:p>
            <a:r>
              <a:rPr lang="en-GB" dirty="0"/>
              <a:t>Top tips</a:t>
            </a:r>
          </a:p>
        </p:txBody>
      </p:sp>
    </p:spTree>
    <p:extLst>
      <p:ext uri="{BB962C8B-B14F-4D97-AF65-F5344CB8AC3E}">
        <p14:creationId xmlns:p14="http://schemas.microsoft.com/office/powerpoint/2010/main" val="26139960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Sources used</a:t>
            </a:r>
            <a:endParaRPr lang="en-GB" dirty="0"/>
          </a:p>
        </p:txBody>
      </p:sp>
      <p:sp>
        <p:nvSpPr>
          <p:cNvPr id="3" name="Content Placeholder 2"/>
          <p:cNvSpPr>
            <a:spLocks noGrp="1"/>
          </p:cNvSpPr>
          <p:nvPr>
            <p:ph idx="1"/>
          </p:nvPr>
        </p:nvSpPr>
        <p:spPr>
          <a:xfrm>
            <a:off x="1103599" y="1346201"/>
            <a:ext cx="10461867" cy="4902206"/>
          </a:xfrm>
        </p:spPr>
        <p:txBody>
          <a:bodyPr>
            <a:normAutofit fontScale="92500"/>
          </a:bodyPr>
          <a:lstStyle/>
          <a:p>
            <a:pPr marL="0" indent="0">
              <a:buNone/>
            </a:pPr>
            <a:r>
              <a:rPr lang="en-GB" dirty="0" smtClean="0"/>
              <a:t>ADASS (2015</a:t>
            </a:r>
            <a:r>
              <a:rPr lang="en-GB" dirty="0"/>
              <a:t>), The Mental Capacity Act Deprivation of Liberty </a:t>
            </a:r>
            <a:r>
              <a:rPr lang="en-GB" dirty="0" smtClean="0"/>
              <a:t>Safeguards: Guidance </a:t>
            </a:r>
            <a:r>
              <a:rPr lang="en-GB" dirty="0"/>
              <a:t>to the Forms, </a:t>
            </a:r>
            <a:r>
              <a:rPr lang="en-GB" dirty="0">
                <a:hlinkClick r:id="rId2"/>
              </a:rPr>
              <a:t>https://</a:t>
            </a:r>
            <a:r>
              <a:rPr lang="en-GB" dirty="0" smtClean="0">
                <a:hlinkClick r:id="rId2"/>
              </a:rPr>
              <a:t>www.adass.org.uk/media/4436/final-dols-guidance-2015.pdf</a:t>
            </a:r>
            <a:endParaRPr lang="en-GB" dirty="0" smtClean="0"/>
          </a:p>
          <a:p>
            <a:pPr marL="0" indent="0">
              <a:buNone/>
            </a:pPr>
            <a:r>
              <a:rPr lang="en-GB" dirty="0"/>
              <a:t>Cooper, B. (2011) ‘Criticality and reflexivity: best practice in uncertain environments’, in </a:t>
            </a:r>
            <a:r>
              <a:rPr lang="en-GB" dirty="0" err="1"/>
              <a:t>Seden</a:t>
            </a:r>
            <a:r>
              <a:rPr lang="en-GB" dirty="0"/>
              <a:t>, J., Matthews, S., McCormick, M. and Morgan, A. (</a:t>
            </a:r>
            <a:r>
              <a:rPr lang="en-GB" dirty="0" err="1"/>
              <a:t>eds</a:t>
            </a:r>
            <a:r>
              <a:rPr lang="en-GB" dirty="0"/>
              <a:t>) </a:t>
            </a:r>
            <a:r>
              <a:rPr lang="en-GB" i="1" dirty="0"/>
              <a:t>Professional Development in Social Work: Complex Issues in Practice</a:t>
            </a:r>
            <a:r>
              <a:rPr lang="en-GB" dirty="0"/>
              <a:t>, London, Routledge, pp. 17–23.</a:t>
            </a:r>
            <a:endParaRPr lang="en-GB" dirty="0" smtClean="0"/>
          </a:p>
          <a:p>
            <a:pPr marL="0" indent="0">
              <a:buNone/>
            </a:pPr>
            <a:r>
              <a:rPr lang="en-GB" dirty="0" err="1" smtClean="0"/>
              <a:t>DfE</a:t>
            </a:r>
            <a:r>
              <a:rPr lang="en-GB" dirty="0" smtClean="0"/>
              <a:t> (2014</a:t>
            </a:r>
            <a:r>
              <a:rPr lang="en-GB" dirty="0"/>
              <a:t>), Clinical Judgement and Decision-Making in Children’s Social Work: An analysis of the ‘front door’ system, </a:t>
            </a:r>
            <a:r>
              <a:rPr lang="en-GB" dirty="0">
                <a:hlinkClick r:id="rId3"/>
              </a:rPr>
              <a:t>https://assets.publishing.service.gov.uk/government/uploads/system/uploads/attachment_data/file/305516/RR337_-_</a:t>
            </a:r>
            <a:r>
              <a:rPr lang="en-GB" dirty="0" smtClean="0">
                <a:hlinkClick r:id="rId3"/>
              </a:rPr>
              <a:t>Clinical_Judgement_and_Decision-Making_in_Childrens_Social_Work.pdf</a:t>
            </a:r>
            <a:r>
              <a:rPr lang="en-GB" dirty="0" smtClean="0"/>
              <a:t> [20.12.18]</a:t>
            </a:r>
          </a:p>
          <a:p>
            <a:pPr marL="0" indent="0">
              <a:buNone/>
            </a:pPr>
            <a:r>
              <a:rPr lang="en-GB" dirty="0" err="1" smtClean="0"/>
              <a:t>Kemshall</a:t>
            </a:r>
            <a:r>
              <a:rPr lang="en-GB" dirty="0" smtClean="0"/>
              <a:t>, H.  (2009), </a:t>
            </a:r>
            <a:r>
              <a:rPr lang="en-GB" i="1" dirty="0"/>
              <a:t>Working with sex offenders in a climate of public blame and anxiety: How to make defensible decisions for risk</a:t>
            </a:r>
            <a:r>
              <a:rPr lang="en-GB" dirty="0"/>
              <a:t>, Journal of Sexual Aggression, 15:3, </a:t>
            </a:r>
            <a:r>
              <a:rPr lang="en-GB" dirty="0" smtClean="0"/>
              <a:t>331-343</a:t>
            </a:r>
          </a:p>
          <a:p>
            <a:pPr marL="0" indent="0">
              <a:buNone/>
            </a:pPr>
            <a:r>
              <a:rPr lang="en-GB" dirty="0" smtClean="0"/>
              <a:t>Munro, E. (2008): Effective Child Protection (2</a:t>
            </a:r>
            <a:r>
              <a:rPr lang="en-GB" baseline="30000" dirty="0" smtClean="0"/>
              <a:t>nd</a:t>
            </a:r>
            <a:r>
              <a:rPr lang="en-GB" dirty="0" smtClean="0"/>
              <a:t> Edition), London: Sage.</a:t>
            </a:r>
            <a:endParaRPr lang="en-GB" dirty="0"/>
          </a:p>
          <a:p>
            <a:pPr marL="0" indent="0">
              <a:buNone/>
            </a:pPr>
            <a:endParaRPr lang="en-GB" dirty="0"/>
          </a:p>
        </p:txBody>
      </p:sp>
    </p:spTree>
    <p:extLst>
      <p:ext uri="{BB962C8B-B14F-4D97-AF65-F5344CB8AC3E}">
        <p14:creationId xmlns:p14="http://schemas.microsoft.com/office/powerpoint/2010/main" val="1745659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decisions are we talking about?</a:t>
            </a:r>
            <a:br>
              <a:rPr lang="en-GB" dirty="0" smtClean="0"/>
            </a:br>
            <a:endParaRPr lang="en-GB" dirty="0"/>
          </a:p>
        </p:txBody>
      </p:sp>
      <p:sp>
        <p:nvSpPr>
          <p:cNvPr id="3" name="Content Placeholder 2"/>
          <p:cNvSpPr>
            <a:spLocks noGrp="1"/>
          </p:cNvSpPr>
          <p:nvPr>
            <p:ph idx="1"/>
          </p:nvPr>
        </p:nvSpPr>
        <p:spPr/>
        <p:txBody>
          <a:bodyPr/>
          <a:lstStyle/>
          <a:p>
            <a:r>
              <a:rPr lang="en-GB" dirty="0" smtClean="0"/>
              <a:t>Self-contained : </a:t>
            </a:r>
            <a:r>
              <a:rPr lang="en-GB" i="1" dirty="0" smtClean="0"/>
              <a:t>e.g. whether to disclose information to a third party</a:t>
            </a:r>
          </a:p>
          <a:p>
            <a:r>
              <a:rPr lang="en-GB" dirty="0" smtClean="0"/>
              <a:t>Larger decisions, with potentially multiple decisions required: </a:t>
            </a:r>
            <a:r>
              <a:rPr lang="en-GB" i="1" dirty="0" smtClean="0"/>
              <a:t>e.g. considering the viability of a child’s placement</a:t>
            </a:r>
          </a:p>
          <a:p>
            <a:r>
              <a:rPr lang="en-GB" dirty="0" smtClean="0"/>
              <a:t>But also what might not seem like decisions: </a:t>
            </a:r>
            <a:r>
              <a:rPr lang="en-GB" i="1" dirty="0" smtClean="0"/>
              <a:t>e.g. ‘No Further Action’ is also a decision</a:t>
            </a:r>
            <a:endParaRPr lang="en-GB" i="1" dirty="0"/>
          </a:p>
        </p:txBody>
      </p:sp>
    </p:spTree>
    <p:extLst>
      <p:ext uri="{BB962C8B-B14F-4D97-AF65-F5344CB8AC3E}">
        <p14:creationId xmlns:p14="http://schemas.microsoft.com/office/powerpoint/2010/main" val="262012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 defensible decision? Some definitions</a:t>
            </a:r>
          </a:p>
        </p:txBody>
      </p:sp>
      <p:sp>
        <p:nvSpPr>
          <p:cNvPr id="3" name="Content Placeholder 2"/>
          <p:cNvSpPr>
            <a:spLocks noGrp="1"/>
          </p:cNvSpPr>
          <p:nvPr>
            <p:ph idx="1"/>
          </p:nvPr>
        </p:nvSpPr>
        <p:spPr/>
        <p:txBody>
          <a:bodyPr/>
          <a:lstStyle/>
          <a:p>
            <a:r>
              <a:rPr lang="en-GB" dirty="0" err="1"/>
              <a:t>Kemshall</a:t>
            </a:r>
            <a:r>
              <a:rPr lang="en-GB" dirty="0"/>
              <a:t> (2009): ‘Decisions that will withstand the harsh scrutiny of hindsight bias in the event of a risk failure….informed, balanced, proportionate and just risk decisions’. </a:t>
            </a:r>
          </a:p>
          <a:p>
            <a:endParaRPr lang="en-GB" dirty="0"/>
          </a:p>
          <a:p>
            <a:endParaRPr lang="en-GB" dirty="0"/>
          </a:p>
          <a:p>
            <a:r>
              <a:rPr lang="en-GB" dirty="0"/>
              <a:t>Cooper, 2011: ‘Critical, reflexive and careful judgements…with the fully considered evidence of incomplete knowledge so that you can defend and justify your assessments, plans and interventions’.</a:t>
            </a:r>
          </a:p>
        </p:txBody>
      </p:sp>
    </p:spTree>
    <p:extLst>
      <p:ext uri="{BB962C8B-B14F-4D97-AF65-F5344CB8AC3E}">
        <p14:creationId xmlns:p14="http://schemas.microsoft.com/office/powerpoint/2010/main" val="2344485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what is a defensible decision?</a:t>
            </a:r>
          </a:p>
        </p:txBody>
      </p:sp>
      <p:sp>
        <p:nvSpPr>
          <p:cNvPr id="3" name="Content Placeholder 2"/>
          <p:cNvSpPr>
            <a:spLocks noGrp="1"/>
          </p:cNvSpPr>
          <p:nvPr>
            <p:ph idx="1"/>
          </p:nvPr>
        </p:nvSpPr>
        <p:spPr>
          <a:xfrm>
            <a:off x="1103600" y="1388533"/>
            <a:ext cx="10351800" cy="4859873"/>
          </a:xfrm>
        </p:spPr>
        <p:txBody>
          <a:bodyPr vert="horz" lIns="91440" tIns="45720" rIns="91440" bIns="45720" rtlCol="0" anchor="t">
            <a:normAutofit/>
          </a:bodyPr>
          <a:lstStyle/>
          <a:p>
            <a:pPr marL="342900" indent="-342900"/>
            <a:r>
              <a:rPr lang="en-GB" dirty="0"/>
              <a:t>One that is evidence based , which uses all the information available/discoverable  to you at the time (while being aware that we rarely have all the information);</a:t>
            </a:r>
            <a:endParaRPr lang="en-US" dirty="0"/>
          </a:p>
          <a:p>
            <a:pPr marL="342900" indent="-342900"/>
            <a:r>
              <a:rPr lang="en-GB" dirty="0"/>
              <a:t>Where the information has been thoroughly evaluated and analysed;</a:t>
            </a:r>
          </a:p>
          <a:p>
            <a:pPr marL="342900" indent="-342900"/>
            <a:r>
              <a:rPr lang="en-GB" dirty="0"/>
              <a:t>Which has weighed up  different outcomes and options before deciding;</a:t>
            </a:r>
          </a:p>
          <a:p>
            <a:pPr marL="342900" indent="-342900"/>
            <a:r>
              <a:rPr lang="en-GB" dirty="0"/>
              <a:t>Which evidences  the rationale for the  decision , including anyone consulted (e.g. your manager); </a:t>
            </a:r>
          </a:p>
          <a:p>
            <a:pPr marL="342900" indent="-342900"/>
            <a:r>
              <a:rPr lang="en-GB" dirty="0"/>
              <a:t>Follows policy and legislative responsibilities/duties;</a:t>
            </a:r>
          </a:p>
          <a:p>
            <a:pPr marL="342900" indent="-342900"/>
            <a:r>
              <a:rPr lang="en-GB" dirty="0"/>
              <a:t>Is recorded in a way which evidences all the </a:t>
            </a:r>
            <a:r>
              <a:rPr lang="en-GB" dirty="0" smtClean="0"/>
              <a:t>above.</a:t>
            </a:r>
            <a:endParaRPr lang="en-GB" dirty="0"/>
          </a:p>
          <a:p>
            <a:pPr marL="342900" indent="-342900"/>
            <a:endParaRPr lang="en-GB" dirty="0"/>
          </a:p>
          <a:p>
            <a:pPr marL="342900" indent="-342900"/>
            <a:endParaRPr lang="en-GB" dirty="0"/>
          </a:p>
        </p:txBody>
      </p:sp>
    </p:spTree>
    <p:extLst>
      <p:ext uri="{BB962C8B-B14F-4D97-AF65-F5344CB8AC3E}">
        <p14:creationId xmlns:p14="http://schemas.microsoft.com/office/powerpoint/2010/main" val="552777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Defensible decision making is not…</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GB" b="1" dirty="0"/>
              <a:t>Defensive practice</a:t>
            </a:r>
            <a:r>
              <a:rPr lang="en-GB" dirty="0"/>
              <a:t>: for example ‘covering your back’, though its often thought of in this way. It does not mean avoiding positive risk taking or uncertainty: because we can’t!</a:t>
            </a:r>
          </a:p>
          <a:p>
            <a:pPr marL="0" indent="0">
              <a:buNone/>
            </a:pPr>
            <a:endParaRPr lang="en-GB" dirty="0"/>
          </a:p>
          <a:p>
            <a:pPr marL="0" indent="0">
              <a:buNone/>
            </a:pPr>
            <a:r>
              <a:rPr lang="en-GB" b="1" dirty="0"/>
              <a:t>Making the 'correct' decision: </a:t>
            </a:r>
            <a:r>
              <a:rPr lang="en-GB" dirty="0"/>
              <a:t>when we make a decision, we don’t have the benefit of hindsight. We don’t know what will happen. We may, in the light of later events or evidence , have made a decision that had an untoward outcome. However, if we can justify our decision making, it will be a defensible decision.</a:t>
            </a:r>
          </a:p>
        </p:txBody>
      </p:sp>
    </p:spTree>
    <p:extLst>
      <p:ext uri="{BB962C8B-B14F-4D97-AF65-F5344CB8AC3E}">
        <p14:creationId xmlns:p14="http://schemas.microsoft.com/office/powerpoint/2010/main" val="3045423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299" y="452718"/>
            <a:ext cx="9912634" cy="1400530"/>
          </a:xfrm>
        </p:spPr>
        <p:txBody>
          <a:bodyPr/>
          <a:lstStyle/>
          <a:p>
            <a:r>
              <a:rPr lang="en-GB" dirty="0"/>
              <a:t>Defensible decision making: professional judgement and analysis</a:t>
            </a:r>
          </a:p>
        </p:txBody>
      </p:sp>
      <p:sp>
        <p:nvSpPr>
          <p:cNvPr id="3" name="Content Placeholder 2"/>
          <p:cNvSpPr>
            <a:spLocks noGrp="1"/>
          </p:cNvSpPr>
          <p:nvPr>
            <p:ph idx="1"/>
          </p:nvPr>
        </p:nvSpPr>
        <p:spPr/>
        <p:txBody>
          <a:bodyPr vert="horz" lIns="91440" tIns="45720" rIns="91440" bIns="45720" rtlCol="0" anchor="t">
            <a:normAutofit/>
          </a:bodyPr>
          <a:lstStyle/>
          <a:p>
            <a:pPr marL="0" indent="0" algn="ctr">
              <a:buNone/>
            </a:pPr>
            <a:r>
              <a:rPr lang="en-GB" sz="3200" dirty="0"/>
              <a:t>How do we make decisions? </a:t>
            </a:r>
            <a:endParaRPr lang="en-US"/>
          </a:p>
          <a:p>
            <a:pPr marL="0" indent="0" algn="ctr">
              <a:buNone/>
            </a:pPr>
            <a:r>
              <a:rPr lang="en-GB" sz="3200" dirty="0"/>
              <a:t>The ‘Rational Model’</a:t>
            </a:r>
            <a:endParaRPr lang="en-US"/>
          </a:p>
          <a:p>
            <a:pPr marL="0" indent="0">
              <a:buNone/>
            </a:pPr>
            <a:endParaRPr lang="en-GB" dirty="0"/>
          </a:p>
          <a:p>
            <a:pPr marL="0" indent="0">
              <a:buNone/>
            </a:pPr>
            <a:endParaRPr lang="en-GB" dirty="0"/>
          </a:p>
        </p:txBody>
      </p:sp>
      <p:graphicFrame>
        <p:nvGraphicFramePr>
          <p:cNvPr id="4" name="Diagram 3"/>
          <p:cNvGraphicFramePr/>
          <p:nvPr>
            <p:extLst>
              <p:ext uri="{D42A27DB-BD31-4B8C-83A1-F6EECF244321}">
                <p14:modId xmlns:p14="http://schemas.microsoft.com/office/powerpoint/2010/main" val="728820916"/>
              </p:ext>
            </p:extLst>
          </p:nvPr>
        </p:nvGraphicFramePr>
        <p:xfrm>
          <a:off x="338667" y="2641600"/>
          <a:ext cx="11108266" cy="34967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0377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the problems with ‘rational' decision making? </a:t>
            </a:r>
          </a:p>
        </p:txBody>
      </p:sp>
      <p:sp>
        <p:nvSpPr>
          <p:cNvPr id="3" name="Content Placeholder 2"/>
          <p:cNvSpPr>
            <a:spLocks noGrp="1"/>
          </p:cNvSpPr>
          <p:nvPr>
            <p:ph idx="1"/>
          </p:nvPr>
        </p:nvSpPr>
        <p:spPr>
          <a:xfrm>
            <a:off x="1103599" y="2052925"/>
            <a:ext cx="10190933" cy="4195481"/>
          </a:xfrm>
        </p:spPr>
        <p:txBody>
          <a:bodyPr vert="horz" lIns="91440" tIns="45720" rIns="91440" bIns="45720" rtlCol="0" anchor="t">
            <a:normAutofit lnSpcReduction="10000"/>
          </a:bodyPr>
          <a:lstStyle/>
          <a:p>
            <a:pPr marL="0" indent="0">
              <a:buNone/>
            </a:pPr>
            <a:r>
              <a:rPr lang="en-GB" dirty="0"/>
              <a:t>It’s not that simple: there are things that affect our ability to make a ‘rational’ decision: </a:t>
            </a:r>
          </a:p>
          <a:p>
            <a:pPr marL="0" indent="0">
              <a:buNone/>
            </a:pPr>
            <a:endParaRPr lang="en-GB" dirty="0"/>
          </a:p>
          <a:p>
            <a:pPr marL="457200" indent="-457200">
              <a:buAutoNum type="arabicPeriod"/>
            </a:pPr>
            <a:r>
              <a:rPr lang="en-GB" dirty="0"/>
              <a:t>Information availability: in social work, we don’t have all the information. It may be withheld by service users, we might not ask the right questions, other agencies may have information that we aren’t aware of /don’t ask for. So often we are making decisions based on partial information</a:t>
            </a:r>
          </a:p>
          <a:p>
            <a:pPr marL="457200" indent="-457200">
              <a:buAutoNum type="arabicPeriod"/>
            </a:pPr>
            <a:endParaRPr lang="en-GB" dirty="0"/>
          </a:p>
          <a:p>
            <a:pPr marL="457200" indent="-457200">
              <a:buAutoNum type="arabicPeriod"/>
            </a:pPr>
            <a:r>
              <a:rPr lang="en-GB" dirty="0"/>
              <a:t>Being able to weigh up options: we often rely on our personal experience and ‘practice wisdom’ to evaluate what works. Social work in many areas lacks a robust research evidence base to draw on: and many professionals don’t/can’t easily access research. (DfE 2014)</a:t>
            </a:r>
          </a:p>
        </p:txBody>
      </p:sp>
    </p:spTree>
    <p:extLst>
      <p:ext uri="{BB962C8B-B14F-4D97-AF65-F5344CB8AC3E}">
        <p14:creationId xmlns:p14="http://schemas.microsoft.com/office/powerpoint/2010/main" val="270545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Things that can affect your analysis of information: heuristics</a:t>
            </a:r>
          </a:p>
        </p:txBody>
      </p:sp>
      <p:sp>
        <p:nvSpPr>
          <p:cNvPr id="3" name="Content Placeholder 2"/>
          <p:cNvSpPr>
            <a:spLocks noGrp="1"/>
          </p:cNvSpPr>
          <p:nvPr>
            <p:ph idx="1"/>
          </p:nvPr>
        </p:nvSpPr>
        <p:spPr>
          <a:xfrm>
            <a:off x="1103600" y="2052925"/>
            <a:ext cx="10300152" cy="4195481"/>
          </a:xfrm>
        </p:spPr>
        <p:txBody>
          <a:bodyPr vert="horz" lIns="91440" tIns="45720" rIns="91440" bIns="45720" rtlCol="0" anchor="t">
            <a:noAutofit/>
          </a:bodyPr>
          <a:lstStyle/>
          <a:p>
            <a:pPr marL="0" indent="0">
              <a:buNone/>
            </a:pPr>
            <a:r>
              <a:rPr lang="en-GB" sz="2400" b="1" dirty="0"/>
              <a:t>Heuristics</a:t>
            </a:r>
            <a:r>
              <a:rPr lang="en-GB" sz="2400" dirty="0"/>
              <a:t>: these are  practical decision-making shortcuts which we all adopt as a  way of dealing with lots of information. Examples include:</a:t>
            </a:r>
            <a:endParaRPr lang="en-US" sz="2400"/>
          </a:p>
          <a:p>
            <a:pPr marL="342900" indent="-342900"/>
            <a:r>
              <a:rPr lang="en-GB" sz="2400" dirty="0"/>
              <a:t>Using our 'intuition'</a:t>
            </a:r>
          </a:p>
          <a:p>
            <a:pPr marL="342900" indent="-342900"/>
            <a:r>
              <a:rPr lang="en-GB" sz="2400" dirty="0"/>
              <a:t>Drawing on previous experience of 'what works'</a:t>
            </a:r>
          </a:p>
          <a:p>
            <a:pPr marL="342900" indent="-342900"/>
            <a:r>
              <a:rPr lang="en-GB" sz="2400" dirty="0"/>
              <a:t>Using stereotypes to help predict outcomes</a:t>
            </a:r>
          </a:p>
          <a:p>
            <a:pPr marL="342900" indent="-342900"/>
            <a:endParaRPr lang="en-GB" sz="2400" dirty="0"/>
          </a:p>
          <a:p>
            <a:pPr marL="0" indent="0">
              <a:buNone/>
            </a:pPr>
            <a:r>
              <a:rPr lang="en-GB" sz="2400" dirty="0"/>
              <a:t>Heuristics are especially important in social work, because we have to make multiple decisions in a typical day, weighing up lots of information</a:t>
            </a:r>
          </a:p>
          <a:p>
            <a:pPr marL="0" indent="0">
              <a:buNone/>
            </a:pPr>
            <a:endParaRPr lang="en-GB" sz="2400" dirty="0"/>
          </a:p>
        </p:txBody>
      </p:sp>
    </p:spTree>
    <p:extLst>
      <p:ext uri="{BB962C8B-B14F-4D97-AF65-F5344CB8AC3E}">
        <p14:creationId xmlns:p14="http://schemas.microsoft.com/office/powerpoint/2010/main" val="38978448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5">
      <a:dk1>
        <a:sysClr val="windowText" lastClr="000000"/>
      </a:dk1>
      <a:lt1>
        <a:srgbClr val="000000"/>
      </a:lt1>
      <a:dk2>
        <a:srgbClr val="D7ECEA"/>
      </a:dk2>
      <a:lt2>
        <a:srgbClr val="000000"/>
      </a:lt2>
      <a:accent1>
        <a:srgbClr val="B01513"/>
      </a:accent1>
      <a:accent2>
        <a:srgbClr val="EA6312"/>
      </a:accent2>
      <a:accent3>
        <a:srgbClr val="E6B729"/>
      </a:accent3>
      <a:accent4>
        <a:srgbClr val="6AAC90"/>
      </a:accent4>
      <a:accent5>
        <a:srgbClr val="5F9C9D"/>
      </a:accent5>
      <a:accent6>
        <a:srgbClr val="9E5E9B"/>
      </a:accent6>
      <a:hlink>
        <a:srgbClr val="000000"/>
      </a:hlink>
      <a:folHlink>
        <a:srgbClr val="00000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655</TotalTime>
  <Words>1309</Words>
  <Application>Microsoft Office PowerPoint</Application>
  <PresentationFormat>Widescreen</PresentationFormat>
  <Paragraphs>118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MS PGothic</vt:lpstr>
      <vt:lpstr>Arial</vt:lpstr>
      <vt:lpstr>Century Gothic</vt:lpstr>
      <vt:lpstr>Trebuchet MS</vt:lpstr>
      <vt:lpstr>Wingdings 3</vt:lpstr>
      <vt:lpstr>Ion</vt:lpstr>
      <vt:lpstr>  Defensible Decision Making</vt:lpstr>
      <vt:lpstr>Outline</vt:lpstr>
      <vt:lpstr>What decisions are we talking about? </vt:lpstr>
      <vt:lpstr>What is a defensible decision? Some definitions</vt:lpstr>
      <vt:lpstr>So, what is a defensible decision?</vt:lpstr>
      <vt:lpstr>Defensible decision making is not…</vt:lpstr>
      <vt:lpstr>Defensible decision making: professional judgement and analysis</vt:lpstr>
      <vt:lpstr>What are the problems with ‘rational' decision making? </vt:lpstr>
      <vt:lpstr>Things that can affect your analysis of information: heuristics</vt:lpstr>
      <vt:lpstr>So what's the problem with heuristics?</vt:lpstr>
      <vt:lpstr>Confirmation bias</vt:lpstr>
      <vt:lpstr>Decision-making tools</vt:lpstr>
      <vt:lpstr>‘Balance sheet’ decision making tool</vt:lpstr>
      <vt:lpstr>‘Balance sheet’ decision making tool: example format (from ADASS, 2015 p. 11)</vt:lpstr>
      <vt:lpstr>‘Decision Trees’</vt:lpstr>
      <vt:lpstr>Example decision tree (from Munro, 2008 p.199)</vt:lpstr>
      <vt:lpstr>Recording your decision</vt:lpstr>
      <vt:lpstr>Recording a defensible decision</vt:lpstr>
      <vt:lpstr>Top tips for making a defensible decision</vt:lpstr>
      <vt:lpstr>Sources used</vt:lpstr>
    </vt:vector>
  </TitlesOfParts>
  <Company>University of Nottingham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Defensible decision making</dc:title>
  <dc:creator>Andrew Murphy</dc:creator>
  <cp:lastModifiedBy>Andrew Murphy</cp:lastModifiedBy>
  <cp:revision>122</cp:revision>
  <dcterms:created xsi:type="dcterms:W3CDTF">2018-11-30T09:18:33Z</dcterms:created>
  <dcterms:modified xsi:type="dcterms:W3CDTF">2019-03-29T15:04:19Z</dcterms:modified>
</cp:coreProperties>
</file>