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28"/>
  </p:handoutMasterIdLst>
  <p:sldIdLst>
    <p:sldId id="259" r:id="rId2"/>
    <p:sldId id="260" r:id="rId3"/>
    <p:sldId id="261" r:id="rId4"/>
    <p:sldId id="262" r:id="rId5"/>
    <p:sldId id="263" r:id="rId6"/>
    <p:sldId id="264" r:id="rId7"/>
    <p:sldId id="265" r:id="rId8"/>
    <p:sldId id="266" r:id="rId9"/>
    <p:sldId id="267" r:id="rId10"/>
    <p:sldId id="268" r:id="rId11"/>
    <p:sldId id="277" r:id="rId12"/>
    <p:sldId id="276" r:id="rId13"/>
    <p:sldId id="275" r:id="rId14"/>
    <p:sldId id="274" r:id="rId15"/>
    <p:sldId id="273" r:id="rId16"/>
    <p:sldId id="272" r:id="rId17"/>
    <p:sldId id="271" r:id="rId18"/>
    <p:sldId id="284" r:id="rId19"/>
    <p:sldId id="270" r:id="rId20"/>
    <p:sldId id="269" r:id="rId21"/>
    <p:sldId id="278" r:id="rId22"/>
    <p:sldId id="279" r:id="rId23"/>
    <p:sldId id="280" r:id="rId24"/>
    <p:sldId id="281" r:id="rId25"/>
    <p:sldId id="282" r:id="rId26"/>
    <p:sldId id="283" r:id="rId27"/>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autoAdjust="0"/>
  </p:normalViewPr>
  <p:slideViewPr>
    <p:cSldViewPr snapToGrid="0">
      <p:cViewPr varScale="1">
        <p:scale>
          <a:sx n="116" d="100"/>
          <a:sy n="116" d="100"/>
        </p:scale>
        <p:origin x="121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8F8CB68-1DA5-4F70-A034-61C8EF76B88B}" type="datetimeFigureOut">
              <a:rPr lang="en-GB" smtClean="0"/>
              <a:t>22/03/2019</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D72D33A-8DF5-4CC7-927C-413607388BB9}" type="slidenum">
              <a:rPr lang="en-GB" smtClean="0"/>
              <a:t>‹#›</a:t>
            </a:fld>
            <a:endParaRPr lang="en-GB"/>
          </a:p>
        </p:txBody>
      </p:sp>
    </p:spTree>
    <p:extLst>
      <p:ext uri="{BB962C8B-B14F-4D97-AF65-F5344CB8AC3E}">
        <p14:creationId xmlns:p14="http://schemas.microsoft.com/office/powerpoint/2010/main" val="25787065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5800" y="1563688"/>
            <a:ext cx="7772400" cy="1470025"/>
          </a:xfrm>
        </p:spPr>
        <p:txBody>
          <a:bodyPr/>
          <a:lstStyle>
            <a:lvl1pPr>
              <a:defRPr sz="4800"/>
            </a:lvl1pPr>
          </a:lstStyle>
          <a:p>
            <a:pPr lvl="0"/>
            <a:r>
              <a:rPr lang="en-US" altLang="en-US" noProof="0" smtClean="0"/>
              <a:t>Click to edit Master title style</a:t>
            </a:r>
            <a:endParaRPr lang="en-GB" altLang="en-US" noProof="0" smtClean="0"/>
          </a:p>
        </p:txBody>
      </p:sp>
      <p:sp>
        <p:nvSpPr>
          <p:cNvPr id="11267" name="Rectangle 3"/>
          <p:cNvSpPr>
            <a:spLocks noGrp="1" noChangeArrowheads="1"/>
          </p:cNvSpPr>
          <p:nvPr>
            <p:ph type="subTitle" idx="1"/>
          </p:nvPr>
        </p:nvSpPr>
        <p:spPr>
          <a:xfrm>
            <a:off x="1371600" y="3319463"/>
            <a:ext cx="6400800" cy="1752600"/>
          </a:xfrm>
        </p:spPr>
        <p:txBody>
          <a:bodyPr/>
          <a:lstStyle>
            <a:lvl1pPr marL="0" indent="0" algn="ctr">
              <a:buFontTx/>
              <a:buNone/>
              <a:defRPr/>
            </a:lvl1pPr>
          </a:lstStyle>
          <a:p>
            <a:pPr lvl="0"/>
            <a:r>
              <a:rPr lang="en-US" altLang="en-US" noProof="0" smtClean="0"/>
              <a:t>Click to edit Master subtitle style</a:t>
            </a:r>
            <a:endParaRPr lang="en-GB" altLang="en-US" noProof="0" smtClean="0"/>
          </a:p>
        </p:txBody>
      </p:sp>
      <p:pic>
        <p:nvPicPr>
          <p:cNvPr id="11271" name="Picture 7"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05500"/>
            <a:ext cx="9142413"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29415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3959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395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46186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33300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258756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343025"/>
            <a:ext cx="4038600" cy="4327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43025"/>
            <a:ext cx="4038600" cy="4327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3381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43218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632528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9075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12198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441107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bwMode="auto">
          <a:xfrm>
            <a:off x="457200" y="1343025"/>
            <a:ext cx="822960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Text here (level one)</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51" name="Rectangle 11"/>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pic>
        <p:nvPicPr>
          <p:cNvPr id="10254" name="Picture 14" descr="PowerPoint Banner Small"/>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5905500"/>
            <a:ext cx="9144000" cy="9525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spcBef>
          <a:spcPct val="0"/>
        </a:spcBef>
        <a:spcAft>
          <a:spcPct val="0"/>
        </a:spcAft>
        <a:defRPr sz="3600" kern="1200">
          <a:solidFill>
            <a:schemeClr val="tx1"/>
          </a:solidFill>
          <a:latin typeface="+mj-lt"/>
          <a:ea typeface="+mj-ea"/>
          <a:cs typeface="+mj-cs"/>
        </a:defRPr>
      </a:lvl1pPr>
      <a:lvl2pPr algn="ctr" rtl="0" eaLnBrk="1" fontAlgn="base" hangingPunct="1">
        <a:spcBef>
          <a:spcPct val="0"/>
        </a:spcBef>
        <a:spcAft>
          <a:spcPct val="0"/>
        </a:spcAft>
        <a:defRPr sz="3600">
          <a:solidFill>
            <a:schemeClr val="tx1"/>
          </a:solidFill>
          <a:latin typeface="Arial Black" panose="020B0A04020102020204" pitchFamily="34" charset="0"/>
        </a:defRPr>
      </a:lvl2pPr>
      <a:lvl3pPr algn="ctr" rtl="0" eaLnBrk="1" fontAlgn="base" hangingPunct="1">
        <a:spcBef>
          <a:spcPct val="0"/>
        </a:spcBef>
        <a:spcAft>
          <a:spcPct val="0"/>
        </a:spcAft>
        <a:defRPr sz="3600">
          <a:solidFill>
            <a:schemeClr val="tx1"/>
          </a:solidFill>
          <a:latin typeface="Arial Black" panose="020B0A04020102020204" pitchFamily="34" charset="0"/>
        </a:defRPr>
      </a:lvl3pPr>
      <a:lvl4pPr algn="ctr" rtl="0" eaLnBrk="1" fontAlgn="base" hangingPunct="1">
        <a:spcBef>
          <a:spcPct val="0"/>
        </a:spcBef>
        <a:spcAft>
          <a:spcPct val="0"/>
        </a:spcAft>
        <a:defRPr sz="3600">
          <a:solidFill>
            <a:schemeClr val="tx1"/>
          </a:solidFill>
          <a:latin typeface="Arial Black" panose="020B0A04020102020204" pitchFamily="34" charset="0"/>
        </a:defRPr>
      </a:lvl4pPr>
      <a:lvl5pPr algn="ctr" rtl="0" eaLnBrk="1" fontAlgn="base" hangingPunct="1">
        <a:spcBef>
          <a:spcPct val="0"/>
        </a:spcBef>
        <a:spcAft>
          <a:spcPct val="0"/>
        </a:spcAft>
        <a:defRPr sz="3600">
          <a:solidFill>
            <a:schemeClr val="tx1"/>
          </a:solidFill>
          <a:latin typeface="Arial Black" panose="020B0A04020102020204" pitchFamily="34" charset="0"/>
        </a:defRPr>
      </a:lvl5pPr>
      <a:lvl6pPr marL="457200" algn="ctr" rtl="0" eaLnBrk="1" fontAlgn="base" hangingPunct="1">
        <a:spcBef>
          <a:spcPct val="0"/>
        </a:spcBef>
        <a:spcAft>
          <a:spcPct val="0"/>
        </a:spcAft>
        <a:defRPr sz="3600">
          <a:solidFill>
            <a:schemeClr val="tx1"/>
          </a:solidFill>
          <a:latin typeface="Arial Black" panose="020B0A04020102020204" pitchFamily="34" charset="0"/>
        </a:defRPr>
      </a:lvl6pPr>
      <a:lvl7pPr marL="914400" algn="ctr" rtl="0" eaLnBrk="1" fontAlgn="base" hangingPunct="1">
        <a:spcBef>
          <a:spcPct val="0"/>
        </a:spcBef>
        <a:spcAft>
          <a:spcPct val="0"/>
        </a:spcAft>
        <a:defRPr sz="3600">
          <a:solidFill>
            <a:schemeClr val="tx1"/>
          </a:solidFill>
          <a:latin typeface="Arial Black" panose="020B0A04020102020204" pitchFamily="34" charset="0"/>
        </a:defRPr>
      </a:lvl7pPr>
      <a:lvl8pPr marL="1371600" algn="ctr" rtl="0" eaLnBrk="1" fontAlgn="base" hangingPunct="1">
        <a:spcBef>
          <a:spcPct val="0"/>
        </a:spcBef>
        <a:spcAft>
          <a:spcPct val="0"/>
        </a:spcAft>
        <a:defRPr sz="3600">
          <a:solidFill>
            <a:schemeClr val="tx1"/>
          </a:solidFill>
          <a:latin typeface="Arial Black" panose="020B0A04020102020204" pitchFamily="34" charset="0"/>
        </a:defRPr>
      </a:lvl8pPr>
      <a:lvl9pPr marL="1828800" algn="ctr" rtl="0" eaLnBrk="1" fontAlgn="base" hangingPunct="1">
        <a:spcBef>
          <a:spcPct val="0"/>
        </a:spcBef>
        <a:spcAft>
          <a:spcPct val="0"/>
        </a:spcAft>
        <a:defRPr sz="3600">
          <a:solidFill>
            <a:schemeClr val="tx1"/>
          </a:solidFill>
          <a:latin typeface="Arial Black" panose="020B0A040201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legislation.gov.uk/ukpga/2014/6/contents/enacted" TargetMode="External"/><Relationship Id="rId2" Type="http://schemas.openxmlformats.org/officeDocument/2006/relationships/hyperlink" Target="http://www.legislation.gov.uk/uksi/2018/10/schedule/2/mad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ctrTitle"/>
          </p:nvPr>
        </p:nvSpPr>
        <p:spPr>
          <a:xfrm>
            <a:off x="685800" y="1501775"/>
            <a:ext cx="7772400" cy="1470025"/>
          </a:xfrm>
        </p:spPr>
        <p:txBody>
          <a:bodyPr/>
          <a:lstStyle/>
          <a:p>
            <a:r>
              <a:rPr lang="en-GB" altLang="en-US" dirty="0" smtClean="0"/>
              <a:t>Nottinghamshire’s High Needs Block 2019/20</a:t>
            </a:r>
            <a:endParaRPr lang="en-GB" altLang="en-US" dirty="0"/>
          </a:p>
        </p:txBody>
      </p:sp>
      <p:sp>
        <p:nvSpPr>
          <p:cNvPr id="8197" name="Rectangle 5"/>
          <p:cNvSpPr>
            <a:spLocks noGrp="1" noChangeArrowheads="1"/>
          </p:cNvSpPr>
          <p:nvPr>
            <p:ph type="subTitle" idx="1"/>
          </p:nvPr>
        </p:nvSpPr>
        <p:spPr>
          <a:xfrm>
            <a:off x="1371600" y="3257550"/>
            <a:ext cx="6400800" cy="1752600"/>
          </a:xfrm>
        </p:spPr>
        <p:txBody>
          <a:bodyPr/>
          <a:lstStyle/>
          <a:p>
            <a:r>
              <a:rPr lang="en-GB" altLang="en-US" dirty="0" smtClean="0"/>
              <a:t>Presentation to Schools Forum</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a:t>Place Funding for AP, CCP and FE providers </a:t>
            </a:r>
            <a:r>
              <a:rPr lang="en-GB" sz="2800" dirty="0" smtClean="0"/>
              <a:t>£1.2 million</a:t>
            </a:r>
            <a:endParaRPr lang="en-US" altLang="en-US" sz="2800" dirty="0"/>
          </a:p>
        </p:txBody>
      </p:sp>
      <p:sp>
        <p:nvSpPr>
          <p:cNvPr id="27651" name="Rectangle 3"/>
          <p:cNvSpPr>
            <a:spLocks noGrp="1" noChangeArrowheads="1"/>
          </p:cNvSpPr>
          <p:nvPr>
            <p:ph type="body" idx="1"/>
          </p:nvPr>
        </p:nvSpPr>
        <p:spPr/>
        <p:txBody>
          <a:bodyPr/>
          <a:lstStyle/>
          <a:p>
            <a:r>
              <a:rPr lang="en-GB" altLang="en-US" sz="1600" dirty="0" smtClean="0"/>
              <a:t>The ESFA recoup place funding from Nottinghamshire’s High Needs Block to directly fund places in AP Academies , Commercial and Charitable Providers and Further Education Colleges that are based within Nottinghamshire.</a:t>
            </a:r>
          </a:p>
          <a:p>
            <a:r>
              <a:rPr lang="en-GB" altLang="en-US" sz="1600" dirty="0" smtClean="0"/>
              <a:t>The number of places that the ESFA to recoup is subject to the annual High Needs Place return that is completed by Nottinghamshire County Council following discussions with providers.</a:t>
            </a:r>
          </a:p>
          <a:p>
            <a:r>
              <a:rPr lang="en-GB" altLang="en-US" sz="1600" dirty="0" smtClean="0"/>
              <a:t>A breakdown of Nottinghamshire’s recouped places is below:</a:t>
            </a:r>
          </a:p>
          <a:p>
            <a:pPr marL="571500" lvl="1" indent="-171450"/>
            <a:r>
              <a:rPr lang="en-GB" altLang="en-US" sz="1600" dirty="0" smtClean="0"/>
              <a:t>£0.09 million for 9 AP Free School Places – Channelling Positivity (7) and Stone Soup Academy (2).</a:t>
            </a:r>
            <a:endParaRPr lang="en-GB" altLang="en-US" sz="1600" dirty="0" smtClean="0">
              <a:solidFill>
                <a:srgbClr val="FF0000"/>
              </a:solidFill>
            </a:endParaRPr>
          </a:p>
          <a:p>
            <a:pPr marL="571500" lvl="1" indent="-171450"/>
            <a:r>
              <a:rPr lang="en-GB" altLang="en-US" sz="1600" dirty="0" smtClean="0"/>
              <a:t>£1.11 million for 185 Further Education Places – West </a:t>
            </a:r>
            <a:r>
              <a:rPr lang="en-GB" altLang="en-US" sz="1600" dirty="0" err="1" smtClean="0"/>
              <a:t>Notts</a:t>
            </a:r>
            <a:r>
              <a:rPr lang="en-GB" altLang="en-US" sz="1600" dirty="0" smtClean="0"/>
              <a:t> College (165) and Skills For Employment (20).</a:t>
            </a:r>
          </a:p>
          <a:p>
            <a:pPr marL="571500" lvl="1" indent="-171450"/>
            <a:endParaRPr lang="en-GB" altLang="en-US" sz="12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12537549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a:t>Mainstream Enhanced </a:t>
            </a:r>
            <a:r>
              <a:rPr lang="en-GB" sz="2800" dirty="0" smtClean="0"/>
              <a:t>Provision £0.193 million</a:t>
            </a:r>
            <a:r>
              <a:rPr lang="en-GB" dirty="0" smtClean="0"/>
              <a:t> </a:t>
            </a:r>
            <a:endParaRPr lang="en-US" altLang="en-US" dirty="0"/>
          </a:p>
        </p:txBody>
      </p:sp>
      <p:sp>
        <p:nvSpPr>
          <p:cNvPr id="27651" name="Rectangle 3"/>
          <p:cNvSpPr>
            <a:spLocks noGrp="1" noChangeArrowheads="1"/>
          </p:cNvSpPr>
          <p:nvPr>
            <p:ph type="body" idx="1"/>
          </p:nvPr>
        </p:nvSpPr>
        <p:spPr/>
        <p:txBody>
          <a:bodyPr/>
          <a:lstStyle/>
          <a:p>
            <a:r>
              <a:rPr lang="en-GB" altLang="en-US" sz="1600" dirty="0"/>
              <a:t>In order to create </a:t>
            </a:r>
            <a:r>
              <a:rPr lang="en-GB" altLang="en-US" sz="1600" dirty="0" smtClean="0"/>
              <a:t>additional </a:t>
            </a:r>
            <a:r>
              <a:rPr lang="en-GB" altLang="en-US" sz="1600" dirty="0"/>
              <a:t>LA maintained places for children with SEND in Nottinghamshire, it is proposed that NCC will create </a:t>
            </a:r>
            <a:r>
              <a:rPr lang="en-GB" altLang="en-US" sz="1600" dirty="0" smtClean="0"/>
              <a:t>three ‘Enhanced Provisions’ for pupils in mainstream schools.</a:t>
            </a:r>
            <a:endParaRPr lang="en-GB" altLang="en-US" sz="1600" dirty="0"/>
          </a:p>
          <a:p>
            <a:r>
              <a:rPr lang="en-GB" altLang="en-US" sz="1600" dirty="0"/>
              <a:t>The </a:t>
            </a:r>
            <a:r>
              <a:rPr lang="en-GB" altLang="en-US" sz="1600" dirty="0" smtClean="0"/>
              <a:t>provision would be spread across the County and could </a:t>
            </a:r>
            <a:r>
              <a:rPr lang="en-GB" altLang="en-US" sz="1600" dirty="0"/>
              <a:t>be operational from September 2019.</a:t>
            </a:r>
          </a:p>
          <a:p>
            <a:r>
              <a:rPr lang="en-GB" altLang="en-US" sz="1600" dirty="0"/>
              <a:t>Each </a:t>
            </a:r>
            <a:r>
              <a:rPr lang="en-GB" altLang="en-US" sz="1600" dirty="0" smtClean="0"/>
              <a:t>location </a:t>
            </a:r>
            <a:r>
              <a:rPr lang="en-GB" altLang="en-US" sz="1600" b="1" dirty="0" smtClean="0"/>
              <a:t>could</a:t>
            </a:r>
            <a:r>
              <a:rPr lang="en-GB" altLang="en-US" sz="1600" dirty="0" smtClean="0"/>
              <a:t> educate </a:t>
            </a:r>
            <a:r>
              <a:rPr lang="en-GB" altLang="en-US" sz="1600" dirty="0"/>
              <a:t>up to five </a:t>
            </a:r>
            <a:r>
              <a:rPr lang="en-GB" altLang="en-US" sz="1600" dirty="0" smtClean="0"/>
              <a:t>pupils at any time.</a:t>
            </a:r>
            <a:endParaRPr lang="en-GB" altLang="en-US" sz="1600" dirty="0"/>
          </a:p>
          <a:p>
            <a:r>
              <a:rPr lang="en-GB" altLang="en-US" sz="1600" dirty="0"/>
              <a:t>The revenue expenditure of the Hubs will be the cost of employing one teacher and two teaching assistants.</a:t>
            </a:r>
          </a:p>
          <a:p>
            <a:r>
              <a:rPr lang="en-GB" altLang="en-US" sz="1600" dirty="0" smtClean="0"/>
              <a:t>It is proposed that capital </a:t>
            </a:r>
            <a:r>
              <a:rPr lang="en-GB" altLang="en-US" sz="1600" dirty="0"/>
              <a:t>costs of setting up the hubs will be meet by the Specialist Provision Capital Grant</a:t>
            </a:r>
          </a:p>
          <a:p>
            <a:pPr marL="0" indent="0">
              <a:buNone/>
            </a:pP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3306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a:t>Inclusion Services </a:t>
            </a:r>
            <a:r>
              <a:rPr lang="en-GB" sz="2800" dirty="0" smtClean="0"/>
              <a:t>£3.018 million</a:t>
            </a:r>
            <a:endParaRPr lang="en-US" altLang="en-US" sz="2800" dirty="0"/>
          </a:p>
        </p:txBody>
      </p:sp>
      <p:sp>
        <p:nvSpPr>
          <p:cNvPr id="27651" name="Rectangle 3"/>
          <p:cNvSpPr>
            <a:spLocks noGrp="1" noChangeArrowheads="1"/>
          </p:cNvSpPr>
          <p:nvPr>
            <p:ph type="body" idx="1"/>
          </p:nvPr>
        </p:nvSpPr>
        <p:spPr/>
        <p:txBody>
          <a:bodyPr/>
          <a:lstStyle/>
          <a:p>
            <a:pPr marL="285750" indent="-285750">
              <a:buFont typeface="Arial" panose="020B0604020202020204" pitchFamily="34" charset="0"/>
              <a:buChar char="•"/>
            </a:pPr>
            <a:r>
              <a:rPr lang="en-US" sz="1600" dirty="0"/>
              <a:t>The Schools and Families Specialist Services (SFSS) is a team of specialist teachers and teaching assistants who are qualified to work with children and young people with </a:t>
            </a:r>
            <a:r>
              <a:rPr lang="en-US" sz="1600" dirty="0" smtClean="0"/>
              <a:t>severe and complex special education needs. </a:t>
            </a:r>
            <a:r>
              <a:rPr lang="en-US" sz="1600" dirty="0"/>
              <a:t>These include hearing and visual impairments as well as </a:t>
            </a:r>
            <a:r>
              <a:rPr lang="en-US" sz="1600" dirty="0" smtClean="0"/>
              <a:t>autism and learning difficulties. </a:t>
            </a:r>
            <a:r>
              <a:rPr lang="en-US" sz="1600" dirty="0"/>
              <a:t>SFSS also provides training </a:t>
            </a:r>
            <a:r>
              <a:rPr lang="en-US" sz="1600" dirty="0" smtClean="0"/>
              <a:t>and resources to schools, which is intended to build and enhance their capacity to support children and young people in mainstream settings. (The </a:t>
            </a:r>
            <a:r>
              <a:rPr lang="en-US" sz="1600" dirty="0"/>
              <a:t>total DSG allocation for this team is £</a:t>
            </a:r>
            <a:r>
              <a:rPr lang="en-US" sz="1600" dirty="0" smtClean="0"/>
              <a:t>3.549 </a:t>
            </a:r>
            <a:r>
              <a:rPr lang="en-US" sz="1600" dirty="0"/>
              <a:t>million of which </a:t>
            </a:r>
            <a:r>
              <a:rPr lang="en-US" sz="1600" b="1" dirty="0" smtClean="0"/>
              <a:t>£2.993 </a:t>
            </a:r>
            <a:r>
              <a:rPr lang="en-US" sz="1600" b="1" dirty="0"/>
              <a:t>million</a:t>
            </a:r>
            <a:r>
              <a:rPr lang="en-US" sz="1600" dirty="0"/>
              <a:t> is from the High Needs Block</a:t>
            </a:r>
            <a:r>
              <a:rPr lang="en-US" sz="1600" dirty="0" smtClean="0"/>
              <a:t>)</a:t>
            </a:r>
          </a:p>
          <a:p>
            <a:pPr marL="285750" indent="-285750">
              <a:buFont typeface="Arial" panose="020B0604020202020204" pitchFamily="34" charset="0"/>
              <a:buChar char="•"/>
            </a:pPr>
            <a:r>
              <a:rPr lang="en-US" sz="1600" dirty="0" smtClean="0"/>
              <a:t>For 2019/20 it is proposed to add 7 district coordinators into the structure as per the outcome of the High Needs consultation</a:t>
            </a:r>
            <a:endParaRPr lang="en-US" sz="1600" dirty="0"/>
          </a:p>
          <a:p>
            <a:pPr marL="285750" indent="-285750">
              <a:buFont typeface="Arial" panose="020B0604020202020204" pitchFamily="34" charset="0"/>
              <a:buChar char="•"/>
            </a:pPr>
            <a:r>
              <a:rPr lang="en-US" sz="1600" dirty="0"/>
              <a:t>The service also holds a budget for </a:t>
            </a:r>
            <a:r>
              <a:rPr lang="en-US" sz="1600" dirty="0" smtClean="0"/>
              <a:t>funding specialist </a:t>
            </a:r>
            <a:r>
              <a:rPr lang="en-US" sz="1600" dirty="0"/>
              <a:t>equipment </a:t>
            </a:r>
            <a:r>
              <a:rPr lang="en-US" sz="1600" dirty="0" smtClean="0"/>
              <a:t>for </a:t>
            </a:r>
            <a:r>
              <a:rPr lang="en-US" sz="1600" dirty="0"/>
              <a:t>children </a:t>
            </a:r>
            <a:r>
              <a:rPr lang="en-US" sz="1600" dirty="0" smtClean="0"/>
              <a:t>and young people with sensory needs and additional ICT equipment to support inclusion. </a:t>
            </a:r>
            <a:r>
              <a:rPr lang="en-US" sz="1600" dirty="0"/>
              <a:t>(£0.025 </a:t>
            </a:r>
            <a:r>
              <a:rPr lang="en-US" sz="1600" dirty="0" smtClean="0"/>
              <a:t>million).</a:t>
            </a:r>
            <a:endParaRPr lang="en-GB" sz="1600" dirty="0"/>
          </a:p>
          <a:p>
            <a:pPr marL="0" indent="0">
              <a:buNone/>
            </a:pP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1531179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a:t>Devolved Partnership </a:t>
            </a:r>
            <a:r>
              <a:rPr lang="en-GB" sz="2800" dirty="0" smtClean="0"/>
              <a:t>Funding £4.257 million</a:t>
            </a:r>
            <a:r>
              <a:rPr lang="en-GB" dirty="0" smtClean="0"/>
              <a:t> </a:t>
            </a:r>
            <a:endParaRPr lang="en-US" altLang="en-US" dirty="0"/>
          </a:p>
        </p:txBody>
      </p:sp>
      <p:sp>
        <p:nvSpPr>
          <p:cNvPr id="27651" name="Rectangle 3"/>
          <p:cNvSpPr>
            <a:spLocks noGrp="1" noChangeArrowheads="1"/>
          </p:cNvSpPr>
          <p:nvPr>
            <p:ph type="body" idx="1"/>
          </p:nvPr>
        </p:nvSpPr>
        <p:spPr/>
        <p:txBody>
          <a:bodyPr/>
          <a:lstStyle/>
          <a:p>
            <a:r>
              <a:rPr lang="en-GB" sz="1600" dirty="0"/>
              <a:t>Nottinghamshire County Council devolves funding to develop effective partnerships of schools with the aim of them working together to ensure that children with SEMH continue to be educated in Nottinghamshire’s schools and not in Alternative Provision.</a:t>
            </a:r>
          </a:p>
          <a:p>
            <a:r>
              <a:rPr lang="en-GB" sz="1600" dirty="0" smtClean="0"/>
              <a:t>For 2019/20 it is proposed that overall funding is returned to 2017/18 levels to ensure that partnerships can continue to operate effectively</a:t>
            </a:r>
            <a:endParaRPr lang="en-GB" sz="1600" dirty="0"/>
          </a:p>
          <a:p>
            <a:pPr marL="685800" lvl="1">
              <a:buFont typeface="Arial" panose="020B0604020202020204" pitchFamily="34" charset="0"/>
              <a:buChar char="•"/>
            </a:pPr>
            <a:r>
              <a:rPr lang="en-GB" sz="1600" dirty="0" smtClean="0"/>
              <a:t>Multi School Partnerships </a:t>
            </a:r>
            <a:r>
              <a:rPr lang="en-GB" sz="1600" dirty="0"/>
              <a:t>- £</a:t>
            </a:r>
            <a:r>
              <a:rPr lang="en-GB" sz="1600" dirty="0" smtClean="0"/>
              <a:t>0.258 </a:t>
            </a:r>
            <a:r>
              <a:rPr lang="en-GB" sz="1600" dirty="0"/>
              <a:t>million</a:t>
            </a:r>
          </a:p>
          <a:p>
            <a:pPr marL="685800" lvl="1">
              <a:buFont typeface="Arial" panose="020B0604020202020204" pitchFamily="34" charset="0"/>
              <a:buChar char="•"/>
            </a:pPr>
            <a:r>
              <a:rPr lang="en-GB" sz="1600" dirty="0"/>
              <a:t>Primary devolved funding - £</a:t>
            </a:r>
            <a:r>
              <a:rPr lang="en-GB" sz="1600" dirty="0" smtClean="0"/>
              <a:t>0.617 </a:t>
            </a:r>
            <a:r>
              <a:rPr lang="en-GB" sz="1600" dirty="0"/>
              <a:t>million</a:t>
            </a:r>
            <a:endParaRPr lang="en-GB" sz="1600" dirty="0">
              <a:solidFill>
                <a:srgbClr val="FF0000"/>
              </a:solidFill>
            </a:endParaRPr>
          </a:p>
          <a:p>
            <a:pPr marL="685800" lvl="1">
              <a:buFont typeface="Arial" panose="020B0604020202020204" pitchFamily="34" charset="0"/>
              <a:buChar char="•"/>
            </a:pPr>
            <a:r>
              <a:rPr lang="en-GB" sz="1600" dirty="0"/>
              <a:t>Secondary devolved funding - </a:t>
            </a:r>
            <a:r>
              <a:rPr lang="en-GB" sz="1600" dirty="0" smtClean="0"/>
              <a:t>£3.382 </a:t>
            </a:r>
            <a:r>
              <a:rPr lang="en-GB" sz="1600" dirty="0"/>
              <a:t>million</a:t>
            </a:r>
          </a:p>
          <a:p>
            <a:r>
              <a:rPr lang="en-GB" altLang="en-US" sz="1600" dirty="0" smtClean="0"/>
              <a:t>For 2019/20 it is also proposed that the formula for allocating funding to partnerships will be amended to more closely align distribution with the method used by the ESFA for allocating High Needs Funding to Local Authorities.</a:t>
            </a: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22866632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a:t>Partnership </a:t>
            </a:r>
            <a:r>
              <a:rPr lang="en-GB" sz="2800" dirty="0" smtClean="0"/>
              <a:t>Team £0.657 million </a:t>
            </a:r>
            <a:endParaRPr lang="en-US" altLang="en-US" sz="2800" dirty="0"/>
          </a:p>
        </p:txBody>
      </p:sp>
      <p:sp>
        <p:nvSpPr>
          <p:cNvPr id="27651" name="Rectangle 3"/>
          <p:cNvSpPr>
            <a:spLocks noGrp="1" noChangeArrowheads="1"/>
          </p:cNvSpPr>
          <p:nvPr>
            <p:ph type="body" idx="1"/>
          </p:nvPr>
        </p:nvSpPr>
        <p:spPr/>
        <p:txBody>
          <a:bodyPr/>
          <a:lstStyle/>
          <a:p>
            <a:r>
              <a:rPr lang="en-GB" sz="1600" dirty="0"/>
              <a:t>This team </a:t>
            </a:r>
            <a:r>
              <a:rPr lang="en-GB" sz="1600" dirty="0" smtClean="0"/>
              <a:t>employs 7.7 Personal Social and Emotional Development </a:t>
            </a:r>
            <a:r>
              <a:rPr lang="en-GB" sz="1600" dirty="0"/>
              <a:t>teaching staff </a:t>
            </a:r>
            <a:r>
              <a:rPr lang="en-GB" sz="1600" dirty="0" smtClean="0"/>
              <a:t>to work </a:t>
            </a:r>
            <a:r>
              <a:rPr lang="en-GB" sz="1600" dirty="0"/>
              <a:t>collaboratively with School Partnerships to try to ensure that pupils are kept in their educational placement and limit the number of children excluded from schools and placed in highly expensive alternative provision</a:t>
            </a:r>
            <a:r>
              <a:rPr lang="en-GB" sz="1600" dirty="0" smtClean="0"/>
              <a:t>.</a:t>
            </a:r>
          </a:p>
          <a:p>
            <a:r>
              <a:rPr lang="en-GB" sz="1600" dirty="0" smtClean="0"/>
              <a:t>The team also employs two pupil monitoring and support officers, 2 partnership development officers and a behaviour attendance associate.</a:t>
            </a:r>
            <a:endParaRPr lang="en-GB" sz="1600" dirty="0"/>
          </a:p>
          <a:p>
            <a:pPr marL="0" indent="0">
              <a:buNone/>
            </a:pP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37958847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a:t>SEN Home to School </a:t>
            </a:r>
            <a:r>
              <a:rPr lang="en-GB" sz="2800" dirty="0" smtClean="0"/>
              <a:t>Transport £1.764 million</a:t>
            </a:r>
            <a:r>
              <a:rPr lang="en-GB" dirty="0" smtClean="0"/>
              <a:t> </a:t>
            </a:r>
            <a:endParaRPr lang="en-US" altLang="en-US" dirty="0"/>
          </a:p>
        </p:txBody>
      </p:sp>
      <p:sp>
        <p:nvSpPr>
          <p:cNvPr id="27651" name="Rectangle 3"/>
          <p:cNvSpPr>
            <a:spLocks noGrp="1" noChangeArrowheads="1"/>
          </p:cNvSpPr>
          <p:nvPr>
            <p:ph type="body" idx="1"/>
          </p:nvPr>
        </p:nvSpPr>
        <p:spPr/>
        <p:txBody>
          <a:bodyPr/>
          <a:lstStyle/>
          <a:p>
            <a:r>
              <a:rPr lang="en-GB" sz="1600" dirty="0"/>
              <a:t>The High Needs block of the Dedicated Schools Grant annually contributes £1.764 million to Nottinghamshire’s SEND home to school transport expenditure.</a:t>
            </a:r>
          </a:p>
          <a:p>
            <a:r>
              <a:rPr lang="en-GB" sz="1600" dirty="0"/>
              <a:t>This figure was agreed by schools forum in January 2011 and due to constraints imposed by the EFA via the section 251 budget return, it has not been increased since despite transport cost increasing.</a:t>
            </a:r>
          </a:p>
          <a:p>
            <a:r>
              <a:rPr lang="en-GB" sz="1600" dirty="0"/>
              <a:t>The total expenditure on SEND Home to School transport in </a:t>
            </a:r>
            <a:r>
              <a:rPr lang="en-GB" sz="1600" dirty="0" smtClean="0"/>
              <a:t>2018/19 is forecast to be £9.36 million</a:t>
            </a:r>
            <a:endParaRPr lang="en-GB" sz="1600" dirty="0"/>
          </a:p>
          <a:p>
            <a:pPr marL="0" indent="0">
              <a:buNone/>
            </a:pP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pic>
        <p:nvPicPr>
          <p:cNvPr id="2" name="Picture 1"/>
          <p:cNvPicPr>
            <a:picLocks noChangeAspect="1"/>
          </p:cNvPicPr>
          <p:nvPr/>
        </p:nvPicPr>
        <p:blipFill>
          <a:blip r:embed="rId2"/>
          <a:stretch>
            <a:fillRect/>
          </a:stretch>
        </p:blipFill>
        <p:spPr>
          <a:xfrm>
            <a:off x="1823572" y="3216648"/>
            <a:ext cx="5244494" cy="2661095"/>
          </a:xfrm>
          <a:prstGeom prst="rect">
            <a:avLst/>
          </a:prstGeom>
        </p:spPr>
      </p:pic>
    </p:spTree>
    <p:extLst>
      <p:ext uri="{BB962C8B-B14F-4D97-AF65-F5344CB8AC3E}">
        <p14:creationId xmlns:p14="http://schemas.microsoft.com/office/powerpoint/2010/main" val="381707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a:t>Post 16 High Needs (outside of special schools and academies)</a:t>
            </a:r>
            <a:r>
              <a:rPr lang="en-GB" dirty="0"/>
              <a:t> </a:t>
            </a:r>
            <a:r>
              <a:rPr lang="en-GB" sz="2800" dirty="0" smtClean="0"/>
              <a:t>£4.469 million</a:t>
            </a:r>
            <a:endParaRPr lang="en-US" altLang="en-US" sz="2800" dirty="0"/>
          </a:p>
        </p:txBody>
      </p:sp>
      <p:sp>
        <p:nvSpPr>
          <p:cNvPr id="27651" name="Rectangle 3"/>
          <p:cNvSpPr>
            <a:spLocks noGrp="1" noChangeArrowheads="1"/>
          </p:cNvSpPr>
          <p:nvPr>
            <p:ph type="body" idx="1"/>
          </p:nvPr>
        </p:nvSpPr>
        <p:spPr/>
        <p:txBody>
          <a:bodyPr/>
          <a:lstStyle/>
          <a:p>
            <a:r>
              <a:rPr lang="en-GB" sz="1600" dirty="0"/>
              <a:t>This budget is used to pay for the education of pupils between the ages of 16 and 25 in Colleges and other FE providers.</a:t>
            </a:r>
          </a:p>
          <a:p>
            <a:r>
              <a:rPr lang="en-GB" sz="1600" dirty="0"/>
              <a:t>NCC works collaboratively with the provider to agree suitable study programmes for the young people receiving further education.</a:t>
            </a:r>
          </a:p>
          <a:p>
            <a:r>
              <a:rPr lang="en-GB" sz="1600" dirty="0"/>
              <a:t>The cost of further education to NCC has risen in recent years due to a combination of the trend for increasing numbers of children accessing post 16 provision and the cost of education packages rising.</a:t>
            </a:r>
          </a:p>
          <a:p>
            <a:pPr marL="0" indent="0">
              <a:buNone/>
            </a:pPr>
            <a:endParaRPr lang="en-GB" altLang="en-US"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45148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a:t>Independent Non Maintained Schools and Alternative Provision (EHC </a:t>
            </a:r>
            <a:r>
              <a:rPr lang="en-GB" sz="2800" dirty="0" smtClean="0"/>
              <a:t>Plan</a:t>
            </a:r>
            <a:r>
              <a:rPr lang="en-GB" sz="2800" dirty="0"/>
              <a:t> </a:t>
            </a:r>
            <a:r>
              <a:rPr lang="en-GB" sz="2800" dirty="0" smtClean="0"/>
              <a:t>and LAC) £12 million</a:t>
            </a:r>
            <a:endParaRPr lang="en-US" altLang="en-US" sz="2800" dirty="0"/>
          </a:p>
        </p:txBody>
      </p:sp>
      <p:sp>
        <p:nvSpPr>
          <p:cNvPr id="27651" name="Rectangle 3"/>
          <p:cNvSpPr>
            <a:spLocks noGrp="1" noChangeArrowheads="1"/>
          </p:cNvSpPr>
          <p:nvPr>
            <p:ph type="body" idx="1"/>
          </p:nvPr>
        </p:nvSpPr>
        <p:spPr>
          <a:xfrm>
            <a:off x="457200" y="1417638"/>
            <a:ext cx="8229600" cy="4327525"/>
          </a:xfrm>
        </p:spPr>
        <p:txBody>
          <a:bodyPr/>
          <a:lstStyle/>
          <a:p>
            <a:r>
              <a:rPr lang="en-GB" sz="1400" dirty="0" smtClean="0"/>
              <a:t>This budget is used to pay for education provision for children with EHCPs who can not be educated in a maintained setting.</a:t>
            </a:r>
          </a:p>
          <a:p>
            <a:r>
              <a:rPr lang="en-GB" sz="1400" dirty="0" smtClean="0"/>
              <a:t>Since 2018/19 approval to spend the High Needs Budget on alternative placements are signed off at service director level.</a:t>
            </a:r>
          </a:p>
          <a:p>
            <a:r>
              <a:rPr lang="en-GB" sz="1400" dirty="0"/>
              <a:t>Funding can follow a child out of county if the most suitable provision </a:t>
            </a:r>
            <a:r>
              <a:rPr lang="en-GB" sz="1400" dirty="0" smtClean="0"/>
              <a:t>dictates or if a LAC is placed out of county.</a:t>
            </a:r>
            <a:endParaRPr lang="en-GB" sz="1400" dirty="0"/>
          </a:p>
          <a:p>
            <a:r>
              <a:rPr lang="en-GB" sz="1400" dirty="0" smtClean="0"/>
              <a:t>During </a:t>
            </a:r>
            <a:r>
              <a:rPr lang="en-GB" sz="1400" dirty="0"/>
              <a:t>the last 3 years, the numbers </a:t>
            </a:r>
            <a:r>
              <a:rPr lang="en-GB" sz="1400" dirty="0" smtClean="0"/>
              <a:t>of young </a:t>
            </a:r>
            <a:r>
              <a:rPr lang="en-GB" sz="1400" dirty="0"/>
              <a:t>people with an Education Health and Care Plan whom it has been deemed </a:t>
            </a:r>
            <a:r>
              <a:rPr lang="en-GB" sz="1400" dirty="0" smtClean="0"/>
              <a:t>necessary to </a:t>
            </a:r>
            <a:r>
              <a:rPr lang="en-GB" sz="1400" dirty="0"/>
              <a:t>place in a INM / AP setting have increased by 50%. At the same time, the average </a:t>
            </a:r>
            <a:r>
              <a:rPr lang="en-GB" sz="1400" dirty="0" smtClean="0"/>
              <a:t>costs for </a:t>
            </a:r>
            <a:r>
              <a:rPr lang="en-GB" sz="1400" dirty="0"/>
              <a:t>such a placement have also increased by 50</a:t>
            </a:r>
            <a:r>
              <a:rPr lang="en-GB" sz="1400" dirty="0" smtClean="0"/>
              <a:t>%.</a:t>
            </a:r>
          </a:p>
          <a:p>
            <a:endParaRPr lang="en-GB" altLang="en-US" sz="12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11353936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Independent Non Maintained Schools and Alternative Provision (EHC Plan and LAC) £12 million</a:t>
            </a:r>
          </a:p>
        </p:txBody>
      </p:sp>
      <p:pic>
        <p:nvPicPr>
          <p:cNvPr id="4" name="Content Placeholder 3"/>
          <p:cNvPicPr>
            <a:picLocks noGrp="1" noChangeAspect="1"/>
          </p:cNvPicPr>
          <p:nvPr>
            <p:ph idx="1"/>
          </p:nvPr>
        </p:nvPicPr>
        <p:blipFill>
          <a:blip r:embed="rId2"/>
          <a:stretch>
            <a:fillRect/>
          </a:stretch>
        </p:blipFill>
        <p:spPr>
          <a:xfrm>
            <a:off x="642551" y="1705232"/>
            <a:ext cx="7562335" cy="3772929"/>
          </a:xfrm>
          <a:prstGeom prst="rect">
            <a:avLst/>
          </a:prstGeom>
        </p:spPr>
      </p:pic>
    </p:spTree>
    <p:extLst>
      <p:ext uri="{BB962C8B-B14F-4D97-AF65-F5344CB8AC3E}">
        <p14:creationId xmlns:p14="http://schemas.microsoft.com/office/powerpoint/2010/main" val="2489195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400" dirty="0"/>
              <a:t>I</a:t>
            </a:r>
            <a:r>
              <a:rPr lang="en-GB" sz="2800" dirty="0"/>
              <a:t>ndependent Non Maintained Schools and Alternative Provision (Non EHC Plan) </a:t>
            </a:r>
            <a:r>
              <a:rPr lang="en-GB" sz="2800" dirty="0" smtClean="0"/>
              <a:t>£1.183 million</a:t>
            </a:r>
            <a:endParaRPr lang="en-US" altLang="en-US" sz="2800" dirty="0"/>
          </a:p>
        </p:txBody>
      </p:sp>
      <p:sp>
        <p:nvSpPr>
          <p:cNvPr id="27651" name="Rectangle 3"/>
          <p:cNvSpPr>
            <a:spLocks noGrp="1" noChangeArrowheads="1"/>
          </p:cNvSpPr>
          <p:nvPr>
            <p:ph type="body" idx="1"/>
          </p:nvPr>
        </p:nvSpPr>
        <p:spPr>
          <a:xfrm>
            <a:off x="457200" y="1417638"/>
            <a:ext cx="8229600" cy="4327525"/>
          </a:xfrm>
        </p:spPr>
        <p:txBody>
          <a:bodyPr/>
          <a:lstStyle/>
          <a:p>
            <a:r>
              <a:rPr lang="en-GB" sz="1600" dirty="0"/>
              <a:t>This </a:t>
            </a:r>
            <a:r>
              <a:rPr lang="en-GB" sz="1600" dirty="0" smtClean="0"/>
              <a:t>budget </a:t>
            </a:r>
            <a:r>
              <a:rPr lang="en-GB" sz="1600" dirty="0"/>
              <a:t>pays for </a:t>
            </a:r>
            <a:r>
              <a:rPr lang="en-GB" sz="1600" dirty="0" smtClean="0"/>
              <a:t>provision for any </a:t>
            </a:r>
            <a:r>
              <a:rPr lang="en-GB" sz="1600" dirty="0"/>
              <a:t>child without </a:t>
            </a:r>
            <a:r>
              <a:rPr lang="en-GB" sz="1600" dirty="0" smtClean="0"/>
              <a:t>an EHCP for </a:t>
            </a:r>
            <a:r>
              <a:rPr lang="en-GB" sz="1600" dirty="0"/>
              <a:t>whom the LA commissions alternative provision.  This includes children and young people permanently excluded from schools. </a:t>
            </a:r>
            <a:endParaRPr lang="en-GB" sz="1600" dirty="0" smtClean="0"/>
          </a:p>
          <a:p>
            <a:r>
              <a:rPr lang="en-GB" sz="1600" dirty="0"/>
              <a:t>Funding can follow a child out of county if the most suitable provision dictates</a:t>
            </a:r>
            <a:r>
              <a:rPr lang="en-GB" sz="1600" dirty="0" smtClean="0"/>
              <a:t>.</a:t>
            </a:r>
            <a:r>
              <a:rPr lang="en-GB" sz="1600" i="1" dirty="0" smtClean="0">
                <a:solidFill>
                  <a:srgbClr val="0070C0"/>
                </a:solidFill>
              </a:rPr>
              <a:t> </a:t>
            </a:r>
          </a:p>
          <a:p>
            <a:r>
              <a:rPr lang="en-GB" sz="1600" dirty="0" smtClean="0">
                <a:solidFill>
                  <a:schemeClr val="accent4"/>
                </a:solidFill>
              </a:rPr>
              <a:t>It </a:t>
            </a:r>
            <a:r>
              <a:rPr lang="en-GB" sz="1600" dirty="0">
                <a:solidFill>
                  <a:schemeClr val="accent4"/>
                </a:solidFill>
              </a:rPr>
              <a:t>should be noted that NCC consulted with schools during the Autumn term 2015 on a full cost recovery mechanism </a:t>
            </a:r>
            <a:r>
              <a:rPr lang="en-GB" sz="1600" dirty="0" smtClean="0">
                <a:solidFill>
                  <a:schemeClr val="accent4"/>
                </a:solidFill>
              </a:rPr>
              <a:t>for exclusions from secondary schools. This </a:t>
            </a:r>
            <a:r>
              <a:rPr lang="en-GB" sz="1600" dirty="0">
                <a:solidFill>
                  <a:schemeClr val="accent4"/>
                </a:solidFill>
              </a:rPr>
              <a:t>was implemented in September 2016.</a:t>
            </a:r>
          </a:p>
          <a:p>
            <a:pPr marL="0" indent="0">
              <a:buNone/>
            </a:pP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6069559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US" altLang="en-US" sz="2800" dirty="0" smtClean="0"/>
              <a:t>Overview and ESFA Guidance</a:t>
            </a:r>
            <a:endParaRPr lang="en-US" altLang="en-US" sz="2800" dirty="0"/>
          </a:p>
        </p:txBody>
      </p:sp>
      <p:sp>
        <p:nvSpPr>
          <p:cNvPr id="27651" name="Rectangle 3"/>
          <p:cNvSpPr>
            <a:spLocks noGrp="1" noChangeArrowheads="1"/>
          </p:cNvSpPr>
          <p:nvPr>
            <p:ph type="body" idx="1"/>
          </p:nvPr>
        </p:nvSpPr>
        <p:spPr/>
        <p:txBody>
          <a:bodyPr/>
          <a:lstStyle/>
          <a:p>
            <a:pPr marL="0" indent="0">
              <a:buNone/>
            </a:pPr>
            <a:r>
              <a:rPr lang="en-GB" sz="1600" dirty="0"/>
              <a:t>High needs funding is provided to local authorities through the high needs block of the dedicated schools grant (DSG). Local authorities must spend that funding in line with the associated conditions of grant, and </a:t>
            </a:r>
            <a:r>
              <a:rPr lang="en-GB" sz="1600" u="sng" dirty="0">
                <a:hlinkClick r:id="rId2"/>
              </a:rPr>
              <a:t>School and Early Years Finance (England) Regulations</a:t>
            </a:r>
            <a:endParaRPr lang="en-GB" sz="1600" dirty="0" smtClean="0"/>
          </a:p>
          <a:p>
            <a:pPr marL="0" indent="0">
              <a:buNone/>
            </a:pPr>
            <a:endParaRPr lang="en-GB" sz="1600" dirty="0"/>
          </a:p>
          <a:p>
            <a:pPr marL="0" indent="0">
              <a:buNone/>
            </a:pPr>
            <a:r>
              <a:rPr lang="en-GB" sz="1600" dirty="0" smtClean="0"/>
              <a:t>The </a:t>
            </a:r>
            <a:r>
              <a:rPr lang="en-GB" sz="1600" dirty="0"/>
              <a:t>high needs funding system supports provision for children and young people with special educational needs and disabilities (SEND) from their early years to age 25, enabling both local authorities and institutions to meet their statutory duties under the </a:t>
            </a:r>
            <a:r>
              <a:rPr lang="en-GB" sz="1600" u="sng" dirty="0">
                <a:hlinkClick r:id="rId3"/>
              </a:rPr>
              <a:t>Children and Families Act 2014</a:t>
            </a:r>
            <a:r>
              <a:rPr lang="en-GB" sz="1600" dirty="0" smtClean="0"/>
              <a:t>.</a:t>
            </a:r>
          </a:p>
          <a:p>
            <a:pPr marL="0" indent="0">
              <a:buNone/>
            </a:pPr>
            <a:endParaRPr lang="en-GB" sz="1600" dirty="0"/>
          </a:p>
          <a:p>
            <a:pPr marL="0" indent="0">
              <a:buNone/>
            </a:pPr>
            <a:r>
              <a:rPr lang="en-GB" sz="1600" dirty="0"/>
              <a:t>High needs funding is also intended to support good quality AP for pre-16 pupils who, because of exclusion, illness or other reasons, cannot receive their education in mainstream or special schools</a:t>
            </a:r>
            <a:r>
              <a:rPr lang="en-GB" sz="1600" dirty="0" smtClean="0"/>
              <a:t>.</a:t>
            </a:r>
          </a:p>
          <a:p>
            <a:pPr marL="0" indent="0">
              <a:buNone/>
            </a:pPr>
            <a:endParaRPr lang="en-GB" sz="1600" dirty="0"/>
          </a:p>
          <a:p>
            <a:pPr marL="0" indent="0">
              <a:buNone/>
            </a:pPr>
            <a:r>
              <a:rPr lang="en-GB" sz="1600" dirty="0" smtClean="0"/>
              <a:t>The High Needs Block can also fund </a:t>
            </a:r>
            <a:r>
              <a:rPr lang="en-GB" sz="1600" dirty="0"/>
              <a:t>high needs services delivered directly by the authority or under a separate funding agreement with institutions (including funding devolved to institutions), as permitted by regulations.</a:t>
            </a:r>
            <a:endParaRPr lang="en-GB" sz="1600" dirty="0" smtClean="0"/>
          </a:p>
          <a:p>
            <a:pPr marL="0" indent="0">
              <a:buNone/>
            </a:pPr>
            <a:endParaRPr lang="en-GB" altLang="en-US" sz="1600" dirty="0"/>
          </a:p>
          <a:p>
            <a:pPr marL="0" indent="0">
              <a:buNone/>
            </a:pP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smtClean="0">
                <a:solidFill>
                  <a:schemeClr val="bg1"/>
                </a:solidFill>
              </a:rPr>
              <a:t>High Needs Block 2019/20</a:t>
            </a:r>
            <a:endParaRPr lang="en-GB" altLang="en-US" sz="3200"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US" altLang="en-US" sz="2800" dirty="0" smtClean="0"/>
              <a:t>Targeted HLN £5.549 million</a:t>
            </a:r>
            <a:endParaRPr lang="en-US" altLang="en-US" sz="2800" dirty="0"/>
          </a:p>
        </p:txBody>
      </p:sp>
      <p:sp>
        <p:nvSpPr>
          <p:cNvPr id="27651" name="Rectangle 3"/>
          <p:cNvSpPr>
            <a:spLocks noGrp="1" noChangeArrowheads="1"/>
          </p:cNvSpPr>
          <p:nvPr>
            <p:ph type="body" idx="1"/>
          </p:nvPr>
        </p:nvSpPr>
        <p:spPr/>
        <p:txBody>
          <a:bodyPr/>
          <a:lstStyle/>
          <a:p>
            <a:r>
              <a:rPr lang="en-GB" sz="1600" dirty="0"/>
              <a:t>This funding is allocated to mainstream schools and academies on a per pupil basis in instances where the cost of educating a child is greater than the £6,000 allocated via notional SEN in the individual schools budget</a:t>
            </a:r>
            <a:r>
              <a:rPr lang="en-GB" sz="1600" dirty="0" smtClean="0"/>
              <a:t>.</a:t>
            </a:r>
          </a:p>
          <a:p>
            <a:r>
              <a:rPr lang="en-GB" sz="1600" dirty="0" smtClean="0"/>
              <a:t>Funding is allocated on a per pupil basis based on the decision of a HLN panel.</a:t>
            </a:r>
          </a:p>
          <a:p>
            <a:r>
              <a:rPr lang="en-GB" sz="1600" dirty="0" smtClean="0"/>
              <a:t>For 2019/20 HLN payments will remain at 2018/19 levels</a:t>
            </a:r>
          </a:p>
          <a:p>
            <a:pPr lvl="1"/>
            <a:r>
              <a:rPr lang="en-GB" sz="1600" dirty="0" smtClean="0"/>
              <a:t>HLN 1 - £10,000</a:t>
            </a:r>
          </a:p>
          <a:p>
            <a:pPr lvl="1"/>
            <a:r>
              <a:rPr lang="en-GB" sz="1600" dirty="0" smtClean="0"/>
              <a:t>HLN 2 - £15,000</a:t>
            </a:r>
          </a:p>
          <a:p>
            <a:pPr lvl="1"/>
            <a:r>
              <a:rPr lang="en-GB" sz="1600" dirty="0" smtClean="0"/>
              <a:t>HLN  3 - £19,000</a:t>
            </a:r>
            <a:endParaRPr lang="en-GB" sz="1600" dirty="0"/>
          </a:p>
          <a:p>
            <a:pPr marL="0" indent="0">
              <a:buNone/>
            </a:pP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39228289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smtClean="0"/>
              <a:t>Additional </a:t>
            </a:r>
            <a:r>
              <a:rPr lang="en-GB" sz="2800" dirty="0"/>
              <a:t>family needs </a:t>
            </a:r>
            <a:r>
              <a:rPr lang="en-GB" sz="2800" dirty="0" smtClean="0"/>
              <a:t>£7.314 million</a:t>
            </a:r>
            <a:endParaRPr lang="en-US" altLang="en-US" sz="2800" dirty="0"/>
          </a:p>
        </p:txBody>
      </p:sp>
      <p:sp>
        <p:nvSpPr>
          <p:cNvPr id="27651" name="Rectangle 3"/>
          <p:cNvSpPr>
            <a:spLocks noGrp="1" noChangeArrowheads="1"/>
          </p:cNvSpPr>
          <p:nvPr>
            <p:ph type="body" idx="1"/>
          </p:nvPr>
        </p:nvSpPr>
        <p:spPr/>
        <p:txBody>
          <a:bodyPr/>
          <a:lstStyle/>
          <a:p>
            <a:r>
              <a:rPr lang="en-GB" sz="1600" dirty="0"/>
              <a:t>Funding that is allocated to families of schools on a formula basis that can be used to address the following:</a:t>
            </a:r>
          </a:p>
          <a:p>
            <a:pPr marL="685800" lvl="1">
              <a:buFont typeface="Arial" panose="020B0604020202020204" pitchFamily="34" charset="0"/>
              <a:buChar char="•"/>
            </a:pPr>
            <a:r>
              <a:rPr lang="en-GB" sz="1600" dirty="0"/>
              <a:t>Structured learning opportunities in small groups.</a:t>
            </a:r>
          </a:p>
          <a:p>
            <a:pPr marL="685800" lvl="1">
              <a:buFont typeface="Arial" panose="020B0604020202020204" pitchFamily="34" charset="0"/>
              <a:buChar char="•"/>
            </a:pPr>
            <a:r>
              <a:rPr lang="en-GB" sz="1600" dirty="0"/>
              <a:t>Teacher or teaching assistant support to address individual targets.</a:t>
            </a:r>
          </a:p>
          <a:p>
            <a:pPr marL="685800" lvl="1">
              <a:buFont typeface="Arial" panose="020B0604020202020204" pitchFamily="34" charset="0"/>
              <a:buChar char="•"/>
            </a:pPr>
            <a:r>
              <a:rPr lang="en-GB" sz="1600" dirty="0"/>
              <a:t>Opportunities for peer support and interaction; and/or</a:t>
            </a:r>
          </a:p>
          <a:p>
            <a:pPr marL="685800" lvl="1">
              <a:buFont typeface="Arial" panose="020B0604020202020204" pitchFamily="34" charset="0"/>
              <a:buChar char="•"/>
            </a:pPr>
            <a:r>
              <a:rPr lang="en-GB" sz="1600" dirty="0"/>
              <a:t>Support for equal access to break, lunchtime activities, out-of-hours learning and </a:t>
            </a:r>
            <a:r>
              <a:rPr lang="en-GB" sz="1600" dirty="0" smtClean="0"/>
              <a:t>other opportunities.</a:t>
            </a:r>
          </a:p>
          <a:p>
            <a:pPr marL="400050" lvl="1" indent="0">
              <a:buNone/>
            </a:pPr>
            <a:endParaRPr lang="en-GB" sz="1600" dirty="0" smtClean="0"/>
          </a:p>
          <a:p>
            <a:r>
              <a:rPr lang="en-GB" sz="1600" dirty="0"/>
              <a:t>For 2019/20 it is proposed that overall funding is returned to 2017/18 levels to ensure that </a:t>
            </a:r>
            <a:r>
              <a:rPr lang="en-GB" sz="1600" dirty="0" smtClean="0"/>
              <a:t>families of schools </a:t>
            </a:r>
            <a:r>
              <a:rPr lang="en-GB" sz="1600" dirty="0"/>
              <a:t>can continue to operate </a:t>
            </a:r>
            <a:r>
              <a:rPr lang="en-GB" sz="1600" dirty="0" smtClean="0"/>
              <a:t>effectively.</a:t>
            </a:r>
            <a:endParaRPr lang="en-GB" sz="1600" dirty="0"/>
          </a:p>
          <a:p>
            <a:pPr marL="400050" lvl="1" indent="0">
              <a:buNone/>
            </a:pPr>
            <a:endParaRPr lang="en-GB" sz="1600" dirty="0" smtClean="0"/>
          </a:p>
          <a:p>
            <a:pPr marL="285750">
              <a:buFont typeface="Arial" panose="020B0604020202020204" pitchFamily="34" charset="0"/>
              <a:buChar char="•"/>
            </a:pPr>
            <a:r>
              <a:rPr lang="en-GB" altLang="en-US" sz="1600" dirty="0"/>
              <a:t>For 2019/20 it </a:t>
            </a:r>
            <a:r>
              <a:rPr lang="en-GB" altLang="en-US" sz="1600" dirty="0" smtClean="0"/>
              <a:t>is </a:t>
            </a:r>
            <a:r>
              <a:rPr lang="en-GB" altLang="en-US" sz="1600" dirty="0"/>
              <a:t>proposed that the formula for allocating funding to </a:t>
            </a:r>
            <a:r>
              <a:rPr lang="en-GB" altLang="en-US" sz="1600" dirty="0" smtClean="0"/>
              <a:t>families of schools </a:t>
            </a:r>
            <a:r>
              <a:rPr lang="en-GB" altLang="en-US" sz="1600" dirty="0"/>
              <a:t>will be amended to more closely align distribution with the method used by the ESFA for allocating High Needs Funding to Local Authorities.</a:t>
            </a:r>
          </a:p>
          <a:p>
            <a:pPr marL="0" indent="0">
              <a:buNone/>
            </a:pPr>
            <a:endParaRPr lang="en-GB" sz="2000" dirty="0"/>
          </a:p>
          <a:p>
            <a:pPr marL="0" indent="0">
              <a:buNone/>
            </a:pP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20286673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a:t>Family Network Funding </a:t>
            </a:r>
            <a:r>
              <a:rPr lang="en-GB" sz="2800" dirty="0" smtClean="0"/>
              <a:t>£1.117 million</a:t>
            </a:r>
            <a:endParaRPr lang="en-US" altLang="en-US" sz="2800" dirty="0"/>
          </a:p>
        </p:txBody>
      </p:sp>
      <p:sp>
        <p:nvSpPr>
          <p:cNvPr id="27651" name="Rectangle 3"/>
          <p:cNvSpPr>
            <a:spLocks noGrp="1" noChangeArrowheads="1"/>
          </p:cNvSpPr>
          <p:nvPr>
            <p:ph type="body" idx="1"/>
          </p:nvPr>
        </p:nvSpPr>
        <p:spPr/>
        <p:txBody>
          <a:bodyPr/>
          <a:lstStyle/>
          <a:p>
            <a:r>
              <a:rPr lang="en-GB" sz="1600" dirty="0"/>
              <a:t>Funding that is allocated to families of schools on a formula basis that can be used to address the following:</a:t>
            </a:r>
          </a:p>
          <a:p>
            <a:pPr marL="685800" lvl="1">
              <a:buFont typeface="Arial" panose="020B0604020202020204" pitchFamily="34" charset="0"/>
              <a:buChar char="•"/>
            </a:pPr>
            <a:r>
              <a:rPr lang="en-GB" sz="1600" dirty="0"/>
              <a:t>SEN training and development.</a:t>
            </a:r>
          </a:p>
          <a:p>
            <a:pPr marL="685800" lvl="1">
              <a:buFont typeface="Arial" panose="020B0604020202020204" pitchFamily="34" charset="0"/>
              <a:buChar char="•"/>
            </a:pPr>
            <a:r>
              <a:rPr lang="en-GB" sz="1600" dirty="0"/>
              <a:t>Management and co-ordination time for the Family SENCO (equivalent to 18 half days).</a:t>
            </a:r>
          </a:p>
          <a:p>
            <a:pPr marL="685800" lvl="1">
              <a:buFont typeface="Arial" panose="020B0604020202020204" pitchFamily="34" charset="0"/>
              <a:buChar char="•"/>
            </a:pPr>
            <a:r>
              <a:rPr lang="en-GB" sz="1600" dirty="0"/>
              <a:t>Providing support for pupils with complex needs in mainstream settings during transition.</a:t>
            </a:r>
          </a:p>
          <a:p>
            <a:pPr lvl="1">
              <a:buFont typeface="Arial" panose="020B0604020202020204" pitchFamily="34" charset="0"/>
              <a:buChar char="•"/>
            </a:pPr>
            <a:r>
              <a:rPr lang="en-GB" sz="1600" dirty="0"/>
              <a:t>It can also be used to give schools flexibility for unexpected admissions, changes in need and to give extra flexibility in resourcing pupils with more complex needs</a:t>
            </a:r>
            <a:r>
              <a:rPr lang="en-GB" sz="1600" dirty="0" smtClean="0"/>
              <a:t>.</a:t>
            </a:r>
          </a:p>
          <a:p>
            <a:pPr lvl="1">
              <a:buFont typeface="Arial" panose="020B0604020202020204" pitchFamily="34" charset="0"/>
              <a:buChar char="•"/>
            </a:pPr>
            <a:endParaRPr lang="en-GB" sz="1600" dirty="0"/>
          </a:p>
          <a:p>
            <a:pPr>
              <a:buFont typeface="Arial" panose="020B0604020202020204" pitchFamily="34" charset="0"/>
              <a:buChar char="•"/>
            </a:pPr>
            <a:r>
              <a:rPr lang="en-GB" sz="1600" dirty="0" smtClean="0"/>
              <a:t>In 2018/19 it was decided that family’s budget allocations for AFN and FNF be merged in order to remove bureaucracy, however after discussions with families of schools and SENCOs it has been decided that separate allocations are more effective and easier for families to manage.</a:t>
            </a:r>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24086267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a:t>Health Related Education Team, Physical Disability unit and </a:t>
            </a:r>
            <a:r>
              <a:rPr lang="en-GB" sz="2800" dirty="0" smtClean="0"/>
              <a:t>Residential £1.210 million </a:t>
            </a:r>
            <a:endParaRPr lang="en-US" altLang="en-US" sz="2800" dirty="0"/>
          </a:p>
        </p:txBody>
      </p:sp>
      <p:sp>
        <p:nvSpPr>
          <p:cNvPr id="27651" name="Rectangle 3"/>
          <p:cNvSpPr>
            <a:spLocks noGrp="1" noChangeArrowheads="1"/>
          </p:cNvSpPr>
          <p:nvPr>
            <p:ph type="body" idx="1"/>
          </p:nvPr>
        </p:nvSpPr>
        <p:spPr/>
        <p:txBody>
          <a:bodyPr/>
          <a:lstStyle/>
          <a:p>
            <a:pPr marL="285750" indent="-285750">
              <a:buFont typeface="Arial" panose="020B0604020202020204" pitchFamily="34" charset="0"/>
              <a:buChar char="•"/>
            </a:pPr>
            <a:r>
              <a:rPr lang="en-GB" sz="1600" dirty="0"/>
              <a:t>This funding is paid annually to </a:t>
            </a:r>
            <a:r>
              <a:rPr lang="en-GB" sz="1600" dirty="0" err="1"/>
              <a:t>Fountaindale</a:t>
            </a:r>
            <a:r>
              <a:rPr lang="en-GB" sz="1600" dirty="0"/>
              <a:t> Special School to run </a:t>
            </a:r>
            <a:r>
              <a:rPr lang="en-GB" sz="1600" dirty="0" smtClean="0"/>
              <a:t>three </a:t>
            </a:r>
            <a:r>
              <a:rPr lang="en-GB" sz="1600" dirty="0"/>
              <a:t>specialist services.</a:t>
            </a:r>
          </a:p>
          <a:p>
            <a:pPr marL="685800" lvl="1">
              <a:buFont typeface="Arial" panose="020B0604020202020204" pitchFamily="34" charset="0"/>
              <a:buChar char="•"/>
            </a:pPr>
            <a:r>
              <a:rPr lang="en-GB" sz="1600" dirty="0"/>
              <a:t>The Health Related Education Team </a:t>
            </a:r>
            <a:r>
              <a:rPr lang="en-GB" sz="1600" b="1" dirty="0" smtClean="0"/>
              <a:t>(£0.9 million)</a:t>
            </a:r>
            <a:r>
              <a:rPr lang="en-GB" sz="1600" dirty="0" smtClean="0"/>
              <a:t> provides </a:t>
            </a:r>
            <a:r>
              <a:rPr lang="en-GB" sz="1600" dirty="0"/>
              <a:t>short term education for pupils aged 5 – 16 who live in Nottinghamshire and who are temporarily unable to attend school for health related reasons. </a:t>
            </a:r>
          </a:p>
          <a:p>
            <a:pPr marL="685800" lvl="1">
              <a:buFont typeface="Arial" panose="020B0604020202020204" pitchFamily="34" charset="0"/>
              <a:buChar char="•"/>
            </a:pPr>
            <a:r>
              <a:rPr lang="en-GB" sz="1600" dirty="0"/>
              <a:t>The Physical Disability Specialist Service </a:t>
            </a:r>
            <a:r>
              <a:rPr lang="en-GB" sz="1600" b="1" dirty="0" smtClean="0"/>
              <a:t>(£0.194 million)</a:t>
            </a:r>
            <a:r>
              <a:rPr lang="en-GB" sz="1600" dirty="0" smtClean="0"/>
              <a:t> works </a:t>
            </a:r>
            <a:r>
              <a:rPr lang="en-GB" sz="1600" dirty="0"/>
              <a:t>closely with NCC employees in assessing children’s educational and physical access support needs; planning adaptations to buildings; advising on and providing specialist equipment; training and support to school staff, including training in safe manual handling</a:t>
            </a:r>
            <a:r>
              <a:rPr lang="en-GB" sz="1600" dirty="0" smtClean="0"/>
              <a:t>.</a:t>
            </a:r>
          </a:p>
          <a:p>
            <a:pPr marL="685800" lvl="1">
              <a:buFont typeface="Arial" panose="020B0604020202020204" pitchFamily="34" charset="0"/>
              <a:buChar char="•"/>
            </a:pPr>
            <a:r>
              <a:rPr lang="en-GB" sz="1600" dirty="0" smtClean="0"/>
              <a:t>The residential unit </a:t>
            </a:r>
            <a:r>
              <a:rPr lang="en-GB" sz="1600" b="1" dirty="0" smtClean="0"/>
              <a:t>(£0.116 million)</a:t>
            </a:r>
            <a:r>
              <a:rPr lang="en-GB" sz="1600" dirty="0" smtClean="0"/>
              <a:t> provides </a:t>
            </a:r>
            <a:r>
              <a:rPr lang="en-GB" sz="1600" dirty="0"/>
              <a:t>educational experiences which would be difficult to provide fully within the school day, or at home because of the nature of the complex needs </a:t>
            </a:r>
            <a:r>
              <a:rPr lang="en-GB" sz="1600" dirty="0" smtClean="0"/>
              <a:t>involved. </a:t>
            </a:r>
            <a:r>
              <a:rPr lang="en-GB" sz="1600" dirty="0"/>
              <a:t>S</a:t>
            </a:r>
            <a:r>
              <a:rPr lang="en-GB" sz="1600" dirty="0" smtClean="0"/>
              <a:t>tudents </a:t>
            </a:r>
            <a:r>
              <a:rPr lang="en-GB" sz="1600" dirty="0"/>
              <a:t>have access to a fully equipped flat where they can develop their skills for </a:t>
            </a:r>
            <a:r>
              <a:rPr lang="en-GB" sz="1600" dirty="0" smtClean="0"/>
              <a:t>independence.</a:t>
            </a:r>
            <a:endParaRPr lang="en-GB" sz="1600" dirty="0"/>
          </a:p>
          <a:p>
            <a:pPr marL="0" indent="0">
              <a:buNone/>
            </a:pP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26821367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a:t>SEND Divisional </a:t>
            </a:r>
            <a:r>
              <a:rPr lang="en-GB" sz="2800" dirty="0" smtClean="0"/>
              <a:t>Costs £0.818 million </a:t>
            </a:r>
            <a:endParaRPr lang="en-US" altLang="en-US" sz="2800" dirty="0"/>
          </a:p>
        </p:txBody>
      </p:sp>
      <p:sp>
        <p:nvSpPr>
          <p:cNvPr id="27651" name="Rectangle 3"/>
          <p:cNvSpPr>
            <a:spLocks noGrp="1" noChangeArrowheads="1"/>
          </p:cNvSpPr>
          <p:nvPr>
            <p:ph type="body" idx="1"/>
          </p:nvPr>
        </p:nvSpPr>
        <p:spPr/>
        <p:txBody>
          <a:bodyPr/>
          <a:lstStyle/>
          <a:p>
            <a:pPr marL="0" indent="0">
              <a:buNone/>
            </a:pPr>
            <a:r>
              <a:rPr lang="en-GB" sz="1600" dirty="0"/>
              <a:t>The cost of the commissioning element of the SEND team and the Business Support </a:t>
            </a:r>
            <a:r>
              <a:rPr lang="en-GB" sz="1600" dirty="0" smtClean="0"/>
              <a:t>staff who support the services funded by the High Needs Block and </a:t>
            </a:r>
            <a:r>
              <a:rPr lang="en-GB" sz="1600" smtClean="0"/>
              <a:t>those who are </a:t>
            </a:r>
            <a:r>
              <a:rPr lang="en-GB" sz="1600" dirty="0"/>
              <a:t>required for allocation of HLN, AFN, FNF and partnership funding to schools and Academies.</a:t>
            </a:r>
          </a:p>
          <a:p>
            <a:pPr marL="0" indent="0">
              <a:buNone/>
            </a:pP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6639244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smtClean="0"/>
              <a:t>Forecast Expenditure 2019/20 </a:t>
            </a:r>
            <a:endParaRPr lang="en-US" altLang="en-US" sz="2800" dirty="0"/>
          </a:p>
        </p:txBody>
      </p:sp>
      <p:sp>
        <p:nvSpPr>
          <p:cNvPr id="27651" name="Rectangle 3"/>
          <p:cNvSpPr>
            <a:spLocks noGrp="1" noChangeArrowheads="1"/>
          </p:cNvSpPr>
          <p:nvPr>
            <p:ph type="body" idx="1"/>
          </p:nvPr>
        </p:nvSpPr>
        <p:spPr/>
        <p:txBody>
          <a:bodyPr/>
          <a:lstStyle/>
          <a:p>
            <a:pPr marL="0" indent="0">
              <a:buNone/>
            </a:pPr>
            <a:endParaRPr lang="en-GB" altLang="en-US"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graphicFrame>
        <p:nvGraphicFramePr>
          <p:cNvPr id="2" name="Table 1"/>
          <p:cNvGraphicFramePr>
            <a:graphicFrameLocks noGrp="1"/>
          </p:cNvGraphicFramePr>
          <p:nvPr>
            <p:extLst>
              <p:ext uri="{D42A27DB-BD31-4B8C-83A1-F6EECF244321}">
                <p14:modId xmlns:p14="http://schemas.microsoft.com/office/powerpoint/2010/main" val="1806971197"/>
              </p:ext>
            </p:extLst>
          </p:nvPr>
        </p:nvGraphicFramePr>
        <p:xfrm>
          <a:off x="560173" y="1343029"/>
          <a:ext cx="8056605" cy="4379853"/>
        </p:xfrm>
        <a:graphic>
          <a:graphicData uri="http://schemas.openxmlformats.org/drawingml/2006/table">
            <a:tbl>
              <a:tblPr>
                <a:tableStyleId>{5C22544A-7EE6-4342-B048-85BDC9FD1C3A}</a:tableStyleId>
              </a:tblPr>
              <a:tblGrid>
                <a:gridCol w="4596102"/>
                <a:gridCol w="1657359"/>
                <a:gridCol w="1803144"/>
              </a:tblGrid>
              <a:tr h="227764">
                <a:tc>
                  <a:txBody>
                    <a:bodyPr/>
                    <a:lstStyle/>
                    <a:p>
                      <a:pPr algn="ctr" fontAlgn="ctr"/>
                      <a:r>
                        <a:rPr lang="en-GB" sz="900" b="1" u="none" strike="noStrike" dirty="0">
                          <a:effectLst/>
                        </a:rPr>
                        <a:t>Service</a:t>
                      </a:r>
                      <a:endParaRPr lang="en-GB" sz="900" b="1"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t"/>
                      <a:r>
                        <a:rPr lang="en-GB" sz="900" b="1" u="none" strike="noStrike" dirty="0">
                          <a:effectLst/>
                        </a:rPr>
                        <a:t>Budget Allocation 2019/20 £000</a:t>
                      </a:r>
                      <a:endParaRPr lang="en-GB" sz="900" b="1" i="0" u="none" strike="noStrike" dirty="0">
                        <a:solidFill>
                          <a:srgbClr val="000000"/>
                        </a:solidFill>
                        <a:effectLst/>
                        <a:latin typeface="Arial" panose="020B0604020202020204" pitchFamily="34" charset="0"/>
                      </a:endParaRPr>
                    </a:p>
                  </a:txBody>
                  <a:tcPr marL="5781" marR="5781" marT="5781" marB="0"/>
                </a:tc>
                <a:tc>
                  <a:txBody>
                    <a:bodyPr/>
                    <a:lstStyle/>
                    <a:p>
                      <a:pPr algn="ctr" fontAlgn="t"/>
                      <a:r>
                        <a:rPr lang="en-GB" sz="900" b="1" u="none" strike="noStrike" dirty="0">
                          <a:effectLst/>
                        </a:rPr>
                        <a:t>Forecast Expenditure 2019/20 £000</a:t>
                      </a:r>
                      <a:endParaRPr lang="en-GB" sz="900" b="1" i="0" u="none" strike="noStrike" dirty="0">
                        <a:solidFill>
                          <a:srgbClr val="000000"/>
                        </a:solidFill>
                        <a:effectLst/>
                        <a:latin typeface="Arial" panose="020B0604020202020204" pitchFamily="34" charset="0"/>
                      </a:endParaRPr>
                    </a:p>
                  </a:txBody>
                  <a:tcPr marL="5781" marR="5781" marT="5781" marB="0"/>
                </a:tc>
              </a:tr>
              <a:tr h="227764">
                <a:tc>
                  <a:txBody>
                    <a:bodyPr/>
                    <a:lstStyle/>
                    <a:p>
                      <a:pPr algn="l" fontAlgn="ctr"/>
                      <a:r>
                        <a:rPr lang="en-GB" sz="900" u="none" strike="noStrike" dirty="0">
                          <a:effectLst/>
                        </a:rPr>
                        <a:t>Special School Budgets (Including Academy place funding  paid directly by ESFA)</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23,735 </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23,735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dirty="0">
                          <a:effectLst/>
                        </a:rPr>
                        <a:t>Special School Equipment</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a:effectLst/>
                        </a:rPr>
                        <a:t>                                            323 </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323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a:effectLst/>
                        </a:rPr>
                        <a:t>Special School Hub</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a:effectLst/>
                        </a:rPr>
                        <a:t>                                            129 </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129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dirty="0">
                          <a:effectLst/>
                        </a:rPr>
                        <a:t>Place Funding for AP, CCP and FE providers</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a:effectLst/>
                        </a:rPr>
                        <a:t>                                         1,200 </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1,200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dirty="0">
                          <a:effectLst/>
                        </a:rPr>
                        <a:t>Mainstream Enhanced Provision</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a:effectLst/>
                        </a:rPr>
                        <a:t>                                            193 </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193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dirty="0">
                          <a:effectLst/>
                        </a:rPr>
                        <a:t>Inclusion Services</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r" fontAlgn="ctr"/>
                      <a:r>
                        <a:rPr lang="en-GB" sz="900" u="none" strike="noStrike" dirty="0">
                          <a:effectLst/>
                        </a:rPr>
                        <a:t>                                  </a:t>
                      </a:r>
                      <a:r>
                        <a:rPr lang="en-GB" sz="900" u="none" strike="noStrike" dirty="0" smtClean="0">
                          <a:effectLst/>
                        </a:rPr>
                        <a:t>3,018</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a:t>
                      </a:r>
                      <a:r>
                        <a:rPr lang="en-GB" sz="900" u="none" strike="noStrike" dirty="0" smtClean="0">
                          <a:effectLst/>
                        </a:rPr>
                        <a:t>3,018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dirty="0">
                          <a:effectLst/>
                        </a:rPr>
                        <a:t>Devolved Partnership Funding</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a:effectLst/>
                        </a:rPr>
                        <a:t>                                         4,257 </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4,257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dirty="0">
                          <a:effectLst/>
                        </a:rPr>
                        <a:t>Partnership Team</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a:effectLst/>
                        </a:rPr>
                        <a:t>                                            657 </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657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a:effectLst/>
                        </a:rPr>
                        <a:t>SEN Home to School Transport</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1,764 </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1,764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a:effectLst/>
                        </a:rPr>
                        <a:t>Post 16 High Needs (outside of special schools and academies)</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r" fontAlgn="ctr"/>
                      <a:r>
                        <a:rPr lang="en-GB" sz="900" u="none" strike="noStrike" dirty="0" smtClean="0">
                          <a:effectLst/>
                        </a:rPr>
                        <a:t>4,469</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4,859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a:effectLst/>
                        </a:rPr>
                        <a:t>Independent Non Maintained Schools and Alternative Provision (EHC Plan)</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r" fontAlgn="ctr"/>
                      <a:r>
                        <a:rPr lang="en-GB" sz="900" u="none" strike="noStrike" dirty="0">
                          <a:effectLst/>
                        </a:rPr>
                        <a:t>                                    </a:t>
                      </a:r>
                      <a:r>
                        <a:rPr lang="en-GB" sz="900" u="none" strike="noStrike" dirty="0" smtClean="0">
                          <a:effectLst/>
                        </a:rPr>
                        <a:t>12,000</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13,857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a:effectLst/>
                        </a:rPr>
                        <a:t>Independent Non Maintained Schools and Alternative Provision (Non EHC Plan)</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1,183 </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1,183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a:effectLst/>
                        </a:rPr>
                        <a:t>Targetted HLN</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5,549 </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5,549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a:effectLst/>
                        </a:rPr>
                        <a:t>Additional family needs</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a:effectLst/>
                        </a:rPr>
                        <a:t>                                         7,314 </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7,314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a:effectLst/>
                        </a:rPr>
                        <a:t>Family Network Funding</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a:effectLst/>
                        </a:rPr>
                        <a:t>                                         1,117 </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1,117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a:effectLst/>
                        </a:rPr>
                        <a:t>Health Related Education Team, Physical Disability unit and Residential</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a:effectLst/>
                        </a:rPr>
                        <a:t>                                         1,210 </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1,210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a:effectLst/>
                        </a:rPr>
                        <a:t>SEND Divisional Costs</a:t>
                      </a:r>
                      <a:endParaRPr lang="en-GB" sz="9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a:t>
                      </a:r>
                      <a:r>
                        <a:rPr lang="en-GB" sz="900" u="none" strike="noStrike" dirty="0" smtClean="0">
                          <a:effectLst/>
                        </a:rPr>
                        <a:t>818 </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a:t>
                      </a:r>
                      <a:r>
                        <a:rPr lang="en-GB" sz="900" u="none" strike="noStrike" dirty="0" smtClean="0">
                          <a:effectLst/>
                        </a:rPr>
                        <a:t>818 </a:t>
                      </a:r>
                      <a:endParaRPr lang="en-GB" sz="9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900" u="none" strike="noStrike">
                          <a:effectLst/>
                        </a:rPr>
                        <a:t>Total</a:t>
                      </a:r>
                      <a:endParaRPr lang="en-GB" sz="900" b="1"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a:t>
                      </a:r>
                      <a:r>
                        <a:rPr lang="en-GB" sz="900" u="none" strike="noStrike" dirty="0" smtClean="0">
                          <a:effectLst/>
                        </a:rPr>
                        <a:t>68,938</a:t>
                      </a:r>
                      <a:endParaRPr lang="en-GB" sz="9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900" u="none" strike="noStrike" dirty="0">
                          <a:effectLst/>
                        </a:rPr>
                        <a:t>                                           </a:t>
                      </a:r>
                      <a:r>
                        <a:rPr lang="en-GB" sz="900" u="none" strike="noStrike" dirty="0" smtClean="0">
                          <a:effectLst/>
                        </a:rPr>
                        <a:t>71,183</a:t>
                      </a:r>
                      <a:endParaRPr lang="en-GB" sz="900" b="0" i="0" u="none" strike="noStrike" dirty="0">
                        <a:solidFill>
                          <a:srgbClr val="000000"/>
                        </a:solidFill>
                        <a:effectLst/>
                        <a:latin typeface="Arial" panose="020B0604020202020204" pitchFamily="34" charset="0"/>
                      </a:endParaRPr>
                    </a:p>
                  </a:txBody>
                  <a:tcPr marL="5781" marR="5781" marT="5781" marB="0" anchor="ctr"/>
                </a:tc>
              </a:tr>
            </a:tbl>
          </a:graphicData>
        </a:graphic>
      </p:graphicFrame>
    </p:spTree>
    <p:extLst>
      <p:ext uri="{BB962C8B-B14F-4D97-AF65-F5344CB8AC3E}">
        <p14:creationId xmlns:p14="http://schemas.microsoft.com/office/powerpoint/2010/main" val="6954852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smtClean="0"/>
              <a:t>Forecast Expenditure 2019/20 (continued)</a:t>
            </a:r>
            <a:endParaRPr lang="en-US" altLang="en-US" sz="2800" dirty="0"/>
          </a:p>
        </p:txBody>
      </p:sp>
      <p:sp>
        <p:nvSpPr>
          <p:cNvPr id="27651" name="Rectangle 3"/>
          <p:cNvSpPr>
            <a:spLocks noGrp="1" noChangeArrowheads="1"/>
          </p:cNvSpPr>
          <p:nvPr>
            <p:ph type="body" idx="1"/>
          </p:nvPr>
        </p:nvSpPr>
        <p:spPr/>
        <p:txBody>
          <a:bodyPr/>
          <a:lstStyle/>
          <a:p>
            <a:r>
              <a:rPr lang="en-GB" altLang="en-US" sz="1600" dirty="0" smtClean="0"/>
              <a:t>The purpose of this presentation is primarily to inform the Schools Forum of how Nottinghamshire County Council plans to allocate the High Needs Blocks between the services and provisions for 0-25 year with SEND in 2019/20.</a:t>
            </a:r>
          </a:p>
          <a:p>
            <a:endParaRPr lang="en-GB" altLang="en-US" sz="1600" dirty="0"/>
          </a:p>
          <a:p>
            <a:r>
              <a:rPr lang="en-GB" altLang="en-US" sz="1600" dirty="0" smtClean="0"/>
              <a:t>The table on the previous slide illustrates that the budget available to pay for these services is not enough and based on forecast levels of growth in demand the High Needs Bock will overspend by £2.246 million in 2019/20. </a:t>
            </a:r>
            <a:r>
              <a:rPr lang="en-GB" altLang="en-US" sz="1600" i="1" dirty="0" smtClean="0"/>
              <a:t>NB this is with the transfer of 0.5% of the schools block into the High Needs Block.</a:t>
            </a:r>
          </a:p>
          <a:p>
            <a:pPr marL="0" indent="0">
              <a:buNone/>
            </a:pPr>
            <a:endParaRPr lang="en-GB" altLang="en-US" sz="1600" dirty="0"/>
          </a:p>
          <a:p>
            <a:r>
              <a:rPr lang="en-GB" altLang="en-US" sz="1600" dirty="0" smtClean="0"/>
              <a:t>It is expected that the Non ISB reserve will end 2018/19 with a surplus balance of £1.051</a:t>
            </a:r>
            <a:r>
              <a:rPr lang="en-GB" altLang="en-US" sz="1600" dirty="0"/>
              <a:t> </a:t>
            </a:r>
            <a:r>
              <a:rPr lang="en-GB" altLang="en-US" sz="1600" dirty="0" smtClean="0"/>
              <a:t>which could be used to offset some of the 2019/20 but doing so would create a deficit on the reserve of </a:t>
            </a:r>
            <a:r>
              <a:rPr lang="en-GB" altLang="en-US" sz="1600" smtClean="0"/>
              <a:t>£1.195 </a:t>
            </a:r>
            <a:r>
              <a:rPr lang="en-GB" altLang="en-US" sz="1600" dirty="0" smtClean="0"/>
              <a:t>million at the end of 2019/20.</a:t>
            </a: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324243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US" altLang="en-US" sz="2800" dirty="0" smtClean="0"/>
              <a:t>ESFA Funding of the High Needs Block</a:t>
            </a:r>
            <a:endParaRPr lang="en-US" altLang="en-US" sz="2800" dirty="0"/>
          </a:p>
        </p:txBody>
      </p:sp>
      <p:sp>
        <p:nvSpPr>
          <p:cNvPr id="27651" name="Rectangle 3"/>
          <p:cNvSpPr>
            <a:spLocks noGrp="1" noChangeArrowheads="1"/>
          </p:cNvSpPr>
          <p:nvPr>
            <p:ph type="body" idx="1"/>
          </p:nvPr>
        </p:nvSpPr>
        <p:spPr/>
        <p:txBody>
          <a:bodyPr/>
          <a:lstStyle/>
          <a:p>
            <a:pPr marL="0" indent="0">
              <a:buNone/>
            </a:pPr>
            <a:r>
              <a:rPr lang="en-GB" altLang="en-US" sz="1600" dirty="0" smtClean="0"/>
              <a:t>Since 2018/19 the ESFA have been calculating Local Authorities High Needs Block using a national funding formula:</a:t>
            </a:r>
          </a:p>
          <a:p>
            <a:pPr marL="0" indent="0">
              <a:buNone/>
            </a:pP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pic>
        <p:nvPicPr>
          <p:cNvPr id="5" name="Picture 4"/>
          <p:cNvPicPr>
            <a:picLocks noChangeAspect="1"/>
          </p:cNvPicPr>
          <p:nvPr/>
        </p:nvPicPr>
        <p:blipFill>
          <a:blip r:embed="rId2"/>
          <a:stretch>
            <a:fillRect/>
          </a:stretch>
        </p:blipFill>
        <p:spPr>
          <a:xfrm>
            <a:off x="1065019" y="2013057"/>
            <a:ext cx="6480841" cy="3062074"/>
          </a:xfrm>
          <a:prstGeom prst="rect">
            <a:avLst/>
          </a:prstGeom>
        </p:spPr>
      </p:pic>
    </p:spTree>
    <p:extLst>
      <p:ext uri="{BB962C8B-B14F-4D97-AF65-F5344CB8AC3E}">
        <p14:creationId xmlns:p14="http://schemas.microsoft.com/office/powerpoint/2010/main" val="4056776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US" altLang="en-US" sz="2800" dirty="0" smtClean="0"/>
              <a:t>ESFA Funding of Nottinghamshire’s High Needs Block</a:t>
            </a:r>
            <a:endParaRPr lang="en-US" altLang="en-US" sz="2800" dirty="0"/>
          </a:p>
        </p:txBody>
      </p:sp>
      <p:sp>
        <p:nvSpPr>
          <p:cNvPr id="27651" name="Rectangle 3"/>
          <p:cNvSpPr>
            <a:spLocks noGrp="1" noChangeArrowheads="1"/>
          </p:cNvSpPr>
          <p:nvPr>
            <p:ph type="body" idx="1"/>
          </p:nvPr>
        </p:nvSpPr>
        <p:spPr/>
        <p:txBody>
          <a:bodyPr/>
          <a:lstStyle/>
          <a:p>
            <a:pPr marL="0" indent="0">
              <a:buNone/>
            </a:pPr>
            <a:r>
              <a:rPr lang="en-GB" altLang="en-US" sz="1600" dirty="0" smtClean="0"/>
              <a:t>Nottinghamshire’s provisional High Needs Block for 2019/20 is £66.53 million. This represents an increase of £2.55 million against  the 2018/19 allocation of £63.98 million.</a:t>
            </a:r>
          </a:p>
          <a:p>
            <a:pPr marL="0" indent="0">
              <a:buNone/>
            </a:pPr>
            <a:endParaRPr lang="en-GB" altLang="en-US" sz="1600" dirty="0" smtClean="0"/>
          </a:p>
          <a:p>
            <a:pPr marL="0" indent="0">
              <a:buNone/>
            </a:pP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graphicFrame>
        <p:nvGraphicFramePr>
          <p:cNvPr id="4" name="Table 3"/>
          <p:cNvGraphicFramePr>
            <a:graphicFrameLocks noGrp="1"/>
          </p:cNvGraphicFramePr>
          <p:nvPr>
            <p:extLst>
              <p:ext uri="{D42A27DB-BD31-4B8C-83A1-F6EECF244321}">
                <p14:modId xmlns:p14="http://schemas.microsoft.com/office/powerpoint/2010/main" val="3095181128"/>
              </p:ext>
            </p:extLst>
          </p:nvPr>
        </p:nvGraphicFramePr>
        <p:xfrm>
          <a:off x="897924" y="1933360"/>
          <a:ext cx="7348151" cy="3826956"/>
        </p:xfrm>
        <a:graphic>
          <a:graphicData uri="http://schemas.openxmlformats.org/drawingml/2006/table">
            <a:tbl>
              <a:tblPr>
                <a:tableStyleId>{5C22544A-7EE6-4342-B048-85BDC9FD1C3A}</a:tableStyleId>
              </a:tblPr>
              <a:tblGrid>
                <a:gridCol w="3670239"/>
                <a:gridCol w="1062761"/>
                <a:gridCol w="1309473"/>
                <a:gridCol w="1305678"/>
              </a:tblGrid>
              <a:tr h="185092">
                <a:tc rowSpan="2">
                  <a:txBody>
                    <a:bodyPr/>
                    <a:lstStyle/>
                    <a:p>
                      <a:pPr algn="ctr" fontAlgn="ctr"/>
                      <a:r>
                        <a:rPr lang="en-GB" sz="1000" b="1" u="none" strike="noStrike" dirty="0">
                          <a:effectLst/>
                        </a:rPr>
                        <a:t>Factor</a:t>
                      </a:r>
                      <a:endParaRPr lang="en-GB" sz="10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n-GB" sz="1000" b="1" u="none" strike="noStrike" dirty="0">
                          <a:effectLst/>
                        </a:rPr>
                        <a:t> Pupils </a:t>
                      </a:r>
                      <a:endParaRPr lang="en-GB"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u="none" strike="noStrike" dirty="0">
                          <a:effectLst/>
                        </a:rPr>
                        <a:t>Per Pupil Funding</a:t>
                      </a:r>
                      <a:endParaRPr lang="en-GB" sz="10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000" u="none" strike="noStrike" dirty="0">
                          <a:effectLst/>
                        </a:rPr>
                        <a:t> Funding </a:t>
                      </a:r>
                      <a:endParaRPr lang="en-GB" sz="1000" b="1" i="0" u="none" strike="noStrike" dirty="0">
                        <a:solidFill>
                          <a:srgbClr val="000000"/>
                        </a:solidFill>
                        <a:effectLst/>
                        <a:latin typeface="Calibri" panose="020F0502020204030204" pitchFamily="34" charset="0"/>
                      </a:endParaRPr>
                    </a:p>
                  </a:txBody>
                  <a:tcPr marL="9525" marR="9525" marT="9525" marB="0" anchor="b"/>
                </a:tc>
              </a:tr>
              <a:tr h="185092">
                <a:tc vMerge="1">
                  <a:txBody>
                    <a:bodyPr/>
                    <a:lstStyle/>
                    <a:p>
                      <a:endParaRPr lang="en-GB"/>
                    </a:p>
                  </a:txBody>
                  <a:tcPr/>
                </a:tc>
                <a:tc vMerge="1">
                  <a:txBody>
                    <a:bodyPr/>
                    <a:lstStyle/>
                    <a:p>
                      <a:endParaRPr lang="en-GB"/>
                    </a:p>
                  </a:txBody>
                  <a:tcPr/>
                </a:tc>
                <a:tc>
                  <a:txBody>
                    <a:bodyPr/>
                    <a:lstStyle/>
                    <a:p>
                      <a:pPr algn="ctr" fontAlgn="b"/>
                      <a:r>
                        <a:rPr lang="en-GB" sz="1000" b="1" u="none" strike="noStrike" dirty="0">
                          <a:effectLst/>
                        </a:rPr>
                        <a:t>£</a:t>
                      </a:r>
                      <a:endParaRPr lang="en-GB" sz="10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000" b="1" u="none" strike="noStrike" dirty="0">
                          <a:effectLst/>
                        </a:rPr>
                        <a:t> £ millions </a:t>
                      </a:r>
                      <a:endParaRPr lang="en-GB" sz="1000" b="1" i="0" u="none" strike="noStrike" dirty="0">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dirty="0">
                          <a:effectLst/>
                        </a:rPr>
                        <a:t>Basic Entitlement</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1,146.50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4016.63</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4.605</a:t>
                      </a:r>
                      <a:endParaRPr lang="en-GB" sz="1100" b="0" i="0" u="none" strike="noStrike" dirty="0">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dirty="0">
                          <a:effectLst/>
                        </a:rPr>
                        <a:t>Historic Spend Factor</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28.902</a:t>
                      </a:r>
                      <a:endParaRPr lang="en-GB" sz="1100" b="0" i="0" u="none" strike="noStrike" dirty="0">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dirty="0">
                          <a:effectLst/>
                        </a:rPr>
                        <a:t>Population Factor</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157,856.00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18.573</a:t>
                      </a:r>
                      <a:endParaRPr lang="en-GB" sz="1100" b="0" i="0" u="none" strike="noStrike" dirty="0">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dirty="0">
                          <a:effectLst/>
                        </a:rPr>
                        <a:t>FSM Factor</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12,960.00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3.193</a:t>
                      </a:r>
                      <a:endParaRPr lang="en-GB" sz="1100" b="0" i="0" u="none" strike="noStrike" dirty="0">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dirty="0">
                          <a:effectLst/>
                        </a:rPr>
                        <a:t>IDACI Factor</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55,257.00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2.918</a:t>
                      </a:r>
                      <a:endParaRPr lang="en-GB" sz="1100" b="0" i="0" u="none" strike="noStrike" dirty="0">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dirty="0">
                          <a:effectLst/>
                        </a:rPr>
                        <a:t>Bad health Factor</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816.00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2.529</a:t>
                      </a:r>
                      <a:endParaRPr lang="en-GB" sz="1100" b="0" i="0" u="none" strike="noStrike" dirty="0">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dirty="0" smtClean="0">
                          <a:effectLst/>
                        </a:rPr>
                        <a:t>Disability </a:t>
                      </a:r>
                      <a:r>
                        <a:rPr lang="en-GB" sz="1100" u="none" strike="noStrike" dirty="0">
                          <a:effectLst/>
                        </a:rPr>
                        <a:t>Factor</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6,510.00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3.332</a:t>
                      </a:r>
                      <a:endParaRPr lang="en-GB" sz="1100" b="0" i="0" u="none" strike="noStrike">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dirty="0">
                          <a:effectLst/>
                        </a:rPr>
                        <a:t>KS4 Low Attainment Factor</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1,529.00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2.704</a:t>
                      </a:r>
                      <a:endParaRPr lang="en-GB" sz="1100" b="0" i="0" u="none" strike="noStrike">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dirty="0">
                          <a:effectLst/>
                        </a:rPr>
                        <a:t>KS2 Low Attainment Factor</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1,672.00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2.429</a:t>
                      </a:r>
                      <a:endParaRPr lang="en-GB" sz="1100" b="0" i="0" u="none" strike="noStrike">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a:effectLst/>
                        </a:rPr>
                        <a:t>Funding Floor Factor</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0.000</a:t>
                      </a:r>
                      <a:endParaRPr lang="en-GB" sz="1100" b="0" i="0" u="none" strike="noStrike">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a:effectLst/>
                        </a:rPr>
                        <a:t>Import/ Export Adjustemnt</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-284.50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6000.00</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-1.707</a:t>
                      </a:r>
                      <a:endParaRPr lang="en-GB" sz="1100" b="0" i="0" u="none" strike="noStrike">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a:effectLst/>
                        </a:rPr>
                        <a:t>Formula Total Before gains Cap</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67.478</a:t>
                      </a:r>
                      <a:endParaRPr lang="en-GB" sz="1100" b="0" i="0" u="none" strike="noStrike" dirty="0">
                        <a:solidFill>
                          <a:srgbClr val="000000"/>
                        </a:solidFill>
                        <a:effectLst/>
                        <a:latin typeface="Calibri" panose="020F0502020204030204" pitchFamily="34" charset="0"/>
                      </a:endParaRPr>
                    </a:p>
                  </a:txBody>
                  <a:tcPr marL="9525" marR="9525" marT="9525" marB="0" anchor="b"/>
                </a:tc>
              </a:tr>
              <a:tr h="80303">
                <a:tc>
                  <a:txBody>
                    <a:bodyPr/>
                    <a:lstStyle/>
                    <a:p>
                      <a:pPr algn="l" fontAlgn="b"/>
                      <a:r>
                        <a:rPr lang="en-GB" sz="800" u="none" strike="noStrike" dirty="0">
                          <a:effectLst/>
                        </a:rPr>
                        <a:t> </a:t>
                      </a:r>
                      <a:endParaRPr lang="en-GB"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800" u="none" strike="noStrike" dirty="0">
                          <a:effectLst/>
                        </a:rPr>
                        <a:t> </a:t>
                      </a:r>
                      <a:endParaRPr lang="en-GB"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800" u="none" strike="noStrike" dirty="0">
                          <a:effectLst/>
                        </a:rPr>
                        <a:t> </a:t>
                      </a:r>
                      <a:endParaRPr lang="en-GB"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800" u="none" strike="noStrike" dirty="0">
                          <a:effectLst/>
                        </a:rPr>
                        <a:t> </a:t>
                      </a:r>
                      <a:endParaRPr lang="en-GB" sz="800" b="0" i="0" u="none" strike="noStrike" dirty="0">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dirty="0">
                          <a:effectLst/>
                        </a:rPr>
                        <a:t>Gains Cap (at 6.09% compared to 2017/18)</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-2.688</a:t>
                      </a:r>
                      <a:endParaRPr lang="en-GB" sz="1100" b="0" i="0" u="none" strike="noStrike" dirty="0">
                        <a:solidFill>
                          <a:srgbClr val="000000"/>
                        </a:solidFill>
                        <a:effectLst/>
                        <a:latin typeface="Calibri" panose="020F0502020204030204" pitchFamily="34" charset="0"/>
                      </a:endParaRPr>
                    </a:p>
                  </a:txBody>
                  <a:tcPr marL="9525" marR="9525" marT="9525" marB="0" anchor="b"/>
                </a:tc>
              </a:tr>
              <a:tr h="101518">
                <a:tc>
                  <a:txBody>
                    <a:bodyPr/>
                    <a:lstStyle/>
                    <a:p>
                      <a:pPr algn="l" fontAlgn="b"/>
                      <a:r>
                        <a:rPr lang="en-GB" sz="800" u="none" strike="noStrike" dirty="0">
                          <a:effectLst/>
                        </a:rPr>
                        <a:t> </a:t>
                      </a:r>
                      <a:endParaRPr lang="en-GB"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800" u="none" strike="noStrike">
                          <a:effectLst/>
                        </a:rPr>
                        <a:t> </a:t>
                      </a:r>
                      <a:endParaRPr lang="en-GB"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800" u="none" strike="noStrike" dirty="0">
                          <a:effectLst/>
                        </a:rPr>
                        <a:t> </a:t>
                      </a:r>
                      <a:endParaRPr lang="en-GB"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800" u="none" strike="noStrike" dirty="0">
                          <a:effectLst/>
                        </a:rPr>
                        <a:t> </a:t>
                      </a:r>
                      <a:endParaRPr lang="en-GB" sz="800" b="0" i="0" u="none" strike="noStrike" dirty="0">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dirty="0">
                          <a:effectLst/>
                        </a:rPr>
                        <a:t>Provisional High Needs Allocation 2019/20</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64.790</a:t>
                      </a:r>
                      <a:endParaRPr lang="en-GB" sz="1100" b="0" i="0" u="none" strike="noStrike" dirty="0">
                        <a:solidFill>
                          <a:srgbClr val="000000"/>
                        </a:solidFill>
                        <a:effectLst/>
                        <a:latin typeface="Calibri" panose="020F0502020204030204" pitchFamily="34" charset="0"/>
                      </a:endParaRPr>
                    </a:p>
                  </a:txBody>
                  <a:tcPr marL="9525" marR="9525" marT="9525" marB="0" anchor="b"/>
                </a:tc>
              </a:tr>
              <a:tr h="93488">
                <a:tc>
                  <a:txBody>
                    <a:bodyPr/>
                    <a:lstStyle/>
                    <a:p>
                      <a:pPr algn="l" fontAlgn="b"/>
                      <a:r>
                        <a:rPr lang="en-GB" sz="600" u="none" strike="noStrike" dirty="0">
                          <a:effectLst/>
                        </a:rPr>
                        <a:t> </a:t>
                      </a:r>
                      <a:endParaRPr lang="en-GB" sz="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600" u="none" strike="noStrike" dirty="0">
                          <a:effectLst/>
                        </a:rPr>
                        <a:t> </a:t>
                      </a:r>
                      <a:endParaRPr lang="en-GB" sz="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600" u="none" strike="noStrike" dirty="0">
                          <a:effectLst/>
                        </a:rPr>
                        <a:t> </a:t>
                      </a:r>
                      <a:endParaRPr lang="en-GB" sz="600" b="0" i="0" u="none" strike="noStrike" dirty="0">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u="none" strike="noStrike" dirty="0">
                          <a:effectLst/>
                        </a:rPr>
                        <a:t>Additional Funding Announced </a:t>
                      </a:r>
                      <a:r>
                        <a:rPr lang="en-GB" sz="1100" u="none" strike="noStrike" dirty="0" smtClean="0">
                          <a:effectLst/>
                        </a:rPr>
                        <a:t>Dec 2018 For 2019/20</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1.737</a:t>
                      </a:r>
                      <a:endParaRPr lang="en-GB" sz="1100" b="0" i="0" u="none" strike="noStrike" dirty="0">
                        <a:solidFill>
                          <a:srgbClr val="000000"/>
                        </a:solidFill>
                        <a:effectLst/>
                        <a:latin typeface="Calibri" panose="020F0502020204030204" pitchFamily="34" charset="0"/>
                      </a:endParaRPr>
                    </a:p>
                  </a:txBody>
                  <a:tcPr marL="9525" marR="9525" marT="9525" marB="0" anchor="b"/>
                </a:tc>
              </a:tr>
              <a:tr h="108524">
                <a:tc>
                  <a:txBody>
                    <a:bodyPr/>
                    <a:lstStyle/>
                    <a:p>
                      <a:pPr algn="l" fontAlgn="b"/>
                      <a:r>
                        <a:rPr lang="en-GB" sz="800" u="none" strike="noStrike" dirty="0">
                          <a:effectLst/>
                        </a:rPr>
                        <a:t> </a:t>
                      </a:r>
                      <a:endParaRPr lang="en-GB"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800" u="none" strike="noStrike">
                          <a:effectLst/>
                        </a:rPr>
                        <a:t> </a:t>
                      </a:r>
                      <a:endParaRPr lang="en-GB"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800" u="none" strike="noStrike">
                          <a:effectLst/>
                        </a:rPr>
                        <a:t> </a:t>
                      </a:r>
                      <a:endParaRPr lang="en-GB"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800" u="none" strike="noStrike" dirty="0">
                          <a:effectLst/>
                        </a:rPr>
                        <a:t> </a:t>
                      </a:r>
                      <a:endParaRPr lang="en-GB" sz="800" b="0" i="0" u="none" strike="noStrike" dirty="0">
                        <a:solidFill>
                          <a:srgbClr val="000000"/>
                        </a:solidFill>
                        <a:effectLst/>
                        <a:latin typeface="Calibri" panose="020F0502020204030204" pitchFamily="34" charset="0"/>
                      </a:endParaRPr>
                    </a:p>
                  </a:txBody>
                  <a:tcPr marL="9525" marR="9525" marT="9525" marB="0" anchor="b"/>
                </a:tc>
              </a:tr>
              <a:tr h="185092">
                <a:tc>
                  <a:txBody>
                    <a:bodyPr/>
                    <a:lstStyle/>
                    <a:p>
                      <a:pPr algn="l" fontAlgn="b"/>
                      <a:r>
                        <a:rPr lang="en-GB" sz="1100" b="1" u="none" strike="noStrike" dirty="0">
                          <a:effectLst/>
                        </a:rPr>
                        <a:t>Revised Provisional High Needs Allocation 2019/20</a:t>
                      </a:r>
                      <a:endParaRPr lang="en-GB"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b="1" u="none" strike="noStrike" dirty="0">
                          <a:effectLst/>
                        </a:rPr>
                        <a:t>66.527</a:t>
                      </a:r>
                      <a:endParaRPr lang="en-GB" sz="1100" b="1"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328658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US" altLang="en-US" sz="2800" dirty="0" smtClean="0"/>
              <a:t>Nottinghamshire’s Transfer of 0.5% of Schools Block</a:t>
            </a:r>
            <a:endParaRPr lang="en-US" altLang="en-US" sz="2800" dirty="0"/>
          </a:p>
        </p:txBody>
      </p:sp>
      <p:sp>
        <p:nvSpPr>
          <p:cNvPr id="27651" name="Rectangle 3"/>
          <p:cNvSpPr>
            <a:spLocks noGrp="1" noChangeArrowheads="1"/>
          </p:cNvSpPr>
          <p:nvPr>
            <p:ph type="body" idx="1"/>
          </p:nvPr>
        </p:nvSpPr>
        <p:spPr/>
        <p:txBody>
          <a:bodyPr/>
          <a:lstStyle/>
          <a:p>
            <a:pPr marL="0" indent="0">
              <a:buNone/>
            </a:pPr>
            <a:r>
              <a:rPr lang="en-GB" altLang="en-US" sz="1600" dirty="0" smtClean="0"/>
              <a:t>The 2019/20 provisional High Needs Block allocations show Nottinghamshire to be funded less per head of population than all of our statistical neighbours:</a:t>
            </a:r>
          </a:p>
          <a:p>
            <a:pPr marL="0" indent="0">
              <a:buNone/>
            </a:pPr>
            <a:endParaRPr lang="en-GB" altLang="en-US" sz="1600" dirty="0" smtClean="0"/>
          </a:p>
          <a:p>
            <a:pPr marL="0" indent="0">
              <a:buNone/>
            </a:pPr>
            <a:endParaRPr lang="en-GB" altLang="en-US" sz="1600" dirty="0"/>
          </a:p>
          <a:p>
            <a:pPr marL="0" indent="0">
              <a:buNone/>
            </a:pPr>
            <a:endParaRPr lang="en-GB" altLang="en-US" sz="1600" dirty="0" smtClean="0"/>
          </a:p>
          <a:p>
            <a:pPr marL="0" indent="0">
              <a:buNone/>
            </a:pPr>
            <a:endParaRPr lang="en-GB" altLang="en-US" sz="1600" dirty="0"/>
          </a:p>
          <a:p>
            <a:pPr marL="0" indent="0">
              <a:buNone/>
            </a:pPr>
            <a:endParaRPr lang="en-GB" altLang="en-US" sz="1600" dirty="0" smtClean="0"/>
          </a:p>
          <a:p>
            <a:pPr marL="0" indent="0">
              <a:buNone/>
            </a:pPr>
            <a:endParaRPr lang="en-GB" altLang="en-US" sz="1600" dirty="0"/>
          </a:p>
          <a:p>
            <a:pPr marL="0" indent="0">
              <a:buNone/>
            </a:pPr>
            <a:endParaRPr lang="en-GB" altLang="en-US" sz="1600" dirty="0" smtClean="0"/>
          </a:p>
          <a:p>
            <a:pPr marL="0" indent="0">
              <a:buNone/>
            </a:pPr>
            <a:endParaRPr lang="en-GB" altLang="en-US" sz="1600" dirty="0"/>
          </a:p>
          <a:p>
            <a:pPr marL="0" indent="0">
              <a:buNone/>
            </a:pPr>
            <a:endParaRPr lang="en-GB" altLang="en-US" sz="1600" dirty="0" smtClean="0"/>
          </a:p>
          <a:p>
            <a:pPr marL="0" indent="0">
              <a:buNone/>
            </a:pPr>
            <a:endParaRPr lang="en-GB" altLang="en-US" sz="1600" dirty="0"/>
          </a:p>
          <a:p>
            <a:pPr marL="0" indent="0">
              <a:buNone/>
            </a:pPr>
            <a:r>
              <a:rPr lang="en-GB" altLang="en-US" sz="1600" dirty="0" smtClean="0"/>
              <a:t>Due to continued growth in financial pressures on Nottinghamshire’s High Needs Block, Schools Forum agreed to transfer 0.5% of the schools block to the High Needs Block for 2019/20. This increased Nottinghamshire’s High Needs block to £68.937 million.</a:t>
            </a: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pic>
        <p:nvPicPr>
          <p:cNvPr id="3" name="Picture 2"/>
          <p:cNvPicPr>
            <a:picLocks noChangeAspect="1"/>
          </p:cNvPicPr>
          <p:nvPr/>
        </p:nvPicPr>
        <p:blipFill>
          <a:blip r:embed="rId2"/>
          <a:stretch>
            <a:fillRect/>
          </a:stretch>
        </p:blipFill>
        <p:spPr>
          <a:xfrm>
            <a:off x="1135947" y="2045225"/>
            <a:ext cx="6493163" cy="2546000"/>
          </a:xfrm>
          <a:prstGeom prst="rect">
            <a:avLst/>
          </a:prstGeom>
        </p:spPr>
      </p:pic>
    </p:spTree>
    <p:extLst>
      <p:ext uri="{BB962C8B-B14F-4D97-AF65-F5344CB8AC3E}">
        <p14:creationId xmlns:p14="http://schemas.microsoft.com/office/powerpoint/2010/main" val="432645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4638"/>
            <a:ext cx="8229600" cy="1068387"/>
          </a:xfrm>
          <a:ln/>
        </p:spPr>
        <p:txBody>
          <a:bodyPr/>
          <a:lstStyle/>
          <a:p>
            <a:r>
              <a:rPr lang="en-US" altLang="en-US" sz="2800" dirty="0" smtClean="0"/>
              <a:t>Nottinghamshire’s Indicative Use of The High Needs Block 2019/20</a:t>
            </a:r>
            <a:endParaRPr lang="en-US" altLang="en-US" sz="2800" dirty="0"/>
          </a:p>
        </p:txBody>
      </p:sp>
      <p:sp>
        <p:nvSpPr>
          <p:cNvPr id="27651" name="Rectangle 3"/>
          <p:cNvSpPr>
            <a:spLocks noGrp="1" noChangeArrowheads="1"/>
          </p:cNvSpPr>
          <p:nvPr>
            <p:ph type="body" idx="1"/>
          </p:nvPr>
        </p:nvSpPr>
        <p:spPr/>
        <p:txBody>
          <a:bodyPr/>
          <a:lstStyle/>
          <a:p>
            <a:pPr marL="0" indent="0">
              <a:buNone/>
            </a:pPr>
            <a:endParaRPr lang="en-GB" altLang="en-US" sz="10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graphicFrame>
        <p:nvGraphicFramePr>
          <p:cNvPr id="4" name="Table 3"/>
          <p:cNvGraphicFramePr>
            <a:graphicFrameLocks noGrp="1"/>
          </p:cNvGraphicFramePr>
          <p:nvPr>
            <p:extLst>
              <p:ext uri="{D42A27DB-BD31-4B8C-83A1-F6EECF244321}">
                <p14:modId xmlns:p14="http://schemas.microsoft.com/office/powerpoint/2010/main" val="895854939"/>
              </p:ext>
            </p:extLst>
          </p:nvPr>
        </p:nvGraphicFramePr>
        <p:xfrm>
          <a:off x="897925" y="1343029"/>
          <a:ext cx="7166918" cy="4410333"/>
        </p:xfrm>
        <a:graphic>
          <a:graphicData uri="http://schemas.openxmlformats.org/drawingml/2006/table">
            <a:tbl>
              <a:tblPr>
                <a:tableStyleId>{5C22544A-7EE6-4342-B048-85BDC9FD1C3A}</a:tableStyleId>
              </a:tblPr>
              <a:tblGrid>
                <a:gridCol w="5267464"/>
                <a:gridCol w="1899454"/>
              </a:tblGrid>
              <a:tr h="227764">
                <a:tc>
                  <a:txBody>
                    <a:bodyPr/>
                    <a:lstStyle/>
                    <a:p>
                      <a:pPr algn="ctr" fontAlgn="ctr"/>
                      <a:r>
                        <a:rPr lang="en-GB" sz="1000" b="1" u="none" strike="noStrike" dirty="0">
                          <a:effectLst/>
                        </a:rPr>
                        <a:t>Service</a:t>
                      </a:r>
                      <a:endParaRPr lang="en-GB" sz="1000" b="1"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t"/>
                      <a:r>
                        <a:rPr lang="en-GB" sz="1000" b="1" u="none" strike="noStrike" dirty="0">
                          <a:effectLst/>
                        </a:rPr>
                        <a:t>Budget Allocation 2019/20 £000</a:t>
                      </a:r>
                      <a:endParaRPr lang="en-GB" sz="1000" b="1" i="0" u="none" strike="noStrike" dirty="0">
                        <a:solidFill>
                          <a:srgbClr val="000000"/>
                        </a:solidFill>
                        <a:effectLst/>
                        <a:latin typeface="Arial" panose="020B0604020202020204" pitchFamily="34" charset="0"/>
                      </a:endParaRPr>
                    </a:p>
                  </a:txBody>
                  <a:tcPr marL="5781" marR="5781" marT="5781" marB="0"/>
                </a:tc>
              </a:tr>
              <a:tr h="227764">
                <a:tc>
                  <a:txBody>
                    <a:bodyPr/>
                    <a:lstStyle/>
                    <a:p>
                      <a:pPr algn="l" fontAlgn="ctr"/>
                      <a:r>
                        <a:rPr lang="en-GB" sz="1000" u="none" strike="noStrike" dirty="0">
                          <a:effectLst/>
                        </a:rPr>
                        <a:t>Special School Budgets (Including Academy place funding  paid directly by ESFA)</a:t>
                      </a:r>
                      <a:endParaRPr lang="en-GB" sz="10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a:effectLst/>
                        </a:rPr>
                        <a:t>                                       23,735 </a:t>
                      </a:r>
                      <a:endParaRPr lang="en-GB" sz="1000" b="0" i="0" u="none" strike="noStrike">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dirty="0">
                          <a:effectLst/>
                        </a:rPr>
                        <a:t>Special School Equipment</a:t>
                      </a:r>
                      <a:endParaRPr lang="en-GB" sz="10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a:effectLst/>
                        </a:rPr>
                        <a:t>                                            323 </a:t>
                      </a:r>
                      <a:endParaRPr lang="en-GB" sz="1000" b="0" i="0" u="none" strike="noStrike">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dirty="0">
                          <a:effectLst/>
                        </a:rPr>
                        <a:t>Special School Hub</a:t>
                      </a:r>
                      <a:endParaRPr lang="en-GB" sz="10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a:effectLst/>
                        </a:rPr>
                        <a:t>                                            129 </a:t>
                      </a:r>
                      <a:endParaRPr lang="en-GB" sz="1000" b="0" i="0" u="none" strike="noStrike">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dirty="0">
                          <a:effectLst/>
                        </a:rPr>
                        <a:t>Place Funding for AP, CCP and FE providers</a:t>
                      </a:r>
                      <a:endParaRPr lang="en-GB" sz="10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a:effectLst/>
                        </a:rPr>
                        <a:t>                                         1,200 </a:t>
                      </a:r>
                      <a:endParaRPr lang="en-GB" sz="1000" b="0" i="0" u="none" strike="noStrike">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dirty="0">
                          <a:effectLst/>
                        </a:rPr>
                        <a:t>Mainstream Enhanced Provision</a:t>
                      </a:r>
                      <a:endParaRPr lang="en-GB" sz="10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a:effectLst/>
                        </a:rPr>
                        <a:t>                                            193 </a:t>
                      </a:r>
                      <a:endParaRPr lang="en-GB" sz="1000" b="0" i="0" u="none" strike="noStrike">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a:effectLst/>
                        </a:rPr>
                        <a:t>Inclusion Services</a:t>
                      </a:r>
                      <a:endParaRPr lang="en-GB" sz="10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dirty="0">
                          <a:effectLst/>
                        </a:rPr>
                        <a:t>                                        </a:t>
                      </a:r>
                      <a:r>
                        <a:rPr lang="en-GB" sz="1000" u="none" strike="noStrike" dirty="0" smtClean="0">
                          <a:effectLst/>
                        </a:rPr>
                        <a:t>3,018 </a:t>
                      </a:r>
                      <a:endParaRPr lang="en-GB" sz="10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dirty="0">
                          <a:effectLst/>
                        </a:rPr>
                        <a:t>Devolved Partnership Funding</a:t>
                      </a:r>
                      <a:endParaRPr lang="en-GB" sz="10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a:effectLst/>
                        </a:rPr>
                        <a:t>                                         4,257 </a:t>
                      </a:r>
                      <a:endParaRPr lang="en-GB" sz="1000" b="0" i="0" u="none" strike="noStrike">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dirty="0">
                          <a:effectLst/>
                        </a:rPr>
                        <a:t>Partnership Team</a:t>
                      </a:r>
                      <a:endParaRPr lang="en-GB" sz="10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a:effectLst/>
                        </a:rPr>
                        <a:t>                                            657 </a:t>
                      </a:r>
                      <a:endParaRPr lang="en-GB" sz="1000" b="0" i="0" u="none" strike="noStrike">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dirty="0">
                          <a:effectLst/>
                        </a:rPr>
                        <a:t>SEN Home to School Transport</a:t>
                      </a:r>
                      <a:endParaRPr lang="en-GB" sz="10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a:effectLst/>
                        </a:rPr>
                        <a:t>                                         1,764 </a:t>
                      </a:r>
                      <a:endParaRPr lang="en-GB" sz="1000" b="0" i="0" u="none" strike="noStrike">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dirty="0">
                          <a:effectLst/>
                        </a:rPr>
                        <a:t>Post 16 High Needs (outside of special schools and academies)</a:t>
                      </a:r>
                      <a:endParaRPr lang="en-GB" sz="1000" b="0" i="0" u="none" strike="noStrike" dirty="0">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dirty="0">
                          <a:effectLst/>
                        </a:rPr>
                        <a:t>                                         </a:t>
                      </a:r>
                      <a:r>
                        <a:rPr lang="en-GB" sz="1000" u="none" strike="noStrike" dirty="0" smtClean="0">
                          <a:effectLst/>
                        </a:rPr>
                        <a:t>4,469 </a:t>
                      </a:r>
                      <a:endParaRPr lang="en-GB" sz="10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a:effectLst/>
                        </a:rPr>
                        <a:t>Independent Non Maintained Schools and Alternative Provision (EHC Plan)</a:t>
                      </a:r>
                      <a:endParaRPr lang="en-GB" sz="10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dirty="0">
                          <a:effectLst/>
                        </a:rPr>
                        <a:t>                                      </a:t>
                      </a:r>
                      <a:r>
                        <a:rPr lang="en-GB" sz="1000" u="none" strike="noStrike" dirty="0" smtClean="0">
                          <a:effectLst/>
                        </a:rPr>
                        <a:t>12,000 </a:t>
                      </a:r>
                      <a:endParaRPr lang="en-GB" sz="10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a:effectLst/>
                        </a:rPr>
                        <a:t>Independent Non Maintained Schools and Alternative Provision (Non EHC Plan)</a:t>
                      </a:r>
                      <a:endParaRPr lang="en-GB" sz="10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dirty="0">
                          <a:effectLst/>
                        </a:rPr>
                        <a:t>                                         1,183 </a:t>
                      </a:r>
                      <a:endParaRPr lang="en-GB" sz="10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a:effectLst/>
                        </a:rPr>
                        <a:t>Targetted HLN</a:t>
                      </a:r>
                      <a:endParaRPr lang="en-GB" sz="10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dirty="0">
                          <a:effectLst/>
                        </a:rPr>
                        <a:t>                                         5,549 </a:t>
                      </a:r>
                      <a:endParaRPr lang="en-GB" sz="10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a:effectLst/>
                        </a:rPr>
                        <a:t>Additional family needs</a:t>
                      </a:r>
                      <a:endParaRPr lang="en-GB" sz="10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dirty="0">
                          <a:effectLst/>
                        </a:rPr>
                        <a:t>                                         7,314 </a:t>
                      </a:r>
                      <a:endParaRPr lang="en-GB" sz="10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a:effectLst/>
                        </a:rPr>
                        <a:t>Family Network Funding</a:t>
                      </a:r>
                      <a:endParaRPr lang="en-GB" sz="10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dirty="0">
                          <a:effectLst/>
                        </a:rPr>
                        <a:t>                                         1,117 </a:t>
                      </a:r>
                      <a:endParaRPr lang="en-GB" sz="10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a:effectLst/>
                        </a:rPr>
                        <a:t>Health Related Education Team, Physical Disability unit and Residential</a:t>
                      </a:r>
                      <a:endParaRPr lang="en-GB" sz="10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dirty="0">
                          <a:effectLst/>
                        </a:rPr>
                        <a:t>                                         1,210 </a:t>
                      </a:r>
                      <a:endParaRPr lang="en-GB" sz="10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a:effectLst/>
                        </a:rPr>
                        <a:t>SEND Divisional Costs</a:t>
                      </a:r>
                      <a:endParaRPr lang="en-GB" sz="1000" b="0"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dirty="0">
                          <a:effectLst/>
                        </a:rPr>
                        <a:t>                                            </a:t>
                      </a:r>
                      <a:r>
                        <a:rPr lang="en-GB" sz="1000" u="none" strike="noStrike" dirty="0" smtClean="0">
                          <a:effectLst/>
                        </a:rPr>
                        <a:t>818 </a:t>
                      </a:r>
                      <a:endParaRPr lang="en-GB" sz="1000" b="0" i="0" u="none" strike="noStrike" dirty="0">
                        <a:solidFill>
                          <a:srgbClr val="000000"/>
                        </a:solidFill>
                        <a:effectLst/>
                        <a:latin typeface="Arial" panose="020B0604020202020204" pitchFamily="34" charset="0"/>
                      </a:endParaRPr>
                    </a:p>
                  </a:txBody>
                  <a:tcPr marL="5781" marR="5781" marT="5781" marB="0" anchor="ctr"/>
                </a:tc>
              </a:tr>
              <a:tr h="227764">
                <a:tc>
                  <a:txBody>
                    <a:bodyPr/>
                    <a:lstStyle/>
                    <a:p>
                      <a:pPr algn="l" fontAlgn="ctr"/>
                      <a:r>
                        <a:rPr lang="en-GB" sz="1000" u="none" strike="noStrike">
                          <a:effectLst/>
                        </a:rPr>
                        <a:t>Total</a:t>
                      </a:r>
                      <a:endParaRPr lang="en-GB" sz="1000" b="1" i="0" u="none" strike="noStrike">
                        <a:solidFill>
                          <a:srgbClr val="000000"/>
                        </a:solidFill>
                        <a:effectLst/>
                        <a:latin typeface="Arial" panose="020B0604020202020204" pitchFamily="34" charset="0"/>
                      </a:endParaRPr>
                    </a:p>
                  </a:txBody>
                  <a:tcPr marL="5781" marR="5781" marT="5781" marB="0" anchor="ctr"/>
                </a:tc>
                <a:tc>
                  <a:txBody>
                    <a:bodyPr/>
                    <a:lstStyle/>
                    <a:p>
                      <a:pPr algn="ctr" fontAlgn="ctr"/>
                      <a:r>
                        <a:rPr lang="en-GB" sz="1000" u="none" strike="noStrike" dirty="0">
                          <a:effectLst/>
                        </a:rPr>
                        <a:t>                                      </a:t>
                      </a:r>
                      <a:r>
                        <a:rPr lang="en-GB" sz="1000" u="none" strike="noStrike" dirty="0" smtClean="0">
                          <a:effectLst/>
                        </a:rPr>
                        <a:t>68,937 </a:t>
                      </a:r>
                      <a:endParaRPr lang="en-GB" sz="1000" b="0" i="0" u="none" strike="noStrike" dirty="0">
                        <a:solidFill>
                          <a:srgbClr val="000000"/>
                        </a:solidFill>
                        <a:effectLst/>
                        <a:latin typeface="Arial" panose="020B0604020202020204" pitchFamily="34" charset="0"/>
                      </a:endParaRPr>
                    </a:p>
                  </a:txBody>
                  <a:tcPr marL="5781" marR="5781" marT="5781" marB="0" anchor="ctr"/>
                </a:tc>
              </a:tr>
            </a:tbl>
          </a:graphicData>
        </a:graphic>
      </p:graphicFrame>
    </p:spTree>
    <p:extLst>
      <p:ext uri="{BB962C8B-B14F-4D97-AF65-F5344CB8AC3E}">
        <p14:creationId xmlns:p14="http://schemas.microsoft.com/office/powerpoint/2010/main" val="3784327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altLang="en-US" sz="2800" dirty="0"/>
              <a:t>Special </a:t>
            </a:r>
            <a:r>
              <a:rPr lang="en-GB" altLang="en-US" sz="2800" dirty="0" smtClean="0"/>
              <a:t>School and Academy Budgets £23.735 million</a:t>
            </a:r>
            <a:endParaRPr lang="en-US" altLang="en-US" sz="2800" dirty="0"/>
          </a:p>
        </p:txBody>
      </p:sp>
      <p:sp>
        <p:nvSpPr>
          <p:cNvPr id="27651" name="Rectangle 3"/>
          <p:cNvSpPr>
            <a:spLocks noGrp="1" noChangeArrowheads="1"/>
          </p:cNvSpPr>
          <p:nvPr>
            <p:ph type="body" idx="1"/>
          </p:nvPr>
        </p:nvSpPr>
        <p:spPr/>
        <p:txBody>
          <a:bodyPr/>
          <a:lstStyle/>
          <a:p>
            <a:pPr marL="285750" indent="-285750">
              <a:buFont typeface="Arial" panose="020B0604020202020204" pitchFamily="34" charset="0"/>
              <a:buChar char="•"/>
            </a:pPr>
            <a:r>
              <a:rPr lang="en-GB" sz="1600" dirty="0"/>
              <a:t>Nottinghamshire County Council will be funding 1,017 pupil in our Special Schools and Academies in </a:t>
            </a:r>
            <a:r>
              <a:rPr lang="en-GB" sz="1600" dirty="0" smtClean="0"/>
              <a:t>2019/20 using budget of £22.295 million. This represents an additional 26 places from those funded for 2018/19.</a:t>
            </a:r>
          </a:p>
          <a:p>
            <a:pPr marL="285750" indent="-285750">
              <a:buFont typeface="Arial" panose="020B0604020202020204" pitchFamily="34" charset="0"/>
              <a:buChar char="•"/>
            </a:pPr>
            <a:r>
              <a:rPr lang="en-GB" sz="1600" dirty="0" smtClean="0"/>
              <a:t>Special </a:t>
            </a:r>
            <a:r>
              <a:rPr lang="en-GB" sz="1600" dirty="0"/>
              <a:t>School budgets are made up of Core (place) funding and Top up Funding.</a:t>
            </a:r>
          </a:p>
          <a:p>
            <a:pPr marL="285750" indent="-285750">
              <a:buFont typeface="Arial" panose="020B0604020202020204" pitchFamily="34" charset="0"/>
              <a:buChar char="•"/>
            </a:pPr>
            <a:r>
              <a:rPr lang="en-GB" sz="1600" dirty="0"/>
              <a:t>Core funding is £10,000 per place based on number of places to be funded.</a:t>
            </a:r>
          </a:p>
          <a:p>
            <a:pPr marL="285750" indent="-285750">
              <a:buFont typeface="Arial" panose="020B0604020202020204" pitchFamily="34" charset="0"/>
              <a:buChar char="•"/>
            </a:pPr>
            <a:r>
              <a:rPr lang="en-GB" sz="1600" dirty="0"/>
              <a:t>Top up funding is agreed per pupil based on their HN banding (1-5). Pupil’s HN bandings are agreed with schools during the annual moderation process. </a:t>
            </a:r>
          </a:p>
          <a:p>
            <a:pPr marL="285750" indent="-285750">
              <a:buFont typeface="Arial" panose="020B0604020202020204" pitchFamily="34" charset="0"/>
              <a:buChar char="•"/>
            </a:pPr>
            <a:r>
              <a:rPr lang="en-GB" sz="1600" dirty="0"/>
              <a:t>Schools may also be allocated a ‘setting factor’ if they meet NCC’s split site criteria.</a:t>
            </a:r>
          </a:p>
          <a:p>
            <a:pPr marL="285750" indent="-285750">
              <a:buFont typeface="Arial" panose="020B0604020202020204" pitchFamily="34" charset="0"/>
              <a:buChar char="•"/>
            </a:pPr>
            <a:r>
              <a:rPr lang="en-GB" sz="1600" dirty="0"/>
              <a:t>Place funding for Academies is recouped from Nottinghamshire’s DSG and paid directly by the EFA (£</a:t>
            </a:r>
            <a:r>
              <a:rPr lang="en-GB" sz="1600" dirty="0" smtClean="0"/>
              <a:t>3.35 </a:t>
            </a:r>
            <a:r>
              <a:rPr lang="en-GB" sz="1600" dirty="0"/>
              <a:t>million). </a:t>
            </a:r>
          </a:p>
          <a:p>
            <a:pPr marL="285750" indent="-285750">
              <a:buFont typeface="Arial" panose="020B0604020202020204" pitchFamily="34" charset="0"/>
              <a:buChar char="•"/>
            </a:pPr>
            <a:r>
              <a:rPr lang="en-GB" sz="1600" dirty="0"/>
              <a:t>Nottinghamshire County Council pay top up funding for all pupils in our Special Schools and Academies. Where the child resides in another Authority NCC will recoup the funding from that Authority. Similarly OLAs will charge NCC for our Children placed in their Special Schools. Nottinghamshire are currently a net ‘exporter’ of children (Budgeted £</a:t>
            </a:r>
            <a:r>
              <a:rPr lang="en-GB" sz="1600" dirty="0" smtClean="0"/>
              <a:t>0.766 </a:t>
            </a:r>
            <a:r>
              <a:rPr lang="en-GB" sz="1600" dirty="0"/>
              <a:t>million</a:t>
            </a:r>
            <a:r>
              <a:rPr lang="en-GB" sz="1600" dirty="0" smtClean="0"/>
              <a:t>).</a:t>
            </a:r>
          </a:p>
          <a:p>
            <a:pPr marL="285750" indent="-285750">
              <a:buFont typeface="Arial" panose="020B0604020202020204" pitchFamily="34" charset="0"/>
              <a:buChar char="•"/>
            </a:pPr>
            <a:r>
              <a:rPr lang="en-GB" sz="1600" dirty="0" smtClean="0"/>
              <a:t>Nottinghamshire has plans to create an additional 82 places across six special schools within year at a cost of £0.674 million</a:t>
            </a:r>
            <a:endParaRPr lang="en-GB" sz="1600" dirty="0"/>
          </a:p>
          <a:p>
            <a:pPr marL="0" indent="0">
              <a:buNone/>
            </a:pP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1038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a:t>Special School </a:t>
            </a:r>
            <a:r>
              <a:rPr lang="en-GB" sz="2800" dirty="0" smtClean="0"/>
              <a:t>Equipment £0.323 million</a:t>
            </a:r>
            <a:endParaRPr lang="en-US" altLang="en-US" sz="2800" dirty="0"/>
          </a:p>
        </p:txBody>
      </p:sp>
      <p:sp>
        <p:nvSpPr>
          <p:cNvPr id="27651" name="Rectangle 3"/>
          <p:cNvSpPr>
            <a:spLocks noGrp="1" noChangeArrowheads="1"/>
          </p:cNvSpPr>
          <p:nvPr>
            <p:ph type="body" idx="1"/>
          </p:nvPr>
        </p:nvSpPr>
        <p:spPr/>
        <p:txBody>
          <a:bodyPr/>
          <a:lstStyle/>
          <a:p>
            <a:r>
              <a:rPr lang="en-GB" altLang="en-US" sz="1600" dirty="0" smtClean="0"/>
              <a:t>This budget will be used to contribute to specialist ad hoc expenditure incurred by Nottinghamshire’s Special Schools and Academies.</a:t>
            </a:r>
          </a:p>
          <a:p>
            <a:r>
              <a:rPr lang="en-GB" altLang="en-US" sz="1600" dirty="0" smtClean="0"/>
              <a:t>Much of this expenditure would have previously been funded by the NHS but their contributions have now been withdrawn.</a:t>
            </a:r>
          </a:p>
          <a:p>
            <a:r>
              <a:rPr lang="en-GB" altLang="en-US" sz="1600" dirty="0" smtClean="0"/>
              <a:t>The budget will pay for specialist nursing, therapies and equipment.</a:t>
            </a:r>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2547221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p:spPr>
        <p:txBody>
          <a:bodyPr/>
          <a:lstStyle/>
          <a:p>
            <a:r>
              <a:rPr lang="en-GB" sz="2800" dirty="0"/>
              <a:t>Special School Hub </a:t>
            </a:r>
            <a:r>
              <a:rPr lang="en-GB" sz="2800" dirty="0" smtClean="0"/>
              <a:t>£0.129 million</a:t>
            </a:r>
            <a:endParaRPr lang="en-US" altLang="en-US" sz="2800" dirty="0"/>
          </a:p>
        </p:txBody>
      </p:sp>
      <p:sp>
        <p:nvSpPr>
          <p:cNvPr id="27651" name="Rectangle 3"/>
          <p:cNvSpPr>
            <a:spLocks noGrp="1" noChangeArrowheads="1"/>
          </p:cNvSpPr>
          <p:nvPr>
            <p:ph type="body" idx="1"/>
          </p:nvPr>
        </p:nvSpPr>
        <p:spPr/>
        <p:txBody>
          <a:bodyPr/>
          <a:lstStyle/>
          <a:p>
            <a:r>
              <a:rPr lang="en-GB" altLang="en-US" sz="1600" dirty="0" smtClean="0"/>
              <a:t>In order to create additional LA maintained places for children with SEND in Nottinghamshire, it is proposed that NCC will create two ‘Special School Hubs’.</a:t>
            </a:r>
          </a:p>
          <a:p>
            <a:r>
              <a:rPr lang="en-GB" altLang="en-US" sz="1600" dirty="0" smtClean="0"/>
              <a:t>The Hubs </a:t>
            </a:r>
            <a:r>
              <a:rPr lang="en-GB" altLang="en-US" sz="1600" b="1" dirty="0" smtClean="0"/>
              <a:t>could</a:t>
            </a:r>
            <a:r>
              <a:rPr lang="en-GB" altLang="en-US" sz="1600" dirty="0" smtClean="0"/>
              <a:t> be operational from September 2019.</a:t>
            </a:r>
          </a:p>
          <a:p>
            <a:r>
              <a:rPr lang="en-GB" altLang="en-US" sz="1600" dirty="0" smtClean="0"/>
              <a:t>Each Hub </a:t>
            </a:r>
            <a:r>
              <a:rPr lang="en-GB" altLang="en-US" sz="1600" b="1" dirty="0" smtClean="0"/>
              <a:t>could</a:t>
            </a:r>
            <a:r>
              <a:rPr lang="en-GB" altLang="en-US" sz="1600" dirty="0" smtClean="0"/>
              <a:t> educate up to five pupils at any time.</a:t>
            </a:r>
          </a:p>
          <a:p>
            <a:r>
              <a:rPr lang="en-GB" altLang="en-US" sz="1600" dirty="0" smtClean="0"/>
              <a:t>The revenue expenditure of the Hubs will be the cost of employing one teacher and two teaching assistants.</a:t>
            </a:r>
          </a:p>
          <a:p>
            <a:r>
              <a:rPr lang="en-GB" altLang="en-US" sz="1600" dirty="0" smtClean="0"/>
              <a:t>It is proposed that capital costs of setting up the hubs will be meet by the Specialist Provision Capital Grant.</a:t>
            </a:r>
            <a:endParaRPr lang="en-GB" altLang="en-US" sz="1600" dirty="0"/>
          </a:p>
        </p:txBody>
      </p:sp>
      <p:sp>
        <p:nvSpPr>
          <p:cNvPr id="27652" name="Text Box 4"/>
          <p:cNvSpPr txBox="1">
            <a:spLocks noChangeArrowheads="1"/>
          </p:cNvSpPr>
          <p:nvPr/>
        </p:nvSpPr>
        <p:spPr bwMode="auto">
          <a:xfrm>
            <a:off x="2976563" y="6057900"/>
            <a:ext cx="5972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3200" dirty="0">
                <a:solidFill>
                  <a:schemeClr val="bg1"/>
                </a:solidFill>
              </a:rPr>
              <a:t>High Needs Block 2019/20</a:t>
            </a:r>
          </a:p>
        </p:txBody>
      </p:sp>
    </p:spTree>
    <p:extLst>
      <p:ext uri="{BB962C8B-B14F-4D97-AF65-F5344CB8AC3E}">
        <p14:creationId xmlns:p14="http://schemas.microsoft.com/office/powerpoint/2010/main" val="784471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Template>
  <TotalTime>1786</TotalTime>
  <Words>2975</Words>
  <Application>Microsoft Office PowerPoint</Application>
  <PresentationFormat>On-screen Show (4:3)</PresentationFormat>
  <Paragraphs>335</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Arial Black</vt:lpstr>
      <vt:lpstr>Calibri</vt:lpstr>
      <vt:lpstr>Custom Design</vt:lpstr>
      <vt:lpstr>Nottinghamshire’s High Needs Block 2019/20</vt:lpstr>
      <vt:lpstr>Overview and ESFA Guidance</vt:lpstr>
      <vt:lpstr>ESFA Funding of the High Needs Block</vt:lpstr>
      <vt:lpstr>ESFA Funding of Nottinghamshire’s High Needs Block</vt:lpstr>
      <vt:lpstr>Nottinghamshire’s Transfer of 0.5% of Schools Block</vt:lpstr>
      <vt:lpstr>Nottinghamshire’s Indicative Use of The High Needs Block 2019/20</vt:lpstr>
      <vt:lpstr>Special School and Academy Budgets £23.735 million</vt:lpstr>
      <vt:lpstr>Special School Equipment £0.323 million</vt:lpstr>
      <vt:lpstr>Special School Hub £0.129 million</vt:lpstr>
      <vt:lpstr>Place Funding for AP, CCP and FE providers £1.2 million</vt:lpstr>
      <vt:lpstr>Mainstream Enhanced Provision £0.193 million </vt:lpstr>
      <vt:lpstr>Inclusion Services £3.018 million</vt:lpstr>
      <vt:lpstr>Devolved Partnership Funding £4.257 million </vt:lpstr>
      <vt:lpstr>Partnership Team £0.657 million </vt:lpstr>
      <vt:lpstr>SEN Home to School Transport £1.764 million </vt:lpstr>
      <vt:lpstr>Post 16 High Needs (outside of special schools and academies) £4.469 million</vt:lpstr>
      <vt:lpstr>Independent Non Maintained Schools and Alternative Provision (EHC Plan and LAC) £12 million</vt:lpstr>
      <vt:lpstr>Independent Non Maintained Schools and Alternative Provision (EHC Plan and LAC) £12 million</vt:lpstr>
      <vt:lpstr>Independent Non Maintained Schools and Alternative Provision (Non EHC Plan) £1.183 million</vt:lpstr>
      <vt:lpstr>Targeted HLN £5.549 million</vt:lpstr>
      <vt:lpstr>Additional family needs £7.314 million</vt:lpstr>
      <vt:lpstr>Family Network Funding £1.117 million</vt:lpstr>
      <vt:lpstr>Health Related Education Team, Physical Disability unit and Residential £1.210 million </vt:lpstr>
      <vt:lpstr>SEND Divisional Costs £0.818 million </vt:lpstr>
      <vt:lpstr>Forecast Expenditure 2019/20 </vt:lpstr>
      <vt:lpstr>Forecast Expenditure 2019/20 (continued)</vt:lpstr>
    </vt:vector>
  </TitlesOfParts>
  <Company>NCC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Information and Communications</dc:subject>
  <dc:creator>Scarlet McCourt</dc:creator>
  <cp:lastModifiedBy>Toni Gardner</cp:lastModifiedBy>
  <cp:revision>75</cp:revision>
  <cp:lastPrinted>2019-02-28T11:44:32Z</cp:lastPrinted>
  <dcterms:created xsi:type="dcterms:W3CDTF">2017-07-03T13:03:55Z</dcterms:created>
  <dcterms:modified xsi:type="dcterms:W3CDTF">2019-03-22T12:40:42Z</dcterms:modified>
</cp:coreProperties>
</file>