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</p:sldMasterIdLst>
  <p:handoutMasterIdLst>
    <p:handoutMasterId r:id="rId22"/>
  </p:handoutMasterIdLst>
  <p:sldIdLst>
    <p:sldId id="279" r:id="rId6"/>
    <p:sldId id="288" r:id="rId7"/>
    <p:sldId id="280" r:id="rId8"/>
    <p:sldId id="278" r:id="rId9"/>
    <p:sldId id="289" r:id="rId10"/>
    <p:sldId id="281" r:id="rId11"/>
    <p:sldId id="282" r:id="rId12"/>
    <p:sldId id="283" r:id="rId13"/>
    <p:sldId id="284" r:id="rId14"/>
    <p:sldId id="285" r:id="rId15"/>
    <p:sldId id="286" r:id="rId16"/>
    <p:sldId id="290" r:id="rId17"/>
    <p:sldId id="291" r:id="rId18"/>
    <p:sldId id="292" r:id="rId19"/>
    <p:sldId id="293" r:id="rId20"/>
    <p:sldId id="287" r:id="rId2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14E973B-38E2-4B9A-8025-947AA4475E86}">
          <p14:sldIdLst>
            <p14:sldId id="279"/>
            <p14:sldId id="288"/>
            <p14:sldId id="280"/>
            <p14:sldId id="278"/>
            <p14:sldId id="289"/>
            <p14:sldId id="281"/>
            <p14:sldId id="282"/>
            <p14:sldId id="283"/>
            <p14:sldId id="284"/>
            <p14:sldId id="285"/>
            <p14:sldId id="286"/>
            <p14:sldId id="290"/>
            <p14:sldId id="291"/>
            <p14:sldId id="292"/>
            <p14:sldId id="293"/>
            <p14:sldId id="287"/>
          </p14:sldIdLst>
        </p14:section>
        <p14:section name="Untitled Section" id="{1FA0F01A-D053-4E86-A38D-0A9794784F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 snapToGrid="0"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D3FCB-558E-4260-B102-BABF0C567270}" type="datetimeFigureOut">
              <a:rPr lang="en-GB" smtClean="0"/>
              <a:t>18/09/2018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FCD71-6465-4A46-83B6-CB85AF271A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379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63688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19463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pic>
        <p:nvPicPr>
          <p:cNvPr id="11271" name="Picture 7" descr="Bann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2413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87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95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95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772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85775"/>
            <a:ext cx="8305800" cy="885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6213"/>
            <a:ext cx="8305800" cy="39624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3569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350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6921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4327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4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212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14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592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249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96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Text here (level one)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pic>
        <p:nvPicPr>
          <p:cNvPr id="10254" name="Picture 14" descr="PowerPoint Banner Small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5500"/>
            <a:ext cx="914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\\ns01-0029\filedata12$\fp20-0029\Communities\CSRP\Community%20Safety\New%20SC%20I-Drive%20File%20Layout\LEAH%20&amp;Youth%20Issues\DD6%20Amazing%20Breath%20&amp;%20Shine%20the%20light\Misterton%20School%20Report%20January%202018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494" y="1376607"/>
            <a:ext cx="8135816" cy="2590800"/>
          </a:xfrm>
        </p:spPr>
        <p:txBody>
          <a:bodyPr/>
          <a:lstStyle/>
          <a:p>
            <a:r>
              <a:rPr lang="en-GB" sz="4400" dirty="0" smtClean="0"/>
              <a:t>Safety in Schools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 smtClean="0"/>
              <a:t>Thursday 27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September 2018</a:t>
            </a:r>
            <a:endParaRPr lang="en-GB" sz="2400" dirty="0"/>
          </a:p>
        </p:txBody>
      </p:sp>
      <p:pic>
        <p:nvPicPr>
          <p:cNvPr id="15" name="Picture 14" descr="C:\Users\gac4\AppData\Local\Microsoft\Windows\INetCache\Content.Outlook\5Q08C8C5\Notts_Childrens_Alliance_co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2" y="4272207"/>
            <a:ext cx="3001108" cy="1534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63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3949" y="1645061"/>
            <a:ext cx="4310266" cy="27940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" y="309093"/>
            <a:ext cx="2833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Currently reviewing and up-dating delivery plan for County and Districts.  Communicating with all Service Leads. Reviewing Training and links with Safe Guarding.</a:t>
            </a:r>
            <a:endParaRPr lang="en-GB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384548" y="309093"/>
            <a:ext cx="28462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Channel panel joint Chair with City and central point of contact for Local authority and liaison with districts.  Reviewing referral pathway.  Two week Channel panel meetings.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83335" y="3835427"/>
            <a:ext cx="2833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Safety Education starts with prevention and building resilience, working with colleagues to ensure universal messages include the most vulnerable children and young people.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310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0185" y="1711569"/>
            <a:ext cx="5802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5400" b="1" dirty="0">
                <a:ea typeface="Times New Roman" panose="02020603050405020304" pitchFamily="18" charset="0"/>
              </a:rPr>
              <a:t>Take Five Case Study </a:t>
            </a:r>
            <a:endParaRPr lang="en-GB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8031" y="4841631"/>
            <a:ext cx="392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2" action="ppaction://hlinkfile"/>
              </a:rPr>
              <a:t>https</a:t>
            </a:r>
            <a:r>
              <a:rPr lang="en-GB" dirty="0"/>
              <a:t>://vimeo.com/248344492</a:t>
            </a:r>
          </a:p>
        </p:txBody>
      </p:sp>
    </p:spTree>
    <p:extLst>
      <p:ext uri="{BB962C8B-B14F-4D97-AF65-F5344CB8AC3E}">
        <p14:creationId xmlns:p14="http://schemas.microsoft.com/office/powerpoint/2010/main" val="9958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38"/>
            <a:ext cx="9144000" cy="479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ontent Placeholder 1"/>
          <p:cNvSpPr>
            <a:spLocks noGrp="1"/>
          </p:cNvSpPr>
          <p:nvPr>
            <p:ph idx="1"/>
          </p:nvPr>
        </p:nvSpPr>
        <p:spPr>
          <a:xfrm>
            <a:off x="372269" y="4983041"/>
            <a:ext cx="8399462" cy="12239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6000" b="1" dirty="0" smtClean="0">
                <a:solidFill>
                  <a:srgbClr val="0033CC"/>
                </a:solidFill>
              </a:rPr>
              <a:t>SAFETY IN SCHOOLS</a:t>
            </a:r>
          </a:p>
        </p:txBody>
      </p:sp>
    </p:spTree>
    <p:extLst>
      <p:ext uri="{BB962C8B-B14F-4D97-AF65-F5344CB8AC3E}">
        <p14:creationId xmlns:p14="http://schemas.microsoft.com/office/powerpoint/2010/main" val="175970546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188640"/>
            <a:ext cx="8568952" cy="1569660"/>
          </a:xfrm>
          <a:prstGeom prst="rect">
            <a:avLst/>
          </a:prstGeom>
          <a:solidFill>
            <a:srgbClr val="E4E4F8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What we do to keep </a:t>
            </a:r>
          </a:p>
          <a:p>
            <a:pPr algn="ctr">
              <a:defRPr/>
            </a:pPr>
            <a:r>
              <a:rPr lang="en-US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children safe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9088" y="1916113"/>
            <a:ext cx="8574087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GB" dirty="0">
              <a:latin typeface="Arial" charset="0"/>
              <a:cs typeface="Arial" charset="0"/>
            </a:endParaRP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b="1" dirty="0">
                <a:latin typeface="Arial" charset="0"/>
                <a:cs typeface="Arial" charset="0"/>
              </a:rPr>
              <a:t>Delivery of key messages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b="1" dirty="0">
                <a:latin typeface="Arial" charset="0"/>
                <a:cs typeface="Arial" charset="0"/>
              </a:rPr>
              <a:t>SEIOs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b="1" dirty="0">
                <a:latin typeface="Arial" charset="0"/>
                <a:cs typeface="Arial" charset="0"/>
              </a:rPr>
              <a:t>Mini Police / cadets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b="1" dirty="0">
                <a:latin typeface="Arial" charset="0"/>
                <a:cs typeface="Arial" charset="0"/>
              </a:rPr>
              <a:t>Community engagement / clubs.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b="1" dirty="0">
                <a:latin typeface="Arial" charset="0"/>
                <a:cs typeface="Arial" charset="0"/>
              </a:rPr>
              <a:t>Working with others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b="1" dirty="0">
                <a:latin typeface="Arial" charset="0"/>
                <a:cs typeface="Arial" charset="0"/>
              </a:rPr>
              <a:t>Training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b="1" dirty="0">
                <a:latin typeface="Arial" charset="0"/>
                <a:cs typeface="Arial" charset="0"/>
              </a:rPr>
              <a:t>Safety zone</a:t>
            </a:r>
          </a:p>
          <a:p>
            <a:pPr marL="342900" indent="-342900" algn="ctr">
              <a:buFont typeface="+mj-lt"/>
              <a:buAutoNum type="arabicPeriod"/>
              <a:defRPr/>
            </a:pPr>
            <a:r>
              <a:rPr lang="en-GB" b="1" dirty="0">
                <a:latin typeface="Arial" charset="0"/>
                <a:cs typeface="Arial" charset="0"/>
              </a:rPr>
              <a:t>Evaluation</a:t>
            </a:r>
          </a:p>
          <a:p>
            <a:pPr>
              <a:defRPr/>
            </a:pPr>
            <a:endParaRPr lang="en-GB" dirty="0">
              <a:latin typeface="Arial" charset="0"/>
              <a:cs typeface="Arial" charset="0"/>
            </a:endParaRP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124075" y="2060575"/>
            <a:ext cx="5472113" cy="2592388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>
            <a:off x="2339975" y="2060575"/>
            <a:ext cx="4608513" cy="2608263"/>
          </a:xfrm>
          <a:prstGeom prst="line">
            <a:avLst/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615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88931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95250"/>
            <a:ext cx="8785225" cy="531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C:\Users\3003214\AppData\Local\Microsoft\Windows\Temporary Internet Files\Content.Outlook\3NG28UQQ\Control room outs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71438"/>
            <a:ext cx="8858250" cy="543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128588"/>
            <a:ext cx="8785225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227513"/>
            <a:ext cx="20748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2276475"/>
            <a:ext cx="1914525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101600"/>
            <a:ext cx="218440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:\Users\3003214\AppData\Local\Microsoft\Windows\Temporary Internet Files\Content.Outlook\3NG28UQQ\20180704_1416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93663"/>
            <a:ext cx="65928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71438"/>
            <a:ext cx="8737600" cy="547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ee the source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49525"/>
            <a:ext cx="48863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59560508894718990320080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42900"/>
            <a:ext cx="4826000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9101950889474751565349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565400"/>
            <a:ext cx="367188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89412508894636022253724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333375"/>
            <a:ext cx="3671887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3375"/>
            <a:ext cx="8840788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10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23813"/>
            <a:ext cx="9142412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58126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808892" y="703384"/>
            <a:ext cx="1934308" cy="173501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ular Callout 3"/>
          <p:cNvSpPr/>
          <p:nvPr/>
        </p:nvSpPr>
        <p:spPr>
          <a:xfrm>
            <a:off x="3434862" y="316523"/>
            <a:ext cx="1934307" cy="1629508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ular Callout 4"/>
          <p:cNvSpPr/>
          <p:nvPr/>
        </p:nvSpPr>
        <p:spPr>
          <a:xfrm>
            <a:off x="6236677" y="597876"/>
            <a:ext cx="2262554" cy="212946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>
            <a:off x="1078522" y="2989383"/>
            <a:ext cx="2016370" cy="1594339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ular Callout 6"/>
          <p:cNvSpPr/>
          <p:nvPr/>
        </p:nvSpPr>
        <p:spPr>
          <a:xfrm>
            <a:off x="4138245" y="3927230"/>
            <a:ext cx="2098431" cy="151227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ular Callout 7"/>
          <p:cNvSpPr/>
          <p:nvPr/>
        </p:nvSpPr>
        <p:spPr>
          <a:xfrm>
            <a:off x="6705600" y="3188676"/>
            <a:ext cx="1524000" cy="160606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434862" y="2438400"/>
            <a:ext cx="2121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+mj-lt"/>
              </a:rPr>
              <a:t>Our asks….</a:t>
            </a:r>
            <a:endParaRPr lang="en-GB" sz="32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8522" y="973015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Strategic steer &amp; support for YCPAG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727938" y="597877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Support for existing high impact initiatives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424246" y="785445"/>
            <a:ext cx="19460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How can we all improve communications about what TETC team do?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289538" y="3188677"/>
            <a:ext cx="1582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Better ways to avoid duplication &amp; build capacity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81446" y="3399692"/>
            <a:ext cx="116058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Best contact in schools? Heads get too many emails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4384431" y="4126523"/>
            <a:ext cx="1629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Any other schools we should be in?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38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63688"/>
            <a:ext cx="7772400" cy="3418620"/>
          </a:xfrm>
        </p:spPr>
        <p:txBody>
          <a:bodyPr/>
          <a:lstStyle/>
          <a:p>
            <a:r>
              <a:rPr lang="en-GB" sz="4000" dirty="0" smtClean="0"/>
              <a:t>Sarah Lee – Team Manager Tackling Emerging Threats to Children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630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Tackling Emerging Threats to Children/School Health Hub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217" y="1748405"/>
            <a:ext cx="2085975" cy="219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556" y="4269922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0" y="4001408"/>
            <a:ext cx="2338054" cy="1753541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261" y="1336126"/>
            <a:ext cx="2333625" cy="19812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" y="1474788"/>
            <a:ext cx="2600325" cy="19240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50" y="1593884"/>
            <a:ext cx="2044474" cy="18049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702" y="3648093"/>
            <a:ext cx="2200275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065" y="212272"/>
            <a:ext cx="5992585" cy="801148"/>
          </a:xfrm>
        </p:spPr>
        <p:txBody>
          <a:bodyPr/>
          <a:lstStyle/>
          <a:p>
            <a:r>
              <a:rPr lang="en-GB" dirty="0" smtClean="0"/>
              <a:t>Main concerns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278336" y="1943100"/>
            <a:ext cx="1959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9" y="3953555"/>
            <a:ext cx="2705100" cy="1685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350" y="2606547"/>
            <a:ext cx="2857500" cy="78036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064" y="3681031"/>
            <a:ext cx="3624072" cy="2048256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988" y="137422"/>
            <a:ext cx="3587496" cy="1990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26" y="4357676"/>
            <a:ext cx="2008998" cy="10817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8" y="1198085"/>
            <a:ext cx="2596243" cy="21693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801" y="961163"/>
            <a:ext cx="2594971" cy="271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1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459" y="1828800"/>
            <a:ext cx="8171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b="1" dirty="0">
                <a:latin typeface="+mj-lt"/>
                <a:ea typeface="Times New Roman" panose="02020603050405020304" pitchFamily="18" charset="0"/>
              </a:rPr>
              <a:t>Leah Sareen</a:t>
            </a:r>
          </a:p>
          <a:p>
            <a:pPr algn="ctr">
              <a:spcAft>
                <a:spcPts val="0"/>
              </a:spcAft>
            </a:pPr>
            <a:r>
              <a:rPr lang="en-GB" sz="4000" dirty="0">
                <a:latin typeface="+mj-lt"/>
                <a:ea typeface="Times New Roman" panose="02020603050405020304" pitchFamily="18" charset="0"/>
              </a:rPr>
              <a:t>Programme Officer Communities Team, </a:t>
            </a:r>
          </a:p>
          <a:p>
            <a:pPr algn="ctr">
              <a:spcAft>
                <a:spcPts val="0"/>
              </a:spcAft>
            </a:pPr>
            <a:r>
              <a:rPr lang="en-GB" sz="4000" dirty="0">
                <a:latin typeface="+mj-lt"/>
                <a:ea typeface="Times New Roman" panose="02020603050405020304" pitchFamily="18" charset="0"/>
              </a:rPr>
              <a:t>Place Department</a:t>
            </a:r>
          </a:p>
        </p:txBody>
      </p:sp>
    </p:spTree>
    <p:extLst>
      <p:ext uri="{BB962C8B-B14F-4D97-AF65-F5344CB8AC3E}">
        <p14:creationId xmlns:p14="http://schemas.microsoft.com/office/powerpoint/2010/main" val="341189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6646" y="339969"/>
            <a:ext cx="3481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Resilience and Safety Education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98539" y="2833723"/>
            <a:ext cx="2795680" cy="243592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 </a:t>
            </a:r>
            <a:r>
              <a:rPr lang="en-GB" sz="1200" b="1" dirty="0">
                <a:solidFill>
                  <a:schemeClr val="bg1"/>
                </a:solidFill>
              </a:rPr>
              <a:t>Local Improvement Scheme </a:t>
            </a:r>
            <a:endParaRPr lang="en-GB" sz="1200" b="1" dirty="0" smtClean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1200" dirty="0" smtClean="0"/>
              <a:t>Children Young </a:t>
            </a:r>
            <a:r>
              <a:rPr lang="en-GB" sz="1200" dirty="0"/>
              <a:t>people  funded </a:t>
            </a:r>
            <a:r>
              <a:rPr lang="en-GB" sz="1200" dirty="0" smtClean="0"/>
              <a:t>projects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1200" dirty="0" smtClean="0"/>
              <a:t>Summer </a:t>
            </a:r>
            <a:r>
              <a:rPr lang="en-GB" sz="1200" dirty="0" err="1"/>
              <a:t>Playschemes</a:t>
            </a:r>
            <a:r>
              <a:rPr lang="en-GB" sz="1200" dirty="0"/>
              <a:t>  </a:t>
            </a:r>
            <a:r>
              <a:rPr lang="en-GB" sz="1200" dirty="0" smtClean="0"/>
              <a:t>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en-GB" sz="1200" dirty="0" smtClean="0"/>
              <a:t>Talented Athlete Schemes</a:t>
            </a:r>
            <a:endParaRPr lang="en-GB" sz="1200" dirty="0"/>
          </a:p>
        </p:txBody>
      </p:sp>
      <p:sp>
        <p:nvSpPr>
          <p:cNvPr id="6" name="Oval 5"/>
          <p:cNvSpPr/>
          <p:nvPr/>
        </p:nvSpPr>
        <p:spPr>
          <a:xfrm>
            <a:off x="2957684" y="3450027"/>
            <a:ext cx="1819597" cy="14138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N.C.C Chair </a:t>
            </a:r>
          </a:p>
          <a:p>
            <a:pPr algn="ctr"/>
            <a:r>
              <a:rPr lang="en-GB" sz="1400" b="1" dirty="0" smtClean="0"/>
              <a:t> </a:t>
            </a:r>
            <a:r>
              <a:rPr lang="en-GB" sz="1400" b="1" dirty="0"/>
              <a:t>Youth Crime Prevention </a:t>
            </a:r>
            <a:r>
              <a:rPr lang="en-GB" sz="1400" b="1" dirty="0" smtClean="0"/>
              <a:t>Advisory Group</a:t>
            </a:r>
            <a:endParaRPr lang="en-GB" sz="1400" b="1" dirty="0"/>
          </a:p>
        </p:txBody>
      </p:sp>
      <p:sp>
        <p:nvSpPr>
          <p:cNvPr id="7" name="Oval 6"/>
          <p:cNvSpPr/>
          <p:nvPr/>
        </p:nvSpPr>
        <p:spPr>
          <a:xfrm>
            <a:off x="4844442" y="3450027"/>
            <a:ext cx="1890911" cy="13508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Vice Chair </a:t>
            </a:r>
            <a:r>
              <a:rPr lang="en-GB" sz="1400" dirty="0" smtClean="0"/>
              <a:t> </a:t>
            </a:r>
            <a:r>
              <a:rPr lang="en-GB" sz="1400" b="1" dirty="0"/>
              <a:t>National Safety Education Committee</a:t>
            </a:r>
          </a:p>
        </p:txBody>
      </p:sp>
      <p:sp>
        <p:nvSpPr>
          <p:cNvPr id="8" name="Oval 7"/>
          <p:cNvSpPr/>
          <p:nvPr/>
        </p:nvSpPr>
        <p:spPr>
          <a:xfrm>
            <a:off x="6802514" y="3278306"/>
            <a:ext cx="2103894" cy="161687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N.C.C Authority Lead for </a:t>
            </a:r>
            <a:r>
              <a:rPr lang="en-GB" sz="1400" b="1" dirty="0" smtClean="0"/>
              <a:t>Prevent Duty</a:t>
            </a:r>
            <a:r>
              <a:rPr lang="en-GB" sz="1400" dirty="0" smtClean="0"/>
              <a:t> &amp; Joint </a:t>
            </a:r>
            <a:r>
              <a:rPr lang="en-GB" sz="1400" dirty="0"/>
              <a:t>Chair for </a:t>
            </a:r>
            <a:r>
              <a:rPr lang="en-GB" sz="1400" b="1" dirty="0"/>
              <a:t>Channel panel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838" y="875092"/>
            <a:ext cx="2032991" cy="2409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766" y="1129641"/>
            <a:ext cx="1594064" cy="17592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073" y="1349895"/>
            <a:ext cx="1424103" cy="1571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6126" y="1586846"/>
            <a:ext cx="1112597" cy="12278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142" y="876149"/>
            <a:ext cx="2447876" cy="1755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23" y="1753694"/>
            <a:ext cx="1042915" cy="782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5544" y="1403471"/>
            <a:ext cx="1803182" cy="135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173" y="1254369"/>
            <a:ext cx="4711496" cy="36984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8789" y="231820"/>
            <a:ext cx="29309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Local Improvement Scheme L.I.S Fund: 400 + Community projects applied and 220 funded: Youth, Community, Play, Diversionary, Sport, Heritage</a:t>
            </a:r>
            <a:endParaRPr lang="en-GB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872669" y="3103591"/>
            <a:ext cx="2459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Safety Education outcome: safe delivery, Safe guarding in place, robust monitoring, opportunity for wide communication reach with engaged children, young people and families.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4069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513" y="1148862"/>
            <a:ext cx="4585995" cy="357983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44699" y="3540369"/>
            <a:ext cx="2287486" cy="215919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40+ Partners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23+ Links with Strategic Groups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1000’s of children and young people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47730"/>
            <a:ext cx="2562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Informed by practitioners working with children, young people and families, to share best practice, pool resources and  providing a platform for young people to have a voice and influence at a local and national level.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165717" y="4087698"/>
            <a:ext cx="297828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Outcomes: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National </a:t>
            </a:r>
            <a:r>
              <a:rPr lang="en-GB" sz="1600" dirty="0" err="1" smtClean="0"/>
              <a:t>Crimebeat</a:t>
            </a:r>
            <a:r>
              <a:rPr lang="en-GB" sz="1600" dirty="0" smtClean="0"/>
              <a:t> Awards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Dragon’s Den Style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Youth Commissioners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I Pledge and the Justice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Take Five</a:t>
            </a:r>
            <a:endParaRPr lang="en-GB" sz="1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89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32" y="2157046"/>
            <a:ext cx="3309402" cy="258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195" y="926123"/>
            <a:ext cx="3345754" cy="2715964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736579">
            <a:off x="3934711" y="2298672"/>
            <a:ext cx="1225896" cy="68258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eft Arrow 4"/>
          <p:cNvSpPr/>
          <p:nvPr/>
        </p:nvSpPr>
        <p:spPr>
          <a:xfrm rot="20612068">
            <a:off x="4074352" y="3060512"/>
            <a:ext cx="1420220" cy="6439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08361" y="4211289"/>
            <a:ext cx="50356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Access to best practice nationally to High Quality Safety Education and National platform to showcase Nottinghamshire best practice.  Currently developing next 10yr National Strategy, </a:t>
            </a:r>
            <a:r>
              <a:rPr lang="en-GB" sz="1600" dirty="0" err="1" smtClean="0"/>
              <a:t>Notts</a:t>
            </a:r>
            <a:r>
              <a:rPr lang="en-GB" sz="1600" dirty="0" smtClean="0"/>
              <a:t> included as Case Study.</a:t>
            </a:r>
            <a:endParaRPr lang="en-GB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74432" y="475907"/>
            <a:ext cx="4172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Local High Quality Safety Education tackling range of issues; bullying, knife crime, water safety, fire safety, prevent.  Strength based approach building resilience with individuals and communities.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73479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SMeta2010Field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ItemUpdatedEventHandlerForConceptSearch</Name>
    <Synchronization>Asynchronous</Synchronization>
    <Type>10002</Type>
    <SequenceNumber>10001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ItemUpdatingEventHandlerForConceptSearch</Name>
    <Synchronization>Synchronous</Synchronization>
    <Type>2</Type>
    <SequenceNumber>10001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ItemCheckedInEventHandlerForConceptSearch</Name>
    <Synchronization>Asynchronous</Synchronization>
    <Type>10004</Type>
    <SequenceNumber>10002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ItemUncheckedOutEventHandlerForConceptSearch</Name>
    <Synchronization>Asynchronous</Synchronization>
    <Type>10006</Type>
    <SequenceNumber>10003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ItemAddedEventHandlerForConceptSearch</Name>
    <Synchronization>Asynchronous</Synchronization>
    <Type>10001</Type>
    <SequenceNumber>10004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ItemFileMovedEventHandlerForConceptSearch</Name>
    <Synchronization>Asynchronous</Synchronization>
    <Type>10009</Type>
    <SequenceNumber>10005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  <Receiver>
    <Name>ItemDeletedEventHandlerForConceptSearch</Name>
    <Synchronization>Asynchronous</Synchronization>
    <Type>10003</Type>
    <SequenceNumber>10006</SequenceNumber>
    <Url/>
    <Assembly>conceptSearching.Sharepoint.ContentTypes2010, Version=1.0.0.0, Culture=neutral, PublicKeyToken=858f8f13980e4745</Assembly>
    <Class>conceptSearching.Sharepoint.ContentTypes2010.CSHandleEvent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7E42F1518D5149A1FD9110B596DE6A" ma:contentTypeVersion="0" ma:contentTypeDescription="Create a new document." ma:contentTypeScope="" ma:versionID="2d208707b749de81b092d5a7d42c303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4a18c42a05bbefb77e1701396f392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CSMeta2010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SMeta2010Field" ma:index="8" nillable="true" ma:displayName="Classification Status" ma:internalName="CSMeta2010Field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568D4D-BE0E-4834-8602-F4E40CD67409}">
  <ds:schemaRefs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5FE9540-E44F-4F23-9F37-6A3FACDE4E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A0D346-9D82-4791-84C3-00EDE1414B0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8651D156-BEDF-460A-8131-C61CC4D2EB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729</TotalTime>
  <Words>439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Custom Design</vt:lpstr>
      <vt:lpstr>Safety in Schools  Thursday 27th September 2018</vt:lpstr>
      <vt:lpstr>Sarah Lee – Team Manager Tackling Emerging Threats to Children</vt:lpstr>
      <vt:lpstr>Tackling Emerging Threats to Children/School Health Hub</vt:lpstr>
      <vt:lpstr>Main concerns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>Information and Communications</dc:subject>
  <dc:creator>Sarah Lee</dc:creator>
  <cp:lastModifiedBy>Georgina Staveley</cp:lastModifiedBy>
  <cp:revision>42</cp:revision>
  <cp:lastPrinted>2017-03-17T22:04:28Z</cp:lastPrinted>
  <dcterms:created xsi:type="dcterms:W3CDTF">2017-02-10T09:08:51Z</dcterms:created>
  <dcterms:modified xsi:type="dcterms:W3CDTF">2018-09-18T14:16:05Z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0x0101006E7E42F1518D5149A1FD9110B596DE6A</vt:lpwstr>
  </property>
</Properties>
</file>