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9"/>
  </p:notesMasterIdLst>
  <p:sldIdLst>
    <p:sldId id="259" r:id="rId2"/>
    <p:sldId id="262" r:id="rId3"/>
    <p:sldId id="263" r:id="rId4"/>
    <p:sldId id="264" r:id="rId5"/>
    <p:sldId id="265" r:id="rId6"/>
    <p:sldId id="267" r:id="rId7"/>
    <p:sldId id="268" r:id="rId8"/>
  </p:sldIdLst>
  <p:sldSz cx="9144000" cy="6858000" type="screen4x3"/>
  <p:notesSz cx="6797675" cy="9926638"/>
  <p:defaultTex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77431" autoAdjust="0"/>
  </p:normalViewPr>
  <p:slideViewPr>
    <p:cSldViewPr snapToGrid="0">
      <p:cViewPr varScale="1">
        <p:scale>
          <a:sx n="90" d="100"/>
          <a:sy n="90" d="100"/>
        </p:scale>
        <p:origin x="1968" y="84"/>
      </p:cViewPr>
      <p:guideLst>
        <p:guide orient="horz" pos="2160"/>
        <p:guide pos="2880"/>
      </p:guideLst>
    </p:cSldViewPr>
  </p:slideViewPr>
  <p:notesTextViewPr>
    <p:cViewPr>
      <p:scale>
        <a:sx n="100" d="100"/>
        <a:sy n="100" d="100"/>
      </p:scale>
      <p:origin x="0" y="0"/>
    </p:cViewPr>
  </p:notesTextViewPr>
  <p:notesViewPr>
    <p:cSldViewPr snapToGrid="0">
      <p:cViewPr varScale="1">
        <p:scale>
          <a:sx n="72" d="100"/>
          <a:sy n="72" d="100"/>
        </p:scale>
        <p:origin x="225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B86BBDC0-7EA4-4EA5-8B72-DD987307DABA}" type="datetimeFigureOut">
              <a:rPr lang="en-GB" smtClean="0"/>
              <a:t>08/05/2018</a:t>
            </a:fld>
            <a:endParaRPr lang="en-GB"/>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AAB27D4-2F7B-4313-91D8-93618B4FD148}" type="slidenum">
              <a:rPr lang="en-GB" smtClean="0"/>
              <a:t>‹#›</a:t>
            </a:fld>
            <a:endParaRPr lang="en-GB"/>
          </a:p>
        </p:txBody>
      </p:sp>
    </p:spTree>
    <p:extLst>
      <p:ext uri="{BB962C8B-B14F-4D97-AF65-F5344CB8AC3E}">
        <p14:creationId xmlns:p14="http://schemas.microsoft.com/office/powerpoint/2010/main" val="2291991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I’ve done</a:t>
            </a:r>
            <a:r>
              <a:rPr lang="en-GB" baseline="0" dirty="0" smtClean="0"/>
              <a:t> some research into the children’s partnership arrangements that our neighbours have adopted. As its no longer a statutory requirement to have a Children’s Trust I thought it would be helpful to see what others are doing and achieving to see if there’s much variation. </a:t>
            </a:r>
          </a:p>
          <a:p>
            <a:endParaRPr lang="en-GB" baseline="0" dirty="0" smtClean="0"/>
          </a:p>
          <a:p>
            <a:r>
              <a:rPr lang="en-GB" baseline="0" dirty="0" smtClean="0"/>
              <a:t>It’s proven really useful so we thought it might be helpful to share a snapshot of that information with everyone here to aid our discussion about what our arrangements should look like going forward.</a:t>
            </a:r>
            <a:endParaRPr lang="en-GB" dirty="0"/>
          </a:p>
        </p:txBody>
      </p:sp>
      <p:sp>
        <p:nvSpPr>
          <p:cNvPr id="4" name="Slide Number Placeholder 3"/>
          <p:cNvSpPr>
            <a:spLocks noGrp="1"/>
          </p:cNvSpPr>
          <p:nvPr>
            <p:ph type="sldNum" sz="quarter" idx="10"/>
          </p:nvPr>
        </p:nvSpPr>
        <p:spPr/>
        <p:txBody>
          <a:bodyPr/>
          <a:lstStyle/>
          <a:p>
            <a:fld id="{3AAB27D4-2F7B-4313-91D8-93618B4FD148}" type="slidenum">
              <a:rPr lang="en-GB" smtClean="0"/>
              <a:t>1</a:t>
            </a:fld>
            <a:endParaRPr lang="en-GB"/>
          </a:p>
        </p:txBody>
      </p:sp>
    </p:spTree>
    <p:extLst>
      <p:ext uri="{BB962C8B-B14F-4D97-AF65-F5344CB8AC3E}">
        <p14:creationId xmlns:p14="http://schemas.microsoft.com/office/powerpoint/2010/main" val="2576073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Rotherham’s Children</a:t>
            </a:r>
            <a:r>
              <a:rPr lang="en-GB" baseline="0" dirty="0" smtClean="0"/>
              <a:t> and Young People’s Partnership is very much an umbrella organisation bringing service provision together, providing scrutiny and governance around service delivery. </a:t>
            </a:r>
          </a:p>
          <a:p>
            <a:endParaRPr lang="en-GB" baseline="0" dirty="0" smtClean="0"/>
          </a:p>
          <a:p>
            <a:r>
              <a:rPr lang="en-GB" baseline="0" dirty="0" smtClean="0"/>
              <a:t>Their plan for 2016 to 2019 </a:t>
            </a:r>
            <a:r>
              <a:rPr lang="en-GB" dirty="0" smtClean="0"/>
              <a:t>is an all encompassing 52 page document listing all KPIs for service providers. When you consider the historical context within which this</a:t>
            </a:r>
            <a:r>
              <a:rPr lang="en-GB" baseline="0" dirty="0" smtClean="0"/>
              <a:t> was developed, i.e. services that were very publicly found to have failed their young people, its not surprising that this is a very detailed account of what service provision will look like going forward to enable them to reach their aspiration to be ‘outstanding’ at Ofsted review. </a:t>
            </a:r>
          </a:p>
          <a:p>
            <a:endParaRPr lang="en-GB" dirty="0"/>
          </a:p>
        </p:txBody>
      </p:sp>
      <p:sp>
        <p:nvSpPr>
          <p:cNvPr id="4" name="Slide Number Placeholder 3"/>
          <p:cNvSpPr>
            <a:spLocks noGrp="1"/>
          </p:cNvSpPr>
          <p:nvPr>
            <p:ph type="sldNum" sz="quarter" idx="10"/>
          </p:nvPr>
        </p:nvSpPr>
        <p:spPr/>
        <p:txBody>
          <a:bodyPr/>
          <a:lstStyle/>
          <a:p>
            <a:fld id="{3AAB27D4-2F7B-4313-91D8-93618B4FD148}" type="slidenum">
              <a:rPr lang="en-GB" smtClean="0"/>
              <a:t>2</a:t>
            </a:fld>
            <a:endParaRPr lang="en-GB"/>
          </a:p>
        </p:txBody>
      </p:sp>
    </p:spTree>
    <p:extLst>
      <p:ext uri="{BB962C8B-B14F-4D97-AF65-F5344CB8AC3E}">
        <p14:creationId xmlns:p14="http://schemas.microsoft.com/office/powerpoint/2010/main" val="4983437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Derbyshire’s approach is very different</a:t>
            </a:r>
            <a:r>
              <a:rPr lang="en-GB" baseline="0" dirty="0" smtClean="0"/>
              <a:t> to Rotherham’s. </a:t>
            </a:r>
          </a:p>
          <a:p>
            <a:endParaRPr lang="en-GB" baseline="0" dirty="0" smtClean="0"/>
          </a:p>
          <a:p>
            <a:r>
              <a:rPr lang="en-GB" baseline="0" dirty="0" smtClean="0"/>
              <a:t>Derbyshire Children’s Partnership is a thematic group of the wider Derbyshire Partnership Forum, replacing their Children and Young People’s Trust Board in March 2017. Beneath that thematic group are 7 subgroups to the Children’s Partnership, 6 of which are area / district based and the seventh is</a:t>
            </a:r>
            <a:r>
              <a:rPr lang="en-GB" dirty="0" smtClean="0"/>
              <a:t> </a:t>
            </a:r>
            <a:r>
              <a:rPr lang="en-GB" baseline="0" dirty="0" smtClean="0"/>
              <a:t>a specialist group focussed on special educational needs and disability provision.  </a:t>
            </a:r>
          </a:p>
          <a:p>
            <a:endParaRPr lang="en-GB" baseline="0" dirty="0" smtClean="0"/>
          </a:p>
          <a:p>
            <a:r>
              <a:rPr lang="en-GB" baseline="0" dirty="0" smtClean="0"/>
              <a:t>There is no Children and Young People ‘s Plan but they have shared priorities that some but not all of the locality partnerships work to for example; all areas  have the shared priority of ‘ready to work’ but only Chesterfield and the seventh specialist group  have ‘supporting the community’</a:t>
            </a:r>
            <a:endParaRPr lang="en-GB" dirty="0"/>
          </a:p>
        </p:txBody>
      </p:sp>
      <p:sp>
        <p:nvSpPr>
          <p:cNvPr id="4" name="Slide Number Placeholder 3"/>
          <p:cNvSpPr>
            <a:spLocks noGrp="1"/>
          </p:cNvSpPr>
          <p:nvPr>
            <p:ph type="sldNum" sz="quarter" idx="10"/>
          </p:nvPr>
        </p:nvSpPr>
        <p:spPr/>
        <p:txBody>
          <a:bodyPr/>
          <a:lstStyle/>
          <a:p>
            <a:fld id="{3AAB27D4-2F7B-4313-91D8-93618B4FD148}" type="slidenum">
              <a:rPr lang="en-GB" smtClean="0"/>
              <a:t>3</a:t>
            </a:fld>
            <a:endParaRPr lang="en-GB"/>
          </a:p>
        </p:txBody>
      </p:sp>
    </p:spTree>
    <p:extLst>
      <p:ext uri="{BB962C8B-B14F-4D97-AF65-F5344CB8AC3E}">
        <p14:creationId xmlns:p14="http://schemas.microsoft.com/office/powerpoint/2010/main" val="2916990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Staffordshire</a:t>
            </a:r>
            <a:r>
              <a:rPr lang="en-GB" baseline="0" dirty="0" smtClean="0"/>
              <a:t> had closed down their Children’s Trust when the statutory requirement had ended but Ofsted raised the issue that their local safeguarding children’s board were doing too much as they were picking up early help in additional to safeguarding responsibilities. They have since developed a ‘Families Strategic Partnership’  which is a similar to this group in that its strategic leaders and managers with their own distinct organisational and performance frameworks coming together to share information and identifying joint working opportunities that add value. </a:t>
            </a:r>
          </a:p>
          <a:p>
            <a:endParaRPr lang="en-GB" baseline="0" dirty="0" smtClean="0"/>
          </a:p>
          <a:p>
            <a:r>
              <a:rPr lang="en-GB" baseline="0" dirty="0" smtClean="0"/>
              <a:t>They have a board made up of strategic leaders and commissioners, an executive made up of managers who can allocate resources and deliver and subgroups that develop and deliver distinct projects. </a:t>
            </a:r>
          </a:p>
          <a:p>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Their </a:t>
            </a:r>
            <a:r>
              <a:rPr lang="en-GB" sz="1200" dirty="0" smtClean="0"/>
              <a:t>Staffordshire’s Children, Young People and Families Strategy 2016-2020 has 3 priorities listed above.</a:t>
            </a:r>
            <a:r>
              <a:rPr lang="en-GB" sz="1200" baseline="0" dirty="0" smtClean="0"/>
              <a:t> </a:t>
            </a:r>
            <a:r>
              <a:rPr lang="en-GB" baseline="0" dirty="0" smtClean="0"/>
              <a:t>Their plan is a 14 page document with statistics about the county’s families, discussing their approach and describing their governance.</a:t>
            </a:r>
          </a:p>
          <a:p>
            <a:endParaRPr lang="en-GB" baseline="0" dirty="0" smtClean="0"/>
          </a:p>
        </p:txBody>
      </p:sp>
      <p:sp>
        <p:nvSpPr>
          <p:cNvPr id="4" name="Slide Number Placeholder 3"/>
          <p:cNvSpPr>
            <a:spLocks noGrp="1"/>
          </p:cNvSpPr>
          <p:nvPr>
            <p:ph type="sldNum" sz="quarter" idx="10"/>
          </p:nvPr>
        </p:nvSpPr>
        <p:spPr/>
        <p:txBody>
          <a:bodyPr/>
          <a:lstStyle/>
          <a:p>
            <a:fld id="{3AAB27D4-2F7B-4313-91D8-93618B4FD148}" type="slidenum">
              <a:rPr lang="en-GB" smtClean="0"/>
              <a:t>4</a:t>
            </a:fld>
            <a:endParaRPr lang="en-GB"/>
          </a:p>
        </p:txBody>
      </p:sp>
    </p:spTree>
    <p:extLst>
      <p:ext uri="{BB962C8B-B14F-4D97-AF65-F5344CB8AC3E}">
        <p14:creationId xmlns:p14="http://schemas.microsoft.com/office/powerpoint/2010/main" val="1144376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Leicestershire also disbanded their Children’s Trust some years back but found that left them with gaps they needed</a:t>
            </a:r>
            <a:r>
              <a:rPr lang="en-GB" baseline="0" dirty="0" smtClean="0"/>
              <a:t> to address. The Children’s Partnership formed early in 2017 and rather than having a plan capturing what each agency does and arguably would continue to do, albeit in silos, without a partnership, they have 5 ‘priorities on a page’ for 2018 to 2021. This is all still in draft stage so isn’t available on their website but these are their</a:t>
            </a:r>
            <a:r>
              <a:rPr lang="en-GB" dirty="0" smtClean="0"/>
              <a:t> draft </a:t>
            </a:r>
            <a:r>
              <a:rPr lang="en-GB" baseline="0" dirty="0" smtClean="0"/>
              <a:t>priorities.</a:t>
            </a:r>
          </a:p>
          <a:p>
            <a:endParaRPr lang="en-GB" baseline="0" dirty="0" smtClean="0"/>
          </a:p>
          <a:p>
            <a:r>
              <a:rPr lang="en-GB" baseline="0" dirty="0" smtClean="0"/>
              <a:t>Their approach is very much about adding to what they already do so under each outcome they identify one or two opportunities for joint working, things that wouldn’t happen if they weren’t coming together and these resultant activities will form the content of an annual delivery plan that the Partnership performance manages ,to ensure they get done.</a:t>
            </a:r>
          </a:p>
          <a:p>
            <a:endParaRPr lang="en-GB" baseline="0" dirty="0" smtClean="0"/>
          </a:p>
          <a:p>
            <a:r>
              <a:rPr lang="en-GB" baseline="0" dirty="0" smtClean="0"/>
              <a:t>The focus of the partnership is around delivering these added value projects and sharing information about each agency’s service delivery that each member of the partnership then disseminates accordingly back into their own organisation.</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3AAB27D4-2F7B-4313-91D8-93618B4FD148}" type="slidenum">
              <a:rPr lang="en-GB" smtClean="0"/>
              <a:t>5</a:t>
            </a:fld>
            <a:endParaRPr lang="en-GB"/>
          </a:p>
        </p:txBody>
      </p:sp>
    </p:spTree>
    <p:extLst>
      <p:ext uri="{BB962C8B-B14F-4D97-AF65-F5344CB8AC3E}">
        <p14:creationId xmlns:p14="http://schemas.microsoft.com/office/powerpoint/2010/main" val="1652683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AAB27D4-2F7B-4313-91D8-93618B4FD148}" type="slidenum">
              <a:rPr lang="en-GB" smtClean="0"/>
              <a:t>6</a:t>
            </a:fld>
            <a:endParaRPr lang="en-GB"/>
          </a:p>
        </p:txBody>
      </p:sp>
    </p:spTree>
    <p:extLst>
      <p:ext uri="{BB962C8B-B14F-4D97-AF65-F5344CB8AC3E}">
        <p14:creationId xmlns:p14="http://schemas.microsoft.com/office/powerpoint/2010/main" val="34713932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685800" y="1563688"/>
            <a:ext cx="7772400" cy="1470025"/>
          </a:xfrm>
        </p:spPr>
        <p:txBody>
          <a:bodyPr/>
          <a:lstStyle>
            <a:lvl1pPr>
              <a:defRPr sz="4800"/>
            </a:lvl1pPr>
          </a:lstStyle>
          <a:p>
            <a:pPr lvl="0"/>
            <a:r>
              <a:rPr lang="en-US" altLang="en-US" noProof="0" smtClean="0"/>
              <a:t>Click to edit Master title style</a:t>
            </a:r>
            <a:endParaRPr lang="en-GB" altLang="en-US" noProof="0" smtClean="0"/>
          </a:p>
        </p:txBody>
      </p:sp>
      <p:sp>
        <p:nvSpPr>
          <p:cNvPr id="11267" name="Rectangle 3"/>
          <p:cNvSpPr>
            <a:spLocks noGrp="1" noChangeArrowheads="1"/>
          </p:cNvSpPr>
          <p:nvPr>
            <p:ph type="subTitle" idx="1"/>
          </p:nvPr>
        </p:nvSpPr>
        <p:spPr>
          <a:xfrm>
            <a:off x="1371600" y="3319463"/>
            <a:ext cx="6400800" cy="1752600"/>
          </a:xfrm>
        </p:spPr>
        <p:txBody>
          <a:bodyPr/>
          <a:lstStyle>
            <a:lvl1pPr marL="0" indent="0" algn="ctr">
              <a:buFontTx/>
              <a:buNone/>
              <a:defRPr/>
            </a:lvl1pPr>
          </a:lstStyle>
          <a:p>
            <a:pPr lvl="0"/>
            <a:r>
              <a:rPr lang="en-US" altLang="en-US" noProof="0" smtClean="0"/>
              <a:t>Click to edit Master subtitle style</a:t>
            </a:r>
            <a:endParaRPr lang="en-GB" altLang="en-US" noProof="0" smtClean="0"/>
          </a:p>
        </p:txBody>
      </p:sp>
      <p:pic>
        <p:nvPicPr>
          <p:cNvPr id="11271" name="Picture 7" descr="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05500"/>
            <a:ext cx="9142413" cy="952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929415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39591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3959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346186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033300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3258756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343025"/>
            <a:ext cx="4038600" cy="4327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343025"/>
            <a:ext cx="4038600" cy="4327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633810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943218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632528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9075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121989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441107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bwMode="auto">
          <a:xfrm>
            <a:off x="457200" y="1343025"/>
            <a:ext cx="8229600" cy="432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Text here (level one)</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51" name="Rectangle 11"/>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pic>
        <p:nvPicPr>
          <p:cNvPr id="10254" name="Picture 14" descr="PowerPoint Banner Small"/>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5905500"/>
            <a:ext cx="9144000" cy="9525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1" fontAlgn="base" hangingPunct="1">
        <a:spcBef>
          <a:spcPct val="0"/>
        </a:spcBef>
        <a:spcAft>
          <a:spcPct val="0"/>
        </a:spcAft>
        <a:defRPr sz="3600" kern="1200">
          <a:solidFill>
            <a:schemeClr val="tx1"/>
          </a:solidFill>
          <a:latin typeface="+mj-lt"/>
          <a:ea typeface="+mj-ea"/>
          <a:cs typeface="+mj-cs"/>
        </a:defRPr>
      </a:lvl1pPr>
      <a:lvl2pPr algn="ctr" rtl="0" eaLnBrk="1" fontAlgn="base" hangingPunct="1">
        <a:spcBef>
          <a:spcPct val="0"/>
        </a:spcBef>
        <a:spcAft>
          <a:spcPct val="0"/>
        </a:spcAft>
        <a:defRPr sz="3600">
          <a:solidFill>
            <a:schemeClr val="tx1"/>
          </a:solidFill>
          <a:latin typeface="Arial Black" panose="020B0A04020102020204" pitchFamily="34" charset="0"/>
        </a:defRPr>
      </a:lvl2pPr>
      <a:lvl3pPr algn="ctr" rtl="0" eaLnBrk="1" fontAlgn="base" hangingPunct="1">
        <a:spcBef>
          <a:spcPct val="0"/>
        </a:spcBef>
        <a:spcAft>
          <a:spcPct val="0"/>
        </a:spcAft>
        <a:defRPr sz="3600">
          <a:solidFill>
            <a:schemeClr val="tx1"/>
          </a:solidFill>
          <a:latin typeface="Arial Black" panose="020B0A04020102020204" pitchFamily="34" charset="0"/>
        </a:defRPr>
      </a:lvl3pPr>
      <a:lvl4pPr algn="ctr" rtl="0" eaLnBrk="1" fontAlgn="base" hangingPunct="1">
        <a:spcBef>
          <a:spcPct val="0"/>
        </a:spcBef>
        <a:spcAft>
          <a:spcPct val="0"/>
        </a:spcAft>
        <a:defRPr sz="3600">
          <a:solidFill>
            <a:schemeClr val="tx1"/>
          </a:solidFill>
          <a:latin typeface="Arial Black" panose="020B0A04020102020204" pitchFamily="34" charset="0"/>
        </a:defRPr>
      </a:lvl4pPr>
      <a:lvl5pPr algn="ctr" rtl="0" eaLnBrk="1" fontAlgn="base" hangingPunct="1">
        <a:spcBef>
          <a:spcPct val="0"/>
        </a:spcBef>
        <a:spcAft>
          <a:spcPct val="0"/>
        </a:spcAft>
        <a:defRPr sz="3600">
          <a:solidFill>
            <a:schemeClr val="tx1"/>
          </a:solidFill>
          <a:latin typeface="Arial Black" panose="020B0A04020102020204" pitchFamily="34" charset="0"/>
        </a:defRPr>
      </a:lvl5pPr>
      <a:lvl6pPr marL="457200" algn="ctr" rtl="0" eaLnBrk="1" fontAlgn="base" hangingPunct="1">
        <a:spcBef>
          <a:spcPct val="0"/>
        </a:spcBef>
        <a:spcAft>
          <a:spcPct val="0"/>
        </a:spcAft>
        <a:defRPr sz="3600">
          <a:solidFill>
            <a:schemeClr val="tx1"/>
          </a:solidFill>
          <a:latin typeface="Arial Black" panose="020B0A04020102020204" pitchFamily="34" charset="0"/>
        </a:defRPr>
      </a:lvl6pPr>
      <a:lvl7pPr marL="914400" algn="ctr" rtl="0" eaLnBrk="1" fontAlgn="base" hangingPunct="1">
        <a:spcBef>
          <a:spcPct val="0"/>
        </a:spcBef>
        <a:spcAft>
          <a:spcPct val="0"/>
        </a:spcAft>
        <a:defRPr sz="3600">
          <a:solidFill>
            <a:schemeClr val="tx1"/>
          </a:solidFill>
          <a:latin typeface="Arial Black" panose="020B0A04020102020204" pitchFamily="34" charset="0"/>
        </a:defRPr>
      </a:lvl7pPr>
      <a:lvl8pPr marL="1371600" algn="ctr" rtl="0" eaLnBrk="1" fontAlgn="base" hangingPunct="1">
        <a:spcBef>
          <a:spcPct val="0"/>
        </a:spcBef>
        <a:spcAft>
          <a:spcPct val="0"/>
        </a:spcAft>
        <a:defRPr sz="3600">
          <a:solidFill>
            <a:schemeClr val="tx1"/>
          </a:solidFill>
          <a:latin typeface="Arial Black" panose="020B0A04020102020204" pitchFamily="34" charset="0"/>
        </a:defRPr>
      </a:lvl8pPr>
      <a:lvl9pPr marL="1828800" algn="ctr" rtl="0" eaLnBrk="1" fontAlgn="base" hangingPunct="1">
        <a:spcBef>
          <a:spcPct val="0"/>
        </a:spcBef>
        <a:spcAft>
          <a:spcPct val="0"/>
        </a:spcAft>
        <a:defRPr sz="3600">
          <a:solidFill>
            <a:schemeClr val="tx1"/>
          </a:solidFill>
          <a:latin typeface="Arial Black" panose="020B0A040201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ctrTitle"/>
          </p:nvPr>
        </p:nvSpPr>
        <p:spPr>
          <a:xfrm>
            <a:off x="685800" y="1501775"/>
            <a:ext cx="7772400" cy="1470025"/>
          </a:xfrm>
        </p:spPr>
        <p:txBody>
          <a:bodyPr/>
          <a:lstStyle/>
          <a:p>
            <a:r>
              <a:rPr lang="en-GB" altLang="en-US" dirty="0" smtClean="0"/>
              <a:t>Children, Young People and Families partnerships </a:t>
            </a:r>
            <a:endParaRPr lang="en-GB" altLang="en-US" dirty="0"/>
          </a:p>
        </p:txBody>
      </p:sp>
      <p:sp>
        <p:nvSpPr>
          <p:cNvPr id="8197" name="Rectangle 5"/>
          <p:cNvSpPr>
            <a:spLocks noGrp="1" noChangeArrowheads="1"/>
          </p:cNvSpPr>
          <p:nvPr>
            <p:ph type="subTitle" idx="1"/>
          </p:nvPr>
        </p:nvSpPr>
        <p:spPr>
          <a:xfrm>
            <a:off x="1371600" y="4168346"/>
            <a:ext cx="6400800" cy="841804"/>
          </a:xfrm>
        </p:spPr>
        <p:txBody>
          <a:bodyPr/>
          <a:lstStyle/>
          <a:p>
            <a:r>
              <a:rPr lang="en-GB" altLang="en-US" sz="2000" dirty="0" smtClean="0"/>
              <a:t>Karen Talbot </a:t>
            </a:r>
          </a:p>
          <a:p>
            <a:r>
              <a:rPr lang="en-GB" altLang="en-US" sz="2000" dirty="0" smtClean="0"/>
              <a:t>Partnerships and Planning Officer</a:t>
            </a:r>
            <a:endParaRPr lang="en-GB" alt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Rotherham Children and Young People’s Partnership</a:t>
            </a:r>
            <a:r>
              <a:rPr lang="en-GB" sz="2400" dirty="0" smtClean="0"/>
              <a:t> </a:t>
            </a:r>
            <a:endParaRPr lang="en-GB" sz="2400" dirty="0"/>
          </a:p>
        </p:txBody>
      </p:sp>
      <p:sp>
        <p:nvSpPr>
          <p:cNvPr id="3" name="Content Placeholder 2"/>
          <p:cNvSpPr>
            <a:spLocks noGrp="1"/>
          </p:cNvSpPr>
          <p:nvPr>
            <p:ph idx="1"/>
          </p:nvPr>
        </p:nvSpPr>
        <p:spPr>
          <a:xfrm>
            <a:off x="457200" y="1606378"/>
            <a:ext cx="8229600" cy="4064172"/>
          </a:xfrm>
        </p:spPr>
        <p:txBody>
          <a:bodyPr/>
          <a:lstStyle/>
          <a:p>
            <a:pPr>
              <a:buFont typeface="Arial" panose="020B0604020202020204" pitchFamily="34" charset="0"/>
              <a:buChar char="•"/>
            </a:pPr>
            <a:r>
              <a:rPr lang="en-GB" sz="2400" dirty="0" smtClean="0"/>
              <a:t>Umbrella organisation bringing all service providers together</a:t>
            </a:r>
          </a:p>
          <a:p>
            <a:pPr>
              <a:buFont typeface="Arial" panose="020B0604020202020204" pitchFamily="34" charset="0"/>
              <a:buChar char="•"/>
            </a:pPr>
            <a:r>
              <a:rPr lang="en-GB" sz="2400" dirty="0" smtClean="0"/>
              <a:t>4 priorities;</a:t>
            </a:r>
          </a:p>
          <a:p>
            <a:pPr lvl="1">
              <a:buFont typeface="Arial" panose="020B0604020202020204" pitchFamily="34" charset="0"/>
              <a:buChar char="•"/>
            </a:pPr>
            <a:r>
              <a:rPr lang="en-GB" sz="2400" dirty="0" smtClean="0"/>
              <a:t>healthy and safe from harm</a:t>
            </a:r>
          </a:p>
          <a:p>
            <a:pPr lvl="1">
              <a:buFont typeface="Arial" panose="020B0604020202020204" pitchFamily="34" charset="0"/>
              <a:buChar char="•"/>
            </a:pPr>
            <a:r>
              <a:rPr lang="en-GB" sz="2400" dirty="0" smtClean="0"/>
              <a:t>ready to learn for life</a:t>
            </a:r>
          </a:p>
          <a:p>
            <a:pPr lvl="1">
              <a:buFont typeface="Arial" panose="020B0604020202020204" pitchFamily="34" charset="0"/>
              <a:buChar char="•"/>
            </a:pPr>
            <a:r>
              <a:rPr lang="en-GB" sz="2400" dirty="0" smtClean="0"/>
              <a:t>ready for the world of work</a:t>
            </a:r>
          </a:p>
          <a:p>
            <a:pPr lvl="1">
              <a:buFont typeface="Arial" panose="020B0604020202020204" pitchFamily="34" charset="0"/>
              <a:buChar char="•"/>
            </a:pPr>
            <a:r>
              <a:rPr lang="en-GB" sz="2400" dirty="0" smtClean="0"/>
              <a:t>Children’s Services to be rated outstanding by 2018</a:t>
            </a:r>
          </a:p>
          <a:p>
            <a:pPr marL="0" indent="0">
              <a:buNone/>
            </a:pPr>
            <a:endParaRPr lang="en-GB" sz="2400" dirty="0"/>
          </a:p>
        </p:txBody>
      </p:sp>
      <p:pic>
        <p:nvPicPr>
          <p:cNvPr id="4" name="Picture 3"/>
          <p:cNvPicPr/>
          <p:nvPr/>
        </p:nvPicPr>
        <p:blipFill>
          <a:blip r:embed="rId3"/>
          <a:srcRect/>
          <a:stretch>
            <a:fillRect/>
          </a:stretch>
        </p:blipFill>
        <p:spPr>
          <a:xfrm>
            <a:off x="6168783" y="4621643"/>
            <a:ext cx="1829185" cy="1048907"/>
          </a:xfrm>
          <a:prstGeom prst="rect">
            <a:avLst/>
          </a:prstGeom>
          <a:noFill/>
          <a:ln>
            <a:noFill/>
            <a:prstDash/>
          </a:ln>
        </p:spPr>
      </p:pic>
    </p:spTree>
    <p:extLst>
      <p:ext uri="{BB962C8B-B14F-4D97-AF65-F5344CB8AC3E}">
        <p14:creationId xmlns:p14="http://schemas.microsoft.com/office/powerpoint/2010/main" val="20960892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Derbyshire Children’s Partnership</a:t>
            </a:r>
            <a:endParaRPr lang="en-GB" sz="3200" dirty="0"/>
          </a:p>
        </p:txBody>
      </p:sp>
      <p:sp>
        <p:nvSpPr>
          <p:cNvPr id="3" name="Content Placeholder 2"/>
          <p:cNvSpPr>
            <a:spLocks noGrp="1"/>
          </p:cNvSpPr>
          <p:nvPr>
            <p:ph idx="1"/>
          </p:nvPr>
        </p:nvSpPr>
        <p:spPr/>
        <p:txBody>
          <a:bodyPr/>
          <a:lstStyle/>
          <a:p>
            <a:r>
              <a:rPr lang="en-GB" sz="2400" dirty="0" smtClean="0"/>
              <a:t>Thematic group with 7 locality subgroups</a:t>
            </a:r>
          </a:p>
          <a:p>
            <a:r>
              <a:rPr lang="en-GB" sz="2400" dirty="0" smtClean="0"/>
              <a:t>7 shared priorities;</a:t>
            </a:r>
          </a:p>
          <a:p>
            <a:pPr lvl="1">
              <a:buFont typeface="Arial" panose="020B0604020202020204" pitchFamily="34" charset="0"/>
              <a:buChar char="•"/>
            </a:pPr>
            <a:r>
              <a:rPr lang="en-GB" sz="2400" dirty="0" smtClean="0"/>
              <a:t>Parenting support			</a:t>
            </a:r>
          </a:p>
          <a:p>
            <a:pPr lvl="1">
              <a:buFont typeface="Arial" panose="020B0604020202020204" pitchFamily="34" charset="0"/>
              <a:buChar char="•"/>
            </a:pPr>
            <a:r>
              <a:rPr lang="en-GB" sz="2400" dirty="0" smtClean="0"/>
              <a:t>Supporting the community</a:t>
            </a:r>
          </a:p>
          <a:p>
            <a:pPr lvl="1">
              <a:buFont typeface="Arial" panose="020B0604020202020204" pitchFamily="34" charset="0"/>
              <a:buChar char="•"/>
            </a:pPr>
            <a:r>
              <a:rPr lang="en-GB" sz="2400" dirty="0" smtClean="0"/>
              <a:t>Communication</a:t>
            </a:r>
          </a:p>
          <a:p>
            <a:pPr lvl="1">
              <a:buFont typeface="Arial" panose="020B0604020202020204" pitchFamily="34" charset="0"/>
              <a:buChar char="•"/>
            </a:pPr>
            <a:r>
              <a:rPr lang="en-GB" sz="2400" dirty="0" smtClean="0"/>
              <a:t>Healthy lifestyles </a:t>
            </a:r>
          </a:p>
          <a:p>
            <a:pPr lvl="1">
              <a:buFont typeface="Arial" panose="020B0604020202020204" pitchFamily="34" charset="0"/>
              <a:buChar char="•"/>
            </a:pPr>
            <a:r>
              <a:rPr lang="en-GB" sz="2400" dirty="0" smtClean="0"/>
              <a:t>Ready to learn</a:t>
            </a:r>
          </a:p>
          <a:p>
            <a:pPr lvl="1">
              <a:buFont typeface="Arial" panose="020B0604020202020204" pitchFamily="34" charset="0"/>
              <a:buChar char="•"/>
            </a:pPr>
            <a:r>
              <a:rPr lang="en-GB" sz="2400" dirty="0" smtClean="0"/>
              <a:t>Ready to work</a:t>
            </a:r>
          </a:p>
          <a:p>
            <a:pPr lvl="1">
              <a:buFont typeface="Arial" panose="020B0604020202020204" pitchFamily="34" charset="0"/>
              <a:buChar char="•"/>
            </a:pPr>
            <a:r>
              <a:rPr lang="en-GB" sz="2400" dirty="0" smtClean="0"/>
              <a:t>Keeping children safe</a:t>
            </a:r>
          </a:p>
          <a:p>
            <a:pPr>
              <a:buFont typeface="Arial" panose="020B0604020202020204" pitchFamily="34" charset="0"/>
              <a:buChar char="•"/>
            </a:pPr>
            <a:endParaRPr lang="en-GB" sz="2400" dirty="0"/>
          </a:p>
        </p:txBody>
      </p:sp>
      <p:pic>
        <p:nvPicPr>
          <p:cNvPr id="5" name="Picture 4"/>
          <p:cNvPicPr/>
          <p:nvPr/>
        </p:nvPicPr>
        <p:blipFill>
          <a:blip r:embed="rId3"/>
          <a:srcRect/>
          <a:stretch>
            <a:fillRect/>
          </a:stretch>
        </p:blipFill>
        <p:spPr>
          <a:xfrm>
            <a:off x="5910245" y="4875281"/>
            <a:ext cx="2216785" cy="699135"/>
          </a:xfrm>
          <a:prstGeom prst="rect">
            <a:avLst/>
          </a:prstGeom>
          <a:noFill/>
          <a:ln>
            <a:noFill/>
            <a:prstDash/>
          </a:ln>
        </p:spPr>
      </p:pic>
    </p:spTree>
    <p:extLst>
      <p:ext uri="{BB962C8B-B14F-4D97-AF65-F5344CB8AC3E}">
        <p14:creationId xmlns:p14="http://schemas.microsoft.com/office/powerpoint/2010/main" val="37162467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Staffordshire Families Strategic Partnership Board</a:t>
            </a:r>
            <a:endParaRPr lang="en-GB" sz="3200" dirty="0"/>
          </a:p>
        </p:txBody>
      </p:sp>
      <p:sp>
        <p:nvSpPr>
          <p:cNvPr id="3" name="Content Placeholder 2"/>
          <p:cNvSpPr>
            <a:spLocks noGrp="1"/>
          </p:cNvSpPr>
          <p:nvPr>
            <p:ph idx="1"/>
          </p:nvPr>
        </p:nvSpPr>
        <p:spPr>
          <a:xfrm>
            <a:off x="457200" y="1417638"/>
            <a:ext cx="8229600" cy="3957080"/>
          </a:xfrm>
        </p:spPr>
        <p:txBody>
          <a:bodyPr/>
          <a:lstStyle/>
          <a:p>
            <a:pPr>
              <a:buFont typeface="Arial" panose="020B0604020202020204" pitchFamily="34" charset="0"/>
              <a:buChar char="•"/>
            </a:pPr>
            <a:r>
              <a:rPr lang="en-GB" sz="2400" dirty="0" smtClean="0"/>
              <a:t>Families Strategic Partnership</a:t>
            </a:r>
          </a:p>
          <a:p>
            <a:pPr>
              <a:buFont typeface="Arial" panose="020B0604020202020204" pitchFamily="34" charset="0"/>
              <a:buChar char="•"/>
            </a:pPr>
            <a:r>
              <a:rPr lang="en-GB" sz="2400" dirty="0" smtClean="0"/>
              <a:t>3 Priorities;</a:t>
            </a:r>
          </a:p>
          <a:p>
            <a:pPr lvl="1">
              <a:buFont typeface="Arial" panose="020B0604020202020204" pitchFamily="34" charset="0"/>
              <a:buChar char="•"/>
            </a:pPr>
            <a:r>
              <a:rPr lang="en-GB" sz="2400" dirty="0" smtClean="0"/>
              <a:t>Starting well: every child has the best possible start in life to reduce differences in the quality of their health and wellbeing in the future</a:t>
            </a:r>
          </a:p>
          <a:p>
            <a:pPr lvl="1">
              <a:buFont typeface="Arial" panose="020B0604020202020204" pitchFamily="34" charset="0"/>
              <a:buChar char="•"/>
            </a:pPr>
            <a:r>
              <a:rPr lang="en-GB" sz="2400" dirty="0" smtClean="0"/>
              <a:t>Growing well: children and young people are supported to reach their potential so that they can have greater control over their lives</a:t>
            </a:r>
          </a:p>
          <a:p>
            <a:pPr lvl="1">
              <a:buFont typeface="Arial" panose="020B0604020202020204" pitchFamily="34" charset="0"/>
              <a:buChar char="•"/>
            </a:pPr>
            <a:r>
              <a:rPr lang="en-GB" sz="2400" dirty="0" smtClean="0"/>
              <a:t>Living Well: children, young people and adults are supported to make good lifestyle choices</a:t>
            </a:r>
            <a:endParaRPr lang="en-GB" sz="2400" dirty="0"/>
          </a:p>
        </p:txBody>
      </p:sp>
      <p:pic>
        <p:nvPicPr>
          <p:cNvPr id="4" name="Picture 3"/>
          <p:cNvPicPr/>
          <p:nvPr/>
        </p:nvPicPr>
        <p:blipFill>
          <a:blip r:embed="rId3"/>
          <a:srcRect/>
          <a:stretch>
            <a:fillRect/>
          </a:stretch>
        </p:blipFill>
        <p:spPr>
          <a:xfrm>
            <a:off x="6982460" y="5163145"/>
            <a:ext cx="1704340" cy="609600"/>
          </a:xfrm>
          <a:prstGeom prst="rect">
            <a:avLst/>
          </a:prstGeom>
          <a:noFill/>
          <a:ln>
            <a:noFill/>
            <a:prstDash/>
          </a:ln>
        </p:spPr>
      </p:pic>
    </p:spTree>
    <p:extLst>
      <p:ext uri="{BB962C8B-B14F-4D97-AF65-F5344CB8AC3E}">
        <p14:creationId xmlns:p14="http://schemas.microsoft.com/office/powerpoint/2010/main" val="3589724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Leicestershire Children and Families Partnership</a:t>
            </a:r>
            <a:r>
              <a:rPr lang="en-GB" sz="2400" dirty="0" smtClean="0"/>
              <a:t> </a:t>
            </a:r>
            <a:endParaRPr lang="en-GB" sz="2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GB" sz="2400" dirty="0" smtClean="0"/>
              <a:t>Partnership, no plan, ‘priorities on a page’ </a:t>
            </a:r>
          </a:p>
          <a:p>
            <a:pPr>
              <a:buFont typeface="Arial" panose="020B0604020202020204" pitchFamily="34" charset="0"/>
              <a:buChar char="•"/>
            </a:pPr>
            <a:r>
              <a:rPr lang="en-GB" sz="2400" dirty="0" smtClean="0"/>
              <a:t>5 priorities</a:t>
            </a:r>
          </a:p>
          <a:p>
            <a:pPr lvl="1">
              <a:buFont typeface="Arial" panose="020B0604020202020204" pitchFamily="34" charset="0"/>
              <a:buChar char="•"/>
            </a:pPr>
            <a:r>
              <a:rPr lang="en-GB" sz="2400" dirty="0" smtClean="0"/>
              <a:t>Ensure the best start in life</a:t>
            </a:r>
          </a:p>
          <a:p>
            <a:pPr lvl="1">
              <a:buFont typeface="Arial" panose="020B0604020202020204" pitchFamily="34" charset="0"/>
              <a:buChar char="•"/>
            </a:pPr>
            <a:r>
              <a:rPr lang="en-GB" sz="2400" dirty="0" smtClean="0"/>
              <a:t>Keep children safe from harm</a:t>
            </a:r>
          </a:p>
          <a:p>
            <a:pPr lvl="1">
              <a:buFont typeface="Arial" panose="020B0604020202020204" pitchFamily="34" charset="0"/>
              <a:buChar char="•"/>
            </a:pPr>
            <a:r>
              <a:rPr lang="en-GB" sz="2400" dirty="0"/>
              <a:t>Support children and families to be </a:t>
            </a:r>
            <a:r>
              <a:rPr lang="en-GB" sz="2400" dirty="0" smtClean="0"/>
              <a:t>resilient</a:t>
            </a:r>
          </a:p>
          <a:p>
            <a:pPr lvl="1">
              <a:buFont typeface="Arial" panose="020B0604020202020204" pitchFamily="34" charset="0"/>
              <a:buChar char="•"/>
            </a:pPr>
            <a:r>
              <a:rPr lang="en-GB" sz="2400" dirty="0"/>
              <a:t>Ensure vulnerable families receive personalised, integrated care and </a:t>
            </a:r>
            <a:r>
              <a:rPr lang="en-GB" sz="2400" dirty="0" smtClean="0"/>
              <a:t>support</a:t>
            </a:r>
          </a:p>
          <a:p>
            <a:pPr lvl="1">
              <a:buFont typeface="Arial" panose="020B0604020202020204" pitchFamily="34" charset="0"/>
              <a:buChar char="•"/>
            </a:pPr>
            <a:r>
              <a:rPr lang="en-GB" sz="2400" dirty="0"/>
              <a:t>Enable children to have good physical and mental health</a:t>
            </a:r>
          </a:p>
          <a:p>
            <a:pPr marL="457200" lvl="1" indent="0">
              <a:buNone/>
            </a:pPr>
            <a:endParaRPr lang="en-GB" sz="2000" dirty="0"/>
          </a:p>
          <a:p>
            <a:pPr lvl="1">
              <a:buFont typeface="Arial" panose="020B0604020202020204" pitchFamily="34" charset="0"/>
              <a:buChar char="•"/>
            </a:pPr>
            <a:endParaRPr lang="en-GB" sz="2000" dirty="0"/>
          </a:p>
          <a:p>
            <a:pPr lvl="1">
              <a:buFont typeface="Arial" panose="020B0604020202020204" pitchFamily="34" charset="0"/>
              <a:buChar char="•"/>
            </a:pPr>
            <a:endParaRPr lang="en-GB" sz="2000" dirty="0" smtClean="0"/>
          </a:p>
          <a:p>
            <a:pPr lvl="1">
              <a:buFont typeface="Arial" panose="020B0604020202020204" pitchFamily="34" charset="0"/>
              <a:buChar char="•"/>
            </a:pPr>
            <a:endParaRPr lang="en-GB" sz="2000" dirty="0" smtClean="0"/>
          </a:p>
        </p:txBody>
      </p:sp>
      <p:pic>
        <p:nvPicPr>
          <p:cNvPr id="4" name="Picture 3"/>
          <p:cNvPicPr/>
          <p:nvPr/>
        </p:nvPicPr>
        <p:blipFill>
          <a:blip r:embed="rId3"/>
          <a:srcRect/>
          <a:stretch>
            <a:fillRect/>
          </a:stretch>
        </p:blipFill>
        <p:spPr>
          <a:xfrm>
            <a:off x="5135207" y="4889201"/>
            <a:ext cx="3101340" cy="974725"/>
          </a:xfrm>
          <a:prstGeom prst="rect">
            <a:avLst/>
          </a:prstGeom>
          <a:noFill/>
          <a:ln>
            <a:noFill/>
            <a:prstDash/>
          </a:ln>
        </p:spPr>
      </p:pic>
    </p:spTree>
    <p:extLst>
      <p:ext uri="{BB962C8B-B14F-4D97-AF65-F5344CB8AC3E}">
        <p14:creationId xmlns:p14="http://schemas.microsoft.com/office/powerpoint/2010/main" val="1312211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Moving forward 2018-2020</a:t>
            </a:r>
            <a:br>
              <a:rPr lang="en-GB" dirty="0" smtClean="0"/>
            </a:br>
            <a:r>
              <a:rPr lang="en-GB" dirty="0" smtClean="0"/>
              <a:t>Future for Nottinghamshire</a:t>
            </a:r>
            <a:endParaRPr lang="en-GB" dirty="0"/>
          </a:p>
        </p:txBody>
      </p:sp>
      <p:sp>
        <p:nvSpPr>
          <p:cNvPr id="3" name="Content Placeholder 2"/>
          <p:cNvSpPr>
            <a:spLocks noGrp="1"/>
          </p:cNvSpPr>
          <p:nvPr>
            <p:ph idx="1"/>
          </p:nvPr>
        </p:nvSpPr>
        <p:spPr>
          <a:xfrm>
            <a:off x="457200" y="1773331"/>
            <a:ext cx="8229600" cy="4327525"/>
          </a:xfrm>
        </p:spPr>
        <p:txBody>
          <a:bodyPr/>
          <a:lstStyle/>
          <a:p>
            <a:pPr>
              <a:buFont typeface="Arial" panose="020B0604020202020204" pitchFamily="34" charset="0"/>
              <a:buChar char="•"/>
            </a:pPr>
            <a:r>
              <a:rPr lang="en-GB" sz="2400" dirty="0"/>
              <a:t>Children and young people are safe in Nottinghamshire</a:t>
            </a:r>
          </a:p>
          <a:p>
            <a:pPr>
              <a:buFont typeface="Arial" panose="020B0604020202020204" pitchFamily="34" charset="0"/>
              <a:buChar char="•"/>
            </a:pPr>
            <a:r>
              <a:rPr lang="en-GB" sz="2400" dirty="0"/>
              <a:t>Children and young people are happy and healthy in Nottinghamshire </a:t>
            </a:r>
          </a:p>
          <a:p>
            <a:pPr>
              <a:buFont typeface="Arial" panose="020B0604020202020204" pitchFamily="34" charset="0"/>
              <a:buChar char="•"/>
            </a:pPr>
            <a:r>
              <a:rPr lang="en-GB" sz="2400" dirty="0"/>
              <a:t>Children and young people achieve their potential in Nottinghamshire</a:t>
            </a:r>
          </a:p>
          <a:p>
            <a:pPr>
              <a:buFont typeface="Arial" panose="020B0604020202020204" pitchFamily="34" charset="0"/>
              <a:buChar char="•"/>
            </a:pPr>
            <a:r>
              <a:rPr lang="en-GB" sz="2400" dirty="0"/>
              <a:t>Children, young people and families receive support when needed in Nottinghamshire</a:t>
            </a:r>
            <a:r>
              <a:rPr lang="en-GB" dirty="0"/>
              <a:t> </a:t>
            </a:r>
          </a:p>
          <a:p>
            <a:endParaRPr lang="en-GB" dirty="0"/>
          </a:p>
        </p:txBody>
      </p:sp>
      <p:pic>
        <p:nvPicPr>
          <p:cNvPr id="4" name="Picture 3" descr="colou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75500" y="4734433"/>
            <a:ext cx="15113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5904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2729"/>
            <a:ext cx="8229600" cy="1020296"/>
          </a:xfrm>
        </p:spPr>
        <p:txBody>
          <a:bodyPr/>
          <a:lstStyle/>
          <a:p>
            <a:r>
              <a:rPr lang="en-GB" dirty="0"/>
              <a:t>Moving forward 2018-2020</a:t>
            </a:r>
            <a:br>
              <a:rPr lang="en-GB" dirty="0"/>
            </a:br>
            <a:r>
              <a:rPr lang="en-GB" dirty="0"/>
              <a:t>Future for Nottinghamshire</a:t>
            </a:r>
          </a:p>
        </p:txBody>
      </p:sp>
      <p:sp>
        <p:nvSpPr>
          <p:cNvPr id="3" name="Content Placeholder 2"/>
          <p:cNvSpPr>
            <a:spLocks noGrp="1"/>
          </p:cNvSpPr>
          <p:nvPr>
            <p:ph idx="1"/>
          </p:nvPr>
        </p:nvSpPr>
        <p:spPr>
          <a:xfrm>
            <a:off x="532504" y="1784088"/>
            <a:ext cx="8229600" cy="4327525"/>
          </a:xfrm>
        </p:spPr>
        <p:txBody>
          <a:bodyPr/>
          <a:lstStyle/>
          <a:p>
            <a:r>
              <a:rPr lang="en-GB" sz="2400" dirty="0" smtClean="0"/>
              <a:t>Health and Wellbeing Board ambitions</a:t>
            </a:r>
          </a:p>
          <a:p>
            <a:pPr lvl="1">
              <a:buFont typeface="Arial" panose="020B0604020202020204" pitchFamily="34" charset="0"/>
              <a:buChar char="•"/>
            </a:pPr>
            <a:r>
              <a:rPr lang="en-GB" sz="2400" dirty="0" smtClean="0"/>
              <a:t>A good start in life</a:t>
            </a:r>
          </a:p>
          <a:p>
            <a:pPr lvl="2">
              <a:buFont typeface="Arial" panose="020B0604020202020204" pitchFamily="34" charset="0"/>
              <a:buChar char="•"/>
            </a:pPr>
            <a:r>
              <a:rPr lang="en-GB" sz="2000" dirty="0" smtClean="0"/>
              <a:t>Child poverty</a:t>
            </a:r>
          </a:p>
          <a:p>
            <a:pPr lvl="2">
              <a:buFont typeface="Arial" panose="020B0604020202020204" pitchFamily="34" charset="0"/>
              <a:buChar char="•"/>
            </a:pPr>
            <a:r>
              <a:rPr lang="en-GB" sz="2000" dirty="0" smtClean="0"/>
              <a:t>Keeping children and young people safe</a:t>
            </a:r>
          </a:p>
          <a:p>
            <a:pPr lvl="2">
              <a:buFont typeface="Arial" panose="020B0604020202020204" pitchFamily="34" charset="0"/>
              <a:buChar char="•"/>
            </a:pPr>
            <a:r>
              <a:rPr lang="en-GB" sz="2000" dirty="0" smtClean="0"/>
              <a:t>Making sure that children and young people are happy and healthy</a:t>
            </a:r>
          </a:p>
          <a:p>
            <a:r>
              <a:rPr lang="en-GB" sz="2400" dirty="0" smtClean="0"/>
              <a:t>Strategic links to other partnership boards?</a:t>
            </a:r>
          </a:p>
          <a:p>
            <a:r>
              <a:rPr lang="en-GB" sz="2400" dirty="0" smtClean="0"/>
              <a:t>Collectively, how best can we achieve this?</a:t>
            </a:r>
            <a:endParaRPr lang="en-GB" sz="2400" dirty="0"/>
          </a:p>
        </p:txBody>
      </p:sp>
      <p:pic>
        <p:nvPicPr>
          <p:cNvPr id="4" name="Picture 3" descr="colou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75500" y="4723676"/>
            <a:ext cx="15113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98044546"/>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 Template</Template>
  <TotalTime>901</TotalTime>
  <Words>951</Words>
  <Application>Microsoft Office PowerPoint</Application>
  <PresentationFormat>On-screen Show (4:3)</PresentationFormat>
  <Paragraphs>76</Paragraphs>
  <Slides>7</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 Black</vt:lpstr>
      <vt:lpstr>Calibri</vt:lpstr>
      <vt:lpstr>Custom Design</vt:lpstr>
      <vt:lpstr>Children, Young People and Families partnerships </vt:lpstr>
      <vt:lpstr>Rotherham Children and Young People’s Partnership </vt:lpstr>
      <vt:lpstr>Derbyshire Children’s Partnership</vt:lpstr>
      <vt:lpstr>Staffordshire Families Strategic Partnership Board</vt:lpstr>
      <vt:lpstr>Leicestershire Children and Families Partnership </vt:lpstr>
      <vt:lpstr>Moving forward 2018-2020 Future for Nottinghamshire</vt:lpstr>
      <vt:lpstr>Moving forward 2018-2020 Future for Nottinghamshire</vt:lpstr>
    </vt:vector>
  </TitlesOfParts>
  <Company>NCC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subject>Information and Communications</dc:subject>
  <dc:creator>Scarlet McCourt</dc:creator>
  <cp:lastModifiedBy>Georgina Staveley</cp:lastModifiedBy>
  <cp:revision>23</cp:revision>
  <dcterms:created xsi:type="dcterms:W3CDTF">2017-07-03T13:03:55Z</dcterms:created>
  <dcterms:modified xsi:type="dcterms:W3CDTF">2018-05-08T08:22:00Z</dcterms:modified>
</cp:coreProperties>
</file>