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5"/>
  </p:sldMasterIdLst>
  <p:sldIdLst>
    <p:sldId id="259" r:id="rId6"/>
    <p:sldId id="276" r:id="rId7"/>
    <p:sldId id="275" r:id="rId8"/>
    <p:sldId id="269" r:id="rId9"/>
    <p:sldId id="271" r:id="rId10"/>
    <p:sldId id="272" r:id="rId11"/>
    <p:sldId id="278" r:id="rId12"/>
    <p:sldId id="261" r:id="rId13"/>
    <p:sldId id="264" r:id="rId14"/>
    <p:sldId id="262" r:id="rId15"/>
    <p:sldId id="265" r:id="rId16"/>
    <p:sldId id="263" r:id="rId17"/>
    <p:sldId id="274" r:id="rId18"/>
    <p:sldId id="266" r:id="rId19"/>
    <p:sldId id="267" r:id="rId20"/>
    <p:sldId id="273"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94660" autoAdjust="0"/>
  </p:normalViewPr>
  <p:slideViewPr>
    <p:cSldViewPr snapToGrid="0">
      <p:cViewPr varScale="1">
        <p:scale>
          <a:sx n="86" d="100"/>
          <a:sy n="86" d="100"/>
        </p:scale>
        <p:origin x="96"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smtClean="0"/>
              <a:t>Click to edit Master title style</a:t>
            </a:r>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smtClean="0"/>
              <a:t>Click to edit Master subtitle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80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6727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432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Text here (level one)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charset="0"/>
        </a:defRPr>
      </a:lvl2pPr>
      <a:lvl3pPr algn="ctr" rtl="0" eaLnBrk="1" fontAlgn="base" hangingPunct="1">
        <a:spcBef>
          <a:spcPct val="0"/>
        </a:spcBef>
        <a:spcAft>
          <a:spcPct val="0"/>
        </a:spcAft>
        <a:defRPr sz="3600">
          <a:solidFill>
            <a:schemeClr val="tx1"/>
          </a:solidFill>
          <a:latin typeface="Arial Black" charset="0"/>
        </a:defRPr>
      </a:lvl3pPr>
      <a:lvl4pPr algn="ctr" rtl="0" eaLnBrk="1" fontAlgn="base" hangingPunct="1">
        <a:spcBef>
          <a:spcPct val="0"/>
        </a:spcBef>
        <a:spcAft>
          <a:spcPct val="0"/>
        </a:spcAft>
        <a:defRPr sz="3600">
          <a:solidFill>
            <a:schemeClr val="tx1"/>
          </a:solidFill>
          <a:latin typeface="Arial Black" charset="0"/>
        </a:defRPr>
      </a:lvl4pPr>
      <a:lvl5pPr algn="ctr" rtl="0" eaLnBrk="1" fontAlgn="base" hangingPunct="1">
        <a:spcBef>
          <a:spcPct val="0"/>
        </a:spcBef>
        <a:spcAft>
          <a:spcPct val="0"/>
        </a:spcAft>
        <a:defRPr sz="3600">
          <a:solidFill>
            <a:schemeClr val="tx1"/>
          </a:solidFill>
          <a:latin typeface="Arial Black" charset="0"/>
        </a:defRPr>
      </a:lvl5pPr>
      <a:lvl6pPr marL="457200" algn="ctr" rtl="0" eaLnBrk="1" fontAlgn="base" hangingPunct="1">
        <a:spcBef>
          <a:spcPct val="0"/>
        </a:spcBef>
        <a:spcAft>
          <a:spcPct val="0"/>
        </a:spcAft>
        <a:defRPr sz="3600">
          <a:solidFill>
            <a:schemeClr val="tx1"/>
          </a:solidFill>
          <a:latin typeface="Arial Black" charset="0"/>
        </a:defRPr>
      </a:lvl6pPr>
      <a:lvl7pPr marL="914400" algn="ctr" rtl="0" eaLnBrk="1" fontAlgn="base" hangingPunct="1">
        <a:spcBef>
          <a:spcPct val="0"/>
        </a:spcBef>
        <a:spcAft>
          <a:spcPct val="0"/>
        </a:spcAft>
        <a:defRPr sz="3600">
          <a:solidFill>
            <a:schemeClr val="tx1"/>
          </a:solidFill>
          <a:latin typeface="Arial Black" charset="0"/>
        </a:defRPr>
      </a:lvl7pPr>
      <a:lvl8pPr marL="1371600" algn="ctr" rtl="0" eaLnBrk="1" fontAlgn="base" hangingPunct="1">
        <a:spcBef>
          <a:spcPct val="0"/>
        </a:spcBef>
        <a:spcAft>
          <a:spcPct val="0"/>
        </a:spcAft>
        <a:defRPr sz="3600">
          <a:solidFill>
            <a:schemeClr val="tx1"/>
          </a:solidFill>
          <a:latin typeface="Arial Black" charset="0"/>
        </a:defRPr>
      </a:lvl8pPr>
      <a:lvl9pPr marL="1828800" algn="ctr" rtl="0" eaLnBrk="1" fontAlgn="base" hangingPunct="1">
        <a:spcBef>
          <a:spcPct val="0"/>
        </a:spcBef>
        <a:spcAft>
          <a:spcPct val="0"/>
        </a:spcAft>
        <a:defRPr sz="3600">
          <a:solidFill>
            <a:schemeClr val="tx1"/>
          </a:solidFill>
          <a:latin typeface="Arial Black"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712693" y="1645210"/>
            <a:ext cx="7772400" cy="1470025"/>
          </a:xfrm>
        </p:spPr>
        <p:txBody>
          <a:bodyPr/>
          <a:lstStyle/>
          <a:p>
            <a:r>
              <a:rPr lang="en-US" altLang="en-US" dirty="0"/>
              <a:t/>
            </a:r>
            <a:br>
              <a:rPr lang="en-US" altLang="en-US" dirty="0"/>
            </a:br>
            <a:r>
              <a:rPr lang="en-US" altLang="en-US" dirty="0" smtClean="0"/>
              <a:t>Knowledge and Skills</a:t>
            </a:r>
            <a:br>
              <a:rPr lang="en-US" altLang="en-US" dirty="0" smtClean="0"/>
            </a:br>
            <a:r>
              <a:rPr lang="en-GB" dirty="0" smtClean="0"/>
              <a:t> </a:t>
            </a:r>
            <a:r>
              <a:rPr lang="en-GB" dirty="0"/>
              <a:t/>
            </a:r>
            <a:br>
              <a:rPr lang="en-GB" dirty="0"/>
            </a:br>
            <a:r>
              <a:rPr lang="en-GB" sz="2500" dirty="0"/>
              <a:t>A</a:t>
            </a:r>
            <a:r>
              <a:rPr lang="en-GB" sz="2500" dirty="0" smtClean="0"/>
              <a:t>n </a:t>
            </a:r>
            <a:r>
              <a:rPr lang="en-GB" sz="2500" dirty="0"/>
              <a:t>opportunity to self-evaluate your own skills and expertise against </a:t>
            </a:r>
            <a:r>
              <a:rPr lang="en-GB" sz="2500" dirty="0" smtClean="0"/>
              <a:t>the </a:t>
            </a:r>
            <a:r>
              <a:rPr lang="en-GB" sz="2500" dirty="0"/>
              <a:t>KSS and explore how the KSS work in practice</a:t>
            </a:r>
            <a:r>
              <a:rPr lang="en-GB" sz="2000" dirty="0"/>
              <a:t> </a:t>
            </a:r>
            <a:r>
              <a:rPr lang="en-GB" dirty="0"/>
              <a:t/>
            </a:r>
            <a:br>
              <a:rPr lang="en-GB" dirty="0"/>
            </a:br>
            <a:r>
              <a:rPr lang="en-GB" dirty="0" smtClean="0"/>
              <a:t>  </a:t>
            </a:r>
            <a:r>
              <a:rPr lang="en-GB" dirty="0"/>
              <a:t/>
            </a:r>
            <a:br>
              <a:rPr lang="en-GB" dirty="0"/>
            </a:br>
            <a:endParaRPr lang="en-US" altLang="en-US" dirty="0"/>
          </a:p>
        </p:txBody>
      </p:sp>
      <p:pic>
        <p:nvPicPr>
          <p:cNvPr id="3" name="Picture 2"/>
          <p:cNvPicPr>
            <a:picLocks noChangeAspect="1"/>
          </p:cNvPicPr>
          <p:nvPr/>
        </p:nvPicPr>
        <p:blipFill>
          <a:blip r:embed="rId2"/>
          <a:stretch>
            <a:fillRect/>
          </a:stretch>
        </p:blipFill>
        <p:spPr>
          <a:xfrm>
            <a:off x="4948517" y="4104320"/>
            <a:ext cx="1897717" cy="1235564"/>
          </a:xfrm>
          <a:prstGeom prst="rect">
            <a:avLst/>
          </a:prstGeom>
        </p:spPr>
      </p:pic>
      <p:pic>
        <p:nvPicPr>
          <p:cNvPr id="4" name="Picture 3"/>
          <p:cNvPicPr>
            <a:picLocks noChangeAspect="1"/>
          </p:cNvPicPr>
          <p:nvPr/>
        </p:nvPicPr>
        <p:blipFill>
          <a:blip r:embed="rId3"/>
          <a:stretch>
            <a:fillRect/>
          </a:stretch>
        </p:blipFill>
        <p:spPr>
          <a:xfrm>
            <a:off x="2376207" y="4105836"/>
            <a:ext cx="2222686" cy="12340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and Skills for Practice Supervisors</a:t>
            </a:r>
          </a:p>
        </p:txBody>
      </p:sp>
      <p:sp>
        <p:nvSpPr>
          <p:cNvPr id="3" name="Content Placeholder 2"/>
          <p:cNvSpPr>
            <a:spLocks noGrp="1"/>
          </p:cNvSpPr>
          <p:nvPr>
            <p:ph idx="1"/>
          </p:nvPr>
        </p:nvSpPr>
        <p:spPr>
          <a:xfrm>
            <a:off x="457200" y="1701614"/>
            <a:ext cx="8229600" cy="4327525"/>
          </a:xfrm>
        </p:spPr>
        <p:txBody>
          <a:bodyPr/>
          <a:lstStyle/>
          <a:p>
            <a:pPr marL="457200" indent="-457200">
              <a:buFont typeface="+mj-lt"/>
              <a:buAutoNum type="arabicPeriod"/>
            </a:pPr>
            <a:r>
              <a:rPr lang="en-GB" sz="2500" dirty="0" smtClean="0"/>
              <a:t>Promote </a:t>
            </a:r>
            <a:r>
              <a:rPr lang="en-GB" sz="2500" dirty="0"/>
              <a:t>and govern excellent practice </a:t>
            </a:r>
            <a:r>
              <a:rPr lang="en-GB" sz="2500" dirty="0" smtClean="0"/>
              <a:t> </a:t>
            </a:r>
            <a:endParaRPr lang="en-GB" sz="2500" dirty="0"/>
          </a:p>
          <a:p>
            <a:pPr marL="457200" indent="-457200">
              <a:buFont typeface="+mj-lt"/>
              <a:buAutoNum type="arabicPeriod"/>
            </a:pPr>
            <a:r>
              <a:rPr lang="en-GB" sz="2500" dirty="0" smtClean="0"/>
              <a:t>Developing </a:t>
            </a:r>
            <a:r>
              <a:rPr lang="en-GB" sz="2500" dirty="0"/>
              <a:t>excellent practitioners </a:t>
            </a:r>
            <a:r>
              <a:rPr lang="en-GB" sz="2500" dirty="0" smtClean="0"/>
              <a:t> </a:t>
            </a:r>
            <a:endParaRPr lang="en-GB" sz="2500" dirty="0"/>
          </a:p>
          <a:p>
            <a:pPr marL="457200" indent="-457200">
              <a:buFont typeface="+mj-lt"/>
              <a:buAutoNum type="arabicPeriod"/>
            </a:pPr>
            <a:r>
              <a:rPr lang="en-GB" sz="2500" dirty="0" smtClean="0"/>
              <a:t>Shaping </a:t>
            </a:r>
            <a:r>
              <a:rPr lang="en-GB" sz="2500" dirty="0"/>
              <a:t>and influencing the practice system </a:t>
            </a:r>
          </a:p>
          <a:p>
            <a:pPr marL="457200" indent="-457200">
              <a:buFont typeface="+mj-lt"/>
              <a:buAutoNum type="arabicPeriod"/>
            </a:pPr>
            <a:r>
              <a:rPr lang="en-GB" sz="2500" dirty="0" smtClean="0"/>
              <a:t>Effective </a:t>
            </a:r>
            <a:r>
              <a:rPr lang="en-GB" sz="2500" dirty="0"/>
              <a:t>use of power and authority </a:t>
            </a:r>
            <a:r>
              <a:rPr lang="en-GB" sz="2500" dirty="0" smtClean="0"/>
              <a:t> </a:t>
            </a:r>
            <a:endParaRPr lang="en-GB" sz="2500" dirty="0"/>
          </a:p>
          <a:p>
            <a:pPr marL="457200" indent="-457200">
              <a:buFont typeface="+mj-lt"/>
              <a:buAutoNum type="arabicPeriod"/>
            </a:pPr>
            <a:r>
              <a:rPr lang="en-GB" sz="2500" dirty="0" smtClean="0"/>
              <a:t>Confident </a:t>
            </a:r>
            <a:r>
              <a:rPr lang="en-GB" sz="2500" dirty="0"/>
              <a:t>analysis and decision-making </a:t>
            </a:r>
          </a:p>
          <a:p>
            <a:pPr marL="457200" indent="-457200">
              <a:buFont typeface="+mj-lt"/>
              <a:buAutoNum type="arabicPeriod"/>
            </a:pPr>
            <a:r>
              <a:rPr lang="en-GB" sz="2500" dirty="0" smtClean="0"/>
              <a:t>Purposeful </a:t>
            </a:r>
            <a:r>
              <a:rPr lang="en-GB" sz="2500" dirty="0"/>
              <a:t>and effective social work </a:t>
            </a:r>
            <a:r>
              <a:rPr lang="en-GB" sz="2500" dirty="0" smtClean="0"/>
              <a:t> </a:t>
            </a:r>
            <a:endParaRPr lang="en-GB" sz="2500" dirty="0"/>
          </a:p>
          <a:p>
            <a:pPr marL="457200" indent="-457200">
              <a:buFont typeface="+mj-lt"/>
              <a:buAutoNum type="arabicPeriod"/>
            </a:pPr>
            <a:r>
              <a:rPr lang="en-GB" sz="2500" dirty="0" smtClean="0"/>
              <a:t>Emotionally </a:t>
            </a:r>
            <a:r>
              <a:rPr lang="en-GB" sz="2500" dirty="0"/>
              <a:t>intelligent practice supervision </a:t>
            </a:r>
            <a:r>
              <a:rPr lang="en-GB" sz="2500" dirty="0" smtClean="0"/>
              <a:t> </a:t>
            </a:r>
            <a:endParaRPr lang="en-GB" sz="2500" dirty="0"/>
          </a:p>
          <a:p>
            <a:pPr marL="457200" indent="-457200">
              <a:buFont typeface="+mj-lt"/>
              <a:buAutoNum type="arabicPeriod"/>
            </a:pPr>
            <a:r>
              <a:rPr lang="en-GB" sz="2500" dirty="0" smtClean="0"/>
              <a:t>Performance </a:t>
            </a:r>
            <a:r>
              <a:rPr lang="en-GB" sz="2500" dirty="0"/>
              <a:t>management and improvement </a:t>
            </a:r>
          </a:p>
        </p:txBody>
      </p:sp>
    </p:spTree>
    <p:extLst>
      <p:ext uri="{BB962C8B-B14F-4D97-AF65-F5344CB8AC3E}">
        <p14:creationId xmlns:p14="http://schemas.microsoft.com/office/powerpoint/2010/main" val="211630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and Skills for Practice </a:t>
            </a:r>
            <a:r>
              <a:rPr lang="en-GB" dirty="0" smtClean="0"/>
              <a:t>Leaders (</a:t>
            </a:r>
            <a:r>
              <a:rPr lang="en-GB" dirty="0"/>
              <a:t>children’s)</a:t>
            </a:r>
            <a:endParaRPr lang="en-GB" dirty="0"/>
          </a:p>
        </p:txBody>
      </p:sp>
      <p:sp>
        <p:nvSpPr>
          <p:cNvPr id="3" name="Content Placeholder 2"/>
          <p:cNvSpPr>
            <a:spLocks noGrp="1"/>
          </p:cNvSpPr>
          <p:nvPr>
            <p:ph idx="1"/>
          </p:nvPr>
        </p:nvSpPr>
        <p:spPr>
          <a:xfrm>
            <a:off x="457200" y="1620931"/>
            <a:ext cx="8229600" cy="4327525"/>
          </a:xfrm>
        </p:spPr>
        <p:txBody>
          <a:bodyPr/>
          <a:lstStyle/>
          <a:p>
            <a:pPr marL="0" indent="0">
              <a:buNone/>
            </a:pPr>
            <a:r>
              <a:rPr lang="en-GB" sz="2500" dirty="0"/>
              <a:t>Practice leaders are qualified social workers responsible for</a:t>
            </a:r>
            <a:r>
              <a:rPr lang="en-GB" sz="2500" dirty="0" smtClean="0"/>
              <a:t>:</a:t>
            </a:r>
          </a:p>
          <a:p>
            <a:pPr marL="0" indent="0">
              <a:buNone/>
            </a:pPr>
            <a:endParaRPr lang="en-GB" sz="2500" dirty="0"/>
          </a:p>
          <a:p>
            <a:r>
              <a:rPr lang="en-GB" sz="2500" dirty="0"/>
              <a:t>making sure the whole local system for child and family social work practice operates correctly</a:t>
            </a:r>
          </a:p>
          <a:p>
            <a:r>
              <a:rPr lang="en-GB" sz="2500" dirty="0"/>
              <a:t>overseeing approved child and family social workers and practice supervisors</a:t>
            </a:r>
          </a:p>
          <a:p>
            <a:endParaRPr lang="en-GB" dirty="0"/>
          </a:p>
        </p:txBody>
      </p:sp>
    </p:spTree>
    <p:extLst>
      <p:ext uri="{BB962C8B-B14F-4D97-AF65-F5344CB8AC3E}">
        <p14:creationId xmlns:p14="http://schemas.microsoft.com/office/powerpoint/2010/main" val="177286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and Skills for Practice Leaders</a:t>
            </a:r>
          </a:p>
        </p:txBody>
      </p:sp>
      <p:sp>
        <p:nvSpPr>
          <p:cNvPr id="3" name="Content Placeholder 2"/>
          <p:cNvSpPr>
            <a:spLocks noGrp="1"/>
          </p:cNvSpPr>
          <p:nvPr>
            <p:ph idx="1"/>
          </p:nvPr>
        </p:nvSpPr>
        <p:spPr>
          <a:xfrm>
            <a:off x="457200" y="1531284"/>
            <a:ext cx="8229600" cy="4327525"/>
          </a:xfrm>
        </p:spPr>
        <p:txBody>
          <a:bodyPr/>
          <a:lstStyle/>
          <a:p>
            <a:pPr marL="457200" indent="-457200">
              <a:buFont typeface="+mj-lt"/>
              <a:buAutoNum type="arabicPeriod"/>
            </a:pPr>
            <a:r>
              <a:rPr lang="en-GB" sz="2500" dirty="0" smtClean="0"/>
              <a:t>Lead </a:t>
            </a:r>
            <a:r>
              <a:rPr lang="en-GB" sz="2500" dirty="0"/>
              <a:t>and govern excellent practice </a:t>
            </a:r>
            <a:r>
              <a:rPr lang="en-GB" sz="2500" dirty="0" smtClean="0"/>
              <a:t> </a:t>
            </a:r>
            <a:endParaRPr lang="en-GB" sz="2500" dirty="0"/>
          </a:p>
          <a:p>
            <a:pPr marL="457200" indent="-457200">
              <a:buFont typeface="+mj-lt"/>
              <a:buAutoNum type="arabicPeriod"/>
            </a:pPr>
            <a:r>
              <a:rPr lang="en-GB" sz="2500" dirty="0" smtClean="0"/>
              <a:t>Creating </a:t>
            </a:r>
            <a:r>
              <a:rPr lang="en-GB" sz="2500" dirty="0"/>
              <a:t>a context for excellent practice </a:t>
            </a:r>
          </a:p>
          <a:p>
            <a:pPr marL="457200" indent="-457200">
              <a:buFont typeface="+mj-lt"/>
              <a:buAutoNum type="arabicPeriod"/>
            </a:pPr>
            <a:r>
              <a:rPr lang="en-GB" sz="2500" dirty="0" smtClean="0"/>
              <a:t>Designing </a:t>
            </a:r>
            <a:r>
              <a:rPr lang="en-GB" sz="2500" dirty="0"/>
              <a:t>a system to support effective practice </a:t>
            </a:r>
          </a:p>
          <a:p>
            <a:pPr marL="457200" indent="-457200">
              <a:buFont typeface="+mj-lt"/>
              <a:buAutoNum type="arabicPeriod"/>
            </a:pPr>
            <a:r>
              <a:rPr lang="en-GB" sz="2500" dirty="0" smtClean="0"/>
              <a:t>Developing </a:t>
            </a:r>
            <a:r>
              <a:rPr lang="en-GB" sz="2500" dirty="0"/>
              <a:t>excellent practitioners </a:t>
            </a:r>
            <a:r>
              <a:rPr lang="en-GB" sz="2500" dirty="0" smtClean="0"/>
              <a:t> </a:t>
            </a:r>
            <a:endParaRPr lang="en-GB" sz="2500" dirty="0"/>
          </a:p>
          <a:p>
            <a:pPr marL="457200" indent="-457200">
              <a:buFont typeface="+mj-lt"/>
              <a:buAutoNum type="arabicPeriod"/>
            </a:pPr>
            <a:r>
              <a:rPr lang="en-GB" sz="2500" dirty="0" smtClean="0"/>
              <a:t>Support </a:t>
            </a:r>
            <a:r>
              <a:rPr lang="en-GB" sz="2500" dirty="0"/>
              <a:t>effective decision-making </a:t>
            </a:r>
            <a:r>
              <a:rPr lang="en-GB" sz="2500" dirty="0" smtClean="0"/>
              <a:t> </a:t>
            </a:r>
            <a:endParaRPr lang="en-GB" sz="2500" dirty="0"/>
          </a:p>
          <a:p>
            <a:pPr marL="457200" indent="-457200">
              <a:buFont typeface="+mj-lt"/>
              <a:buAutoNum type="arabicPeriod"/>
            </a:pPr>
            <a:r>
              <a:rPr lang="en-GB" sz="2500" dirty="0" smtClean="0"/>
              <a:t>Quality </a:t>
            </a:r>
            <a:r>
              <a:rPr lang="en-GB" sz="2500" dirty="0"/>
              <a:t>assurance and improvement </a:t>
            </a:r>
            <a:r>
              <a:rPr lang="en-GB" dirty="0" smtClean="0"/>
              <a:t> </a:t>
            </a:r>
            <a:endParaRPr lang="en-GB" dirty="0"/>
          </a:p>
        </p:txBody>
      </p:sp>
    </p:spTree>
    <p:extLst>
      <p:ext uri="{BB962C8B-B14F-4D97-AF65-F5344CB8AC3E}">
        <p14:creationId xmlns:p14="http://schemas.microsoft.com/office/powerpoint/2010/main" val="4096664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Between KSS and PCF</a:t>
            </a:r>
            <a:endParaRPr lang="en-GB" dirty="0"/>
          </a:p>
        </p:txBody>
      </p:sp>
      <p:pic>
        <p:nvPicPr>
          <p:cNvPr id="4" name="Content Placeholder 3"/>
          <p:cNvPicPr>
            <a:picLocks noGrp="1" noChangeAspect="1"/>
          </p:cNvPicPr>
          <p:nvPr>
            <p:ph idx="1"/>
          </p:nvPr>
        </p:nvPicPr>
        <p:blipFill>
          <a:blip r:embed="rId2"/>
          <a:stretch>
            <a:fillRect/>
          </a:stretch>
        </p:blipFill>
        <p:spPr>
          <a:xfrm>
            <a:off x="832824" y="1343025"/>
            <a:ext cx="7478352" cy="4327525"/>
          </a:xfrm>
          <a:prstGeom prst="rect">
            <a:avLst/>
          </a:prstGeom>
        </p:spPr>
      </p:pic>
    </p:spTree>
    <p:extLst>
      <p:ext uri="{BB962C8B-B14F-4D97-AF65-F5344CB8AC3E}">
        <p14:creationId xmlns:p14="http://schemas.microsoft.com/office/powerpoint/2010/main" val="24619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I need to know about this?</a:t>
            </a:r>
            <a:endParaRPr lang="en-GB" dirty="0"/>
          </a:p>
        </p:txBody>
      </p:sp>
      <p:sp>
        <p:nvSpPr>
          <p:cNvPr id="3" name="Content Placeholder 2"/>
          <p:cNvSpPr>
            <a:spLocks noGrp="1"/>
          </p:cNvSpPr>
          <p:nvPr>
            <p:ph idx="1"/>
          </p:nvPr>
        </p:nvSpPr>
        <p:spPr>
          <a:xfrm>
            <a:off x="457200" y="1417638"/>
            <a:ext cx="8229600" cy="4327525"/>
          </a:xfrm>
        </p:spPr>
        <p:txBody>
          <a:bodyPr/>
          <a:lstStyle/>
          <a:p>
            <a:pPr marL="0" indent="0">
              <a:buNone/>
            </a:pPr>
            <a:r>
              <a:rPr lang="en-GB" sz="2500" dirty="0" smtClean="0"/>
              <a:t>Knowledge, Skills and Behaviour </a:t>
            </a:r>
            <a:r>
              <a:rPr lang="en-GB" sz="2500" dirty="0" smtClean="0"/>
              <a:t>expected standard of all  </a:t>
            </a:r>
            <a:r>
              <a:rPr lang="en-GB" sz="2500" dirty="0" smtClean="0"/>
              <a:t>Social </a:t>
            </a:r>
            <a:r>
              <a:rPr lang="en-GB" sz="2500" dirty="0"/>
              <a:t>Workers irrespective of role / specialism</a:t>
            </a:r>
            <a:endParaRPr lang="en-GB" sz="2500" dirty="0" smtClean="0"/>
          </a:p>
          <a:p>
            <a:pPr marL="0" indent="0">
              <a:buNone/>
            </a:pPr>
            <a:endParaRPr lang="en-GB" sz="2000" dirty="0" smtClean="0"/>
          </a:p>
          <a:p>
            <a:r>
              <a:rPr lang="en-GB" sz="2500" dirty="0" smtClean="0"/>
              <a:t>Used </a:t>
            </a:r>
            <a:r>
              <a:rPr lang="en-GB" sz="2500" dirty="0"/>
              <a:t>for ASYE assessment</a:t>
            </a:r>
          </a:p>
          <a:p>
            <a:r>
              <a:rPr lang="en-GB" sz="2500" dirty="0"/>
              <a:t>Being incorporated into student </a:t>
            </a:r>
            <a:r>
              <a:rPr lang="en-GB" sz="2500" dirty="0" smtClean="0"/>
              <a:t>assessment</a:t>
            </a:r>
            <a:endParaRPr lang="en-GB" sz="2500" dirty="0"/>
          </a:p>
          <a:p>
            <a:r>
              <a:rPr lang="en-GB" sz="2500" dirty="0"/>
              <a:t>Training and Development </a:t>
            </a:r>
            <a:r>
              <a:rPr lang="en-GB" sz="2500" dirty="0" smtClean="0"/>
              <a:t>Plans </a:t>
            </a:r>
          </a:p>
          <a:p>
            <a:r>
              <a:rPr lang="en-GB" sz="2500" dirty="0" smtClean="0"/>
              <a:t>Feedback to staff</a:t>
            </a:r>
          </a:p>
          <a:p>
            <a:r>
              <a:rPr lang="en-GB" sz="2500" dirty="0" smtClean="0"/>
              <a:t>Teaching Partnership</a:t>
            </a:r>
          </a:p>
          <a:p>
            <a:r>
              <a:rPr lang="en-GB" sz="2500" dirty="0"/>
              <a:t>Will form the basis of the new national accreditation system for child and family social workers.</a:t>
            </a:r>
          </a:p>
          <a:p>
            <a:endParaRPr lang="en-GB" sz="2500" dirty="0" smtClean="0"/>
          </a:p>
          <a:p>
            <a:endParaRPr lang="en-GB" sz="2500" dirty="0"/>
          </a:p>
          <a:p>
            <a:endParaRPr lang="en-GB" sz="2500" dirty="0"/>
          </a:p>
        </p:txBody>
      </p:sp>
    </p:spTree>
    <p:extLst>
      <p:ext uri="{BB962C8B-B14F-4D97-AF65-F5344CB8AC3E}">
        <p14:creationId xmlns:p14="http://schemas.microsoft.com/office/powerpoint/2010/main" val="158131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NAAS</a:t>
            </a:r>
            <a:endParaRPr lang="en-GB" dirty="0"/>
          </a:p>
        </p:txBody>
      </p:sp>
      <p:sp>
        <p:nvSpPr>
          <p:cNvPr id="3" name="Content Placeholder 2"/>
          <p:cNvSpPr>
            <a:spLocks noGrp="1"/>
          </p:cNvSpPr>
          <p:nvPr>
            <p:ph idx="1"/>
          </p:nvPr>
        </p:nvSpPr>
        <p:spPr/>
        <p:txBody>
          <a:bodyPr/>
          <a:lstStyle/>
          <a:p>
            <a:pPr marL="0" indent="0">
              <a:buNone/>
            </a:pPr>
            <a:r>
              <a:rPr lang="en-GB" sz="2000" dirty="0" smtClean="0"/>
              <a:t>5</a:t>
            </a:r>
            <a:r>
              <a:rPr lang="en-GB" sz="2000" baseline="30000" dirty="0" smtClean="0"/>
              <a:t>th</a:t>
            </a:r>
            <a:r>
              <a:rPr lang="en-GB" sz="2000" dirty="0" smtClean="0"/>
              <a:t> July </a:t>
            </a:r>
            <a:r>
              <a:rPr lang="en-GB" sz="2000" dirty="0" err="1" smtClean="0"/>
              <a:t>DfE</a:t>
            </a:r>
            <a:r>
              <a:rPr lang="en-GB" sz="2000" dirty="0" smtClean="0"/>
              <a:t> confirmed changes to the initial roll out of NAAS.</a:t>
            </a:r>
          </a:p>
          <a:p>
            <a:pPr marL="0" indent="0">
              <a:buNone/>
            </a:pPr>
            <a:endParaRPr lang="en-GB" sz="2000" dirty="0" smtClean="0"/>
          </a:p>
          <a:p>
            <a:pPr marL="0" indent="0">
              <a:buNone/>
            </a:pPr>
            <a:r>
              <a:rPr lang="en-GB" sz="2000" dirty="0" smtClean="0"/>
              <a:t>Staged approach:</a:t>
            </a:r>
          </a:p>
          <a:p>
            <a:pPr marL="0" indent="0">
              <a:buNone/>
            </a:pPr>
            <a:endParaRPr lang="en-GB" sz="1500" dirty="0" smtClean="0"/>
          </a:p>
          <a:p>
            <a:pPr marL="457200" indent="-457200">
              <a:buFont typeface="+mj-lt"/>
              <a:buAutoNum type="arabicPeriod"/>
            </a:pPr>
            <a:r>
              <a:rPr lang="en-GB" sz="2000" dirty="0" smtClean="0"/>
              <a:t>‘</a:t>
            </a:r>
            <a:r>
              <a:rPr lang="en-GB" sz="2000" dirty="0"/>
              <a:t>Alpha’ (with around 6 local authorities) </a:t>
            </a:r>
            <a:endParaRPr lang="en-GB" sz="2000" dirty="0" smtClean="0"/>
          </a:p>
          <a:p>
            <a:pPr marL="457200" indent="-457200">
              <a:buFont typeface="+mj-lt"/>
              <a:buAutoNum type="arabicPeriod"/>
            </a:pPr>
            <a:r>
              <a:rPr lang="en-GB" sz="2000" dirty="0" smtClean="0"/>
              <a:t>‘</a:t>
            </a:r>
            <a:r>
              <a:rPr lang="en-GB" sz="2000" dirty="0"/>
              <a:t>Beta’ (with around 13 local authorities) which throughout will be supported by in-depth analysis and evaluation. </a:t>
            </a:r>
            <a:endParaRPr lang="en-GB" sz="2000" dirty="0" smtClean="0"/>
          </a:p>
          <a:p>
            <a:pPr marL="0" indent="0">
              <a:buNone/>
            </a:pPr>
            <a:endParaRPr lang="en-GB" sz="2000" dirty="0" smtClean="0"/>
          </a:p>
          <a:p>
            <a:pPr marL="0" indent="0">
              <a:buNone/>
            </a:pPr>
            <a:r>
              <a:rPr lang="en-GB" sz="2000" dirty="0" smtClean="0"/>
              <a:t>We </a:t>
            </a:r>
            <a:r>
              <a:rPr lang="en-GB" sz="2000" dirty="0"/>
              <a:t>will then progress with a full national </a:t>
            </a:r>
            <a:r>
              <a:rPr lang="en-GB" sz="2000" dirty="0" smtClean="0"/>
              <a:t>rollout 2020</a:t>
            </a:r>
            <a:r>
              <a:rPr lang="en-GB" sz="2500" dirty="0" smtClean="0"/>
              <a:t>.</a:t>
            </a:r>
          </a:p>
          <a:p>
            <a:pPr marL="0" indent="0">
              <a:buNone/>
            </a:pPr>
            <a:endParaRPr lang="en-GB" sz="2500" dirty="0"/>
          </a:p>
        </p:txBody>
      </p:sp>
    </p:spTree>
    <p:extLst>
      <p:ext uri="{BB962C8B-B14F-4D97-AF65-F5344CB8AC3E}">
        <p14:creationId xmlns:p14="http://schemas.microsoft.com/office/powerpoint/2010/main" val="184421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apply in practice?</a:t>
            </a:r>
            <a:endParaRPr lang="en-GB" dirty="0"/>
          </a:p>
        </p:txBody>
      </p:sp>
      <p:sp>
        <p:nvSpPr>
          <p:cNvPr id="3" name="Content Placeholder 2"/>
          <p:cNvSpPr>
            <a:spLocks noGrp="1"/>
          </p:cNvSpPr>
          <p:nvPr>
            <p:ph idx="1"/>
          </p:nvPr>
        </p:nvSpPr>
        <p:spPr/>
        <p:txBody>
          <a:bodyPr/>
          <a:lstStyle/>
          <a:p>
            <a:r>
              <a:rPr lang="en-GB" dirty="0" smtClean="0"/>
              <a:t>Self assessment</a:t>
            </a:r>
          </a:p>
          <a:p>
            <a:r>
              <a:rPr lang="en-GB" dirty="0" smtClean="0"/>
              <a:t>ASYE</a:t>
            </a:r>
          </a:p>
          <a:p>
            <a:r>
              <a:rPr lang="en-GB" dirty="0" smtClean="0"/>
              <a:t>Appraisal  / performance review</a:t>
            </a:r>
          </a:p>
          <a:p>
            <a:r>
              <a:rPr lang="en-GB" dirty="0" smtClean="0"/>
              <a:t>Training and development</a:t>
            </a:r>
          </a:p>
          <a:p>
            <a:r>
              <a:rPr lang="en-GB" dirty="0" smtClean="0"/>
              <a:t>CPD</a:t>
            </a:r>
          </a:p>
          <a:p>
            <a:r>
              <a:rPr lang="en-GB" dirty="0" smtClean="0"/>
              <a:t>Assessment and accreditation</a:t>
            </a:r>
          </a:p>
          <a:p>
            <a:r>
              <a:rPr lang="en-GB" smtClean="0"/>
              <a:t>……...</a:t>
            </a:r>
            <a:endParaRPr lang="en-GB" dirty="0" smtClean="0"/>
          </a:p>
          <a:p>
            <a:endParaRPr lang="en-GB" dirty="0"/>
          </a:p>
        </p:txBody>
      </p:sp>
    </p:spTree>
    <p:extLst>
      <p:ext uri="{BB962C8B-B14F-4D97-AF65-F5344CB8AC3E}">
        <p14:creationId xmlns:p14="http://schemas.microsoft.com/office/powerpoint/2010/main" val="334139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3072"/>
            <a:ext cx="8229600" cy="4327525"/>
          </a:xfrm>
        </p:spPr>
        <p:txBody>
          <a:bodyPr/>
          <a:lstStyle/>
          <a:p>
            <a:pPr marL="800100" lvl="2" indent="0">
              <a:buNone/>
            </a:pPr>
            <a:r>
              <a:rPr lang="en-GB" sz="3000" b="1" dirty="0" smtClean="0"/>
              <a:t>Diana Bentley</a:t>
            </a:r>
          </a:p>
          <a:p>
            <a:pPr marL="800100" lvl="2" indent="0">
              <a:buNone/>
            </a:pPr>
            <a:r>
              <a:rPr lang="en-GB" sz="3000" dirty="0" smtClean="0"/>
              <a:t>Principal Child and Family Social Worker</a:t>
            </a:r>
          </a:p>
          <a:p>
            <a:pPr marL="800100" lvl="2" indent="0">
              <a:buNone/>
            </a:pPr>
            <a:r>
              <a:rPr lang="en-GB" sz="3000" dirty="0" smtClean="0"/>
              <a:t>Nottinghamshire County Council</a:t>
            </a:r>
          </a:p>
          <a:p>
            <a:pPr marL="800100" lvl="2" indent="0">
              <a:buNone/>
            </a:pPr>
            <a:endParaRPr lang="en-GB" sz="3000" dirty="0"/>
          </a:p>
          <a:p>
            <a:pPr marL="800100" lvl="2" indent="0">
              <a:buNone/>
            </a:pPr>
            <a:r>
              <a:rPr lang="en-GB" sz="3000" b="1" dirty="0" smtClean="0"/>
              <a:t>Tina Ramage</a:t>
            </a:r>
          </a:p>
          <a:p>
            <a:pPr marL="800100" lvl="2" indent="0">
              <a:buNone/>
            </a:pPr>
            <a:r>
              <a:rPr lang="en-GB" sz="3000" dirty="0">
                <a:solidFill>
                  <a:srgbClr val="000000"/>
                </a:solidFill>
              </a:rPr>
              <a:t>Principal </a:t>
            </a:r>
            <a:r>
              <a:rPr lang="en-GB" sz="3000" dirty="0" smtClean="0">
                <a:solidFill>
                  <a:srgbClr val="000000"/>
                </a:solidFill>
              </a:rPr>
              <a:t>Adult Care </a:t>
            </a:r>
            <a:r>
              <a:rPr lang="en-GB" sz="3000" dirty="0">
                <a:solidFill>
                  <a:srgbClr val="000000"/>
                </a:solidFill>
              </a:rPr>
              <a:t>Social Worker</a:t>
            </a:r>
          </a:p>
          <a:p>
            <a:pPr marL="800100" lvl="2" indent="0">
              <a:buNone/>
            </a:pPr>
            <a:r>
              <a:rPr lang="en-GB" sz="3000" dirty="0">
                <a:solidFill>
                  <a:srgbClr val="000000"/>
                </a:solidFill>
              </a:rPr>
              <a:t>Nottinghamshire County Council</a:t>
            </a:r>
          </a:p>
          <a:p>
            <a:pPr marL="0" indent="0">
              <a:buNone/>
            </a:pPr>
            <a:endParaRPr lang="en-GB" b="1" dirty="0" smtClean="0"/>
          </a:p>
          <a:p>
            <a:pPr marL="0" indent="0">
              <a:buNone/>
            </a:pPr>
            <a:endParaRPr lang="en-GB" dirty="0" smtClean="0"/>
          </a:p>
          <a:p>
            <a:endParaRPr lang="en-GB" dirty="0"/>
          </a:p>
        </p:txBody>
      </p:sp>
    </p:spTree>
    <p:extLst>
      <p:ext uri="{BB962C8B-B14F-4D97-AF65-F5344CB8AC3E}">
        <p14:creationId xmlns:p14="http://schemas.microsoft.com/office/powerpoint/2010/main" val="90889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915"/>
            <a:ext cx="8229600" cy="1143000"/>
          </a:xfrm>
        </p:spPr>
        <p:txBody>
          <a:bodyPr/>
          <a:lstStyle/>
          <a:p>
            <a:r>
              <a:rPr lang="en-GB" dirty="0" smtClean="0"/>
              <a:t>Government Ambition</a:t>
            </a:r>
            <a:endParaRPr lang="en-GB" dirty="0"/>
          </a:p>
        </p:txBody>
      </p:sp>
      <p:sp>
        <p:nvSpPr>
          <p:cNvPr id="3" name="Content Placeholder 2"/>
          <p:cNvSpPr>
            <a:spLocks noGrp="1"/>
          </p:cNvSpPr>
          <p:nvPr>
            <p:ph idx="1"/>
          </p:nvPr>
        </p:nvSpPr>
        <p:spPr>
          <a:xfrm>
            <a:off x="228600" y="867896"/>
            <a:ext cx="8686800" cy="4327525"/>
          </a:xfrm>
        </p:spPr>
        <p:txBody>
          <a:bodyPr/>
          <a:lstStyle/>
          <a:p>
            <a:pPr marL="0" indent="0">
              <a:buNone/>
            </a:pPr>
            <a:r>
              <a:rPr lang="en-GB" sz="2500" dirty="0" smtClean="0"/>
              <a:t>Ambition is for a skilled social work profession</a:t>
            </a:r>
          </a:p>
          <a:p>
            <a:r>
              <a:rPr lang="en-GB" sz="2500" dirty="0" smtClean="0"/>
              <a:t>Continue to invest in Frontline, Step Up and Think Ahead</a:t>
            </a:r>
          </a:p>
          <a:p>
            <a:r>
              <a:rPr lang="en-GB" sz="2500" dirty="0" smtClean="0"/>
              <a:t>Continue to support 15 teaching partnerships to raise standards of entry to social work</a:t>
            </a:r>
          </a:p>
          <a:p>
            <a:r>
              <a:rPr lang="en-GB" sz="2500" dirty="0" smtClean="0"/>
              <a:t>Invest </a:t>
            </a:r>
            <a:r>
              <a:rPr lang="en-GB" sz="2500" dirty="0" smtClean="0"/>
              <a:t>in good quality, practice focused CPD to support social workers at all levels</a:t>
            </a:r>
          </a:p>
          <a:p>
            <a:r>
              <a:rPr lang="en-GB" sz="2500" dirty="0" smtClean="0"/>
              <a:t>Establish Social Work England (new specialist regulator)</a:t>
            </a:r>
          </a:p>
          <a:p>
            <a:r>
              <a:rPr lang="en-GB" sz="2500" dirty="0" smtClean="0"/>
              <a:t>Embed the use of KSS (improvement standards)</a:t>
            </a:r>
          </a:p>
          <a:p>
            <a:r>
              <a:rPr lang="en-GB" sz="2500" dirty="0" smtClean="0"/>
              <a:t>Roll out a new system of assessment and accreditation for all child and family social workers, practice supervisors and practice leaders</a:t>
            </a:r>
            <a:endParaRPr lang="en-GB" sz="2500" dirty="0"/>
          </a:p>
        </p:txBody>
      </p:sp>
    </p:spTree>
    <p:extLst>
      <p:ext uri="{BB962C8B-B14F-4D97-AF65-F5344CB8AC3E}">
        <p14:creationId xmlns:p14="http://schemas.microsoft.com/office/powerpoint/2010/main" val="103609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Development of KSS</a:t>
            </a:r>
            <a:endParaRPr lang="en-GB" dirty="0"/>
          </a:p>
        </p:txBody>
      </p:sp>
      <p:sp>
        <p:nvSpPr>
          <p:cNvPr id="3" name="Content Placeholder 2"/>
          <p:cNvSpPr>
            <a:spLocks noGrp="1"/>
          </p:cNvSpPr>
          <p:nvPr>
            <p:ph idx="1"/>
          </p:nvPr>
        </p:nvSpPr>
        <p:spPr>
          <a:xfrm>
            <a:off x="376518" y="948578"/>
            <a:ext cx="8229600" cy="4327525"/>
          </a:xfrm>
        </p:spPr>
        <p:txBody>
          <a:bodyPr/>
          <a:lstStyle/>
          <a:p>
            <a:r>
              <a:rPr lang="en-GB" sz="2500" dirty="0" smtClean="0"/>
              <a:t>Development initially came from children's social work</a:t>
            </a:r>
          </a:p>
          <a:p>
            <a:r>
              <a:rPr lang="en-GB" sz="2500" dirty="0" smtClean="0"/>
              <a:t>2011 Eileen </a:t>
            </a:r>
            <a:r>
              <a:rPr lang="en-GB" sz="2500" dirty="0"/>
              <a:t>M</a:t>
            </a:r>
            <a:r>
              <a:rPr lang="en-GB" sz="2500" dirty="0" smtClean="0"/>
              <a:t>unro – Review of child protection recommended the creation of a Chief SW and Principal SW’s</a:t>
            </a:r>
          </a:p>
          <a:p>
            <a:r>
              <a:rPr lang="en-GB" sz="2500" dirty="0" smtClean="0"/>
              <a:t>Isabelle </a:t>
            </a:r>
            <a:r>
              <a:rPr lang="en-GB" sz="2500" dirty="0" err="1"/>
              <a:t>Trowler</a:t>
            </a:r>
            <a:r>
              <a:rPr lang="en-GB" sz="2500" dirty="0"/>
              <a:t> took up her post as Chief Social Worker for Children and Families in September 2013 </a:t>
            </a:r>
            <a:endParaRPr lang="en-GB" sz="2500" dirty="0" smtClean="0"/>
          </a:p>
          <a:p>
            <a:r>
              <a:rPr lang="en-GB" sz="2500" dirty="0" smtClean="0"/>
              <a:t>July 2014  launched the first KSS for approved child and family practitioners stating  it was designed to build public respect and confidence for social workers “by ensuring that every child and family social worker is properly supported to do the job society needs them to do”.</a:t>
            </a:r>
            <a:endParaRPr lang="en-GB" sz="2500" dirty="0"/>
          </a:p>
        </p:txBody>
      </p:sp>
    </p:spTree>
    <p:extLst>
      <p:ext uri="{BB962C8B-B14F-4D97-AF65-F5344CB8AC3E}">
        <p14:creationId xmlns:p14="http://schemas.microsoft.com/office/powerpoint/2010/main" val="392972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 KSS</a:t>
            </a:r>
            <a:endParaRPr lang="en-GB" dirty="0"/>
          </a:p>
        </p:txBody>
      </p:sp>
      <p:sp>
        <p:nvSpPr>
          <p:cNvPr id="3" name="Content Placeholder 2"/>
          <p:cNvSpPr>
            <a:spLocks noGrp="1"/>
          </p:cNvSpPr>
          <p:nvPr>
            <p:ph idx="1"/>
          </p:nvPr>
        </p:nvSpPr>
        <p:spPr/>
        <p:txBody>
          <a:bodyPr/>
          <a:lstStyle/>
          <a:p>
            <a:r>
              <a:rPr lang="en-GB" sz="2500" dirty="0"/>
              <a:t>Lyn Romeo took up her post as Chief Social Worker for Adults in September 2013</a:t>
            </a:r>
            <a:endParaRPr lang="en-GB" sz="2500" dirty="0" smtClean="0"/>
          </a:p>
          <a:p>
            <a:r>
              <a:rPr lang="en-GB" sz="2500" dirty="0" smtClean="0"/>
              <a:t>Introduction </a:t>
            </a:r>
            <a:r>
              <a:rPr lang="en-GB" sz="2500" dirty="0"/>
              <a:t>of the Adults KSS in October 2014 and launched in 2015. </a:t>
            </a:r>
          </a:p>
          <a:p>
            <a:r>
              <a:rPr lang="en-GB" sz="2500" dirty="0"/>
              <a:t>This was designed originally as a document to outline what social workers in adults need to do in the first year of practice </a:t>
            </a:r>
          </a:p>
        </p:txBody>
      </p:sp>
    </p:spTree>
    <p:extLst>
      <p:ext uri="{BB962C8B-B14F-4D97-AF65-F5344CB8AC3E}">
        <p14:creationId xmlns:p14="http://schemas.microsoft.com/office/powerpoint/2010/main" val="53385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Where are we now</a:t>
            </a:r>
            <a:endParaRPr lang="en-GB" dirty="0"/>
          </a:p>
        </p:txBody>
      </p:sp>
      <p:sp>
        <p:nvSpPr>
          <p:cNvPr id="3" name="Content Placeholder 2"/>
          <p:cNvSpPr>
            <a:spLocks noGrp="1"/>
          </p:cNvSpPr>
          <p:nvPr>
            <p:ph idx="1"/>
          </p:nvPr>
        </p:nvSpPr>
        <p:spPr>
          <a:xfrm>
            <a:off x="457200" y="986186"/>
            <a:ext cx="8229600" cy="4327525"/>
          </a:xfrm>
        </p:spPr>
        <p:txBody>
          <a:bodyPr/>
          <a:lstStyle/>
          <a:p>
            <a:r>
              <a:rPr lang="en-GB" dirty="0" smtClean="0"/>
              <a:t>Knowledge and Skills Statement for Social Workers in Adult Services (November 2015)</a:t>
            </a:r>
          </a:p>
          <a:p>
            <a:r>
              <a:rPr lang="en-GB" dirty="0" smtClean="0"/>
              <a:t>Knowledge </a:t>
            </a:r>
            <a:r>
              <a:rPr lang="en-GB" dirty="0"/>
              <a:t>and skills statement for approved child and family </a:t>
            </a:r>
            <a:r>
              <a:rPr lang="en-GB" dirty="0" smtClean="0"/>
              <a:t>practitioners (November 2014)</a:t>
            </a:r>
            <a:endParaRPr lang="en-GB" dirty="0"/>
          </a:p>
          <a:p>
            <a:r>
              <a:rPr lang="en-GB" dirty="0" smtClean="0"/>
              <a:t>Knowledge </a:t>
            </a:r>
            <a:r>
              <a:rPr lang="en-GB" dirty="0"/>
              <a:t>and skills statements for practice leaders and practice </a:t>
            </a:r>
            <a:r>
              <a:rPr lang="en-GB" dirty="0" smtClean="0"/>
              <a:t>supervisors (November 2015)</a:t>
            </a:r>
            <a:endParaRPr lang="en-GB" dirty="0"/>
          </a:p>
          <a:p>
            <a:pPr marL="0" indent="0">
              <a:buNone/>
            </a:pPr>
            <a:endParaRPr lang="en-GB" dirty="0"/>
          </a:p>
        </p:txBody>
      </p:sp>
    </p:spTree>
    <p:extLst>
      <p:ext uri="{BB962C8B-B14F-4D97-AF65-F5344CB8AC3E}">
        <p14:creationId xmlns:p14="http://schemas.microsoft.com/office/powerpoint/2010/main" val="31412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215153"/>
            <a:ext cx="8888505" cy="1358153"/>
          </a:xfrm>
        </p:spPr>
        <p:txBody>
          <a:bodyPr/>
          <a:lstStyle/>
          <a:p>
            <a:r>
              <a:rPr lang="en-GB" dirty="0"/>
              <a:t/>
            </a:r>
            <a:br>
              <a:rPr lang="en-GB" dirty="0"/>
            </a:br>
            <a:r>
              <a:rPr lang="en-GB" dirty="0"/>
              <a:t> Knowledge and Skills Statement </a:t>
            </a:r>
            <a:r>
              <a:rPr lang="en-GB" dirty="0" smtClean="0"/>
              <a:t>Social </a:t>
            </a:r>
            <a:r>
              <a:rPr lang="en-GB" dirty="0"/>
              <a:t>Workers in Adult Services </a:t>
            </a:r>
          </a:p>
        </p:txBody>
      </p:sp>
      <p:sp>
        <p:nvSpPr>
          <p:cNvPr id="3" name="Content Placeholder 2"/>
          <p:cNvSpPr>
            <a:spLocks noGrp="1"/>
          </p:cNvSpPr>
          <p:nvPr>
            <p:ph idx="1"/>
          </p:nvPr>
        </p:nvSpPr>
        <p:spPr>
          <a:xfrm>
            <a:off x="457200" y="796178"/>
            <a:ext cx="8229600" cy="4327525"/>
          </a:xfrm>
        </p:spPr>
        <p:txBody>
          <a:bodyPr/>
          <a:lstStyle/>
          <a:p>
            <a:pPr marL="0" indent="0">
              <a:buNone/>
            </a:pPr>
            <a:endParaRPr lang="en-GB" dirty="0"/>
          </a:p>
          <a:p>
            <a:pPr marL="514350" indent="-514350">
              <a:buFont typeface="+mj-lt"/>
              <a:buAutoNum type="arabicPeriod"/>
            </a:pPr>
            <a:r>
              <a:rPr lang="en-GB" sz="2500" dirty="0" smtClean="0"/>
              <a:t>The </a:t>
            </a:r>
            <a:r>
              <a:rPr lang="en-GB" sz="2500" dirty="0"/>
              <a:t>role of social workers working with adults </a:t>
            </a:r>
          </a:p>
          <a:p>
            <a:pPr marL="514350" indent="-514350">
              <a:buFont typeface="+mj-lt"/>
              <a:buAutoNum type="arabicPeriod"/>
            </a:pPr>
            <a:r>
              <a:rPr lang="en-GB" sz="2500" dirty="0" smtClean="0"/>
              <a:t>Person-centred </a:t>
            </a:r>
            <a:r>
              <a:rPr lang="en-GB" sz="2500" dirty="0"/>
              <a:t>practice </a:t>
            </a:r>
          </a:p>
          <a:p>
            <a:pPr marL="514350" indent="-514350">
              <a:buFont typeface="+mj-lt"/>
              <a:buAutoNum type="arabicPeriod"/>
            </a:pPr>
            <a:r>
              <a:rPr lang="en-GB" sz="2500" dirty="0" smtClean="0"/>
              <a:t>Safeguarding </a:t>
            </a:r>
            <a:endParaRPr lang="en-GB" sz="2500" dirty="0"/>
          </a:p>
          <a:p>
            <a:pPr marL="514350" indent="-514350">
              <a:buFont typeface="+mj-lt"/>
              <a:buAutoNum type="arabicPeriod"/>
            </a:pPr>
            <a:r>
              <a:rPr lang="en-GB" sz="2500" dirty="0" smtClean="0"/>
              <a:t>Mental </a:t>
            </a:r>
            <a:r>
              <a:rPr lang="en-GB" sz="2500" dirty="0"/>
              <a:t>capacity </a:t>
            </a:r>
          </a:p>
          <a:p>
            <a:pPr marL="514350" indent="-514350">
              <a:buFont typeface="+mj-lt"/>
              <a:buAutoNum type="arabicPeriod"/>
            </a:pPr>
            <a:r>
              <a:rPr lang="en-GB" sz="2500" dirty="0" smtClean="0"/>
              <a:t>Effective </a:t>
            </a:r>
            <a:r>
              <a:rPr lang="en-GB" sz="2500" dirty="0"/>
              <a:t>assessments and outcome based support planning </a:t>
            </a:r>
          </a:p>
          <a:p>
            <a:pPr marL="514350" indent="-514350">
              <a:buFont typeface="+mj-lt"/>
              <a:buAutoNum type="arabicPeriod"/>
            </a:pPr>
            <a:r>
              <a:rPr lang="en-GB" sz="2500" dirty="0" smtClean="0"/>
              <a:t>Direct </a:t>
            </a:r>
            <a:r>
              <a:rPr lang="en-GB" sz="2500" dirty="0"/>
              <a:t>work with individuals and families </a:t>
            </a:r>
          </a:p>
          <a:p>
            <a:pPr marL="514350" indent="-514350">
              <a:buFont typeface="+mj-lt"/>
              <a:buAutoNum type="arabicPeriod"/>
            </a:pPr>
            <a:r>
              <a:rPr lang="en-GB" sz="2500" dirty="0" smtClean="0"/>
              <a:t>Supervision</a:t>
            </a:r>
            <a:r>
              <a:rPr lang="en-GB" sz="2500" dirty="0"/>
              <a:t>, critical reflection and analysis </a:t>
            </a:r>
          </a:p>
          <a:p>
            <a:pPr marL="514350" indent="-514350">
              <a:buFont typeface="+mj-lt"/>
              <a:buAutoNum type="arabicPeriod"/>
            </a:pPr>
            <a:r>
              <a:rPr lang="en-GB" sz="2500" dirty="0" smtClean="0"/>
              <a:t>Organisational </a:t>
            </a:r>
            <a:r>
              <a:rPr lang="en-GB" sz="2500" dirty="0"/>
              <a:t>context </a:t>
            </a:r>
          </a:p>
          <a:p>
            <a:pPr marL="514350" indent="-514350">
              <a:buFont typeface="+mj-lt"/>
              <a:buAutoNum type="arabicPeriod"/>
            </a:pPr>
            <a:r>
              <a:rPr lang="en-GB" sz="2500" dirty="0" smtClean="0"/>
              <a:t>Professional </a:t>
            </a:r>
            <a:r>
              <a:rPr lang="en-GB" sz="2500" dirty="0"/>
              <a:t>ethics and leadership </a:t>
            </a:r>
          </a:p>
          <a:p>
            <a:endParaRPr lang="en-GB" dirty="0"/>
          </a:p>
        </p:txBody>
      </p:sp>
    </p:spTree>
    <p:extLst>
      <p:ext uri="{BB962C8B-B14F-4D97-AF65-F5344CB8AC3E}">
        <p14:creationId xmlns:p14="http://schemas.microsoft.com/office/powerpoint/2010/main" val="9416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269171"/>
            <a:ext cx="8435788" cy="1143000"/>
          </a:xfrm>
        </p:spPr>
        <p:txBody>
          <a:bodyPr/>
          <a:lstStyle/>
          <a:p>
            <a:r>
              <a:rPr lang="en-GB" sz="3000" dirty="0"/>
              <a:t>Knowledge and skills statement for approved child and family practitioners</a:t>
            </a:r>
          </a:p>
        </p:txBody>
      </p:sp>
      <p:sp>
        <p:nvSpPr>
          <p:cNvPr id="4" name="Content Placeholder 3"/>
          <p:cNvSpPr>
            <a:spLocks noGrp="1"/>
          </p:cNvSpPr>
          <p:nvPr>
            <p:ph idx="1"/>
          </p:nvPr>
        </p:nvSpPr>
        <p:spPr>
          <a:xfrm>
            <a:off x="560294" y="1523686"/>
            <a:ext cx="8229600" cy="4817688"/>
          </a:xfrm>
        </p:spPr>
        <p:txBody>
          <a:bodyPr/>
          <a:lstStyle/>
          <a:p>
            <a:pPr marL="457200" indent="-457200">
              <a:buFont typeface="+mj-lt"/>
              <a:buAutoNum type="arabicPeriod"/>
            </a:pPr>
            <a:r>
              <a:rPr lang="en-GB" sz="2000" dirty="0" smtClean="0"/>
              <a:t>Relationships </a:t>
            </a:r>
            <a:r>
              <a:rPr lang="en-GB" sz="2000" dirty="0"/>
              <a:t>and effective direct work </a:t>
            </a:r>
          </a:p>
          <a:p>
            <a:pPr marL="457200" indent="-457200">
              <a:buFont typeface="+mj-lt"/>
              <a:buAutoNum type="arabicPeriod"/>
            </a:pPr>
            <a:r>
              <a:rPr lang="en-GB" sz="2000" dirty="0" smtClean="0"/>
              <a:t>Communication </a:t>
            </a:r>
            <a:endParaRPr lang="en-GB" sz="2000" dirty="0"/>
          </a:p>
          <a:p>
            <a:pPr marL="457200" indent="-457200">
              <a:buFont typeface="+mj-lt"/>
              <a:buAutoNum type="arabicPeriod"/>
            </a:pPr>
            <a:r>
              <a:rPr lang="en-GB" sz="2000" dirty="0" smtClean="0"/>
              <a:t>Child </a:t>
            </a:r>
            <a:r>
              <a:rPr lang="en-GB" sz="2000" dirty="0"/>
              <a:t>development </a:t>
            </a:r>
          </a:p>
          <a:p>
            <a:pPr marL="457200" indent="-457200">
              <a:buFont typeface="+mj-lt"/>
              <a:buAutoNum type="arabicPeriod"/>
            </a:pPr>
            <a:r>
              <a:rPr lang="en-GB" sz="2000" dirty="0" smtClean="0"/>
              <a:t>Adult </a:t>
            </a:r>
            <a:r>
              <a:rPr lang="en-GB" sz="2000" dirty="0"/>
              <a:t>mental ill health, substance misuse, domestic abuse, physical ill health and disability </a:t>
            </a:r>
          </a:p>
          <a:p>
            <a:pPr marL="457200" indent="-457200">
              <a:buFont typeface="+mj-lt"/>
              <a:buAutoNum type="arabicPeriod"/>
            </a:pPr>
            <a:r>
              <a:rPr lang="en-GB" sz="2000" dirty="0" smtClean="0"/>
              <a:t>Abuse </a:t>
            </a:r>
            <a:r>
              <a:rPr lang="en-GB" sz="2000" dirty="0"/>
              <a:t>and neglect of children </a:t>
            </a:r>
          </a:p>
          <a:p>
            <a:pPr marL="457200" indent="-457200">
              <a:buFont typeface="+mj-lt"/>
              <a:buAutoNum type="arabicPeriod"/>
            </a:pPr>
            <a:r>
              <a:rPr lang="en-GB" sz="2000" dirty="0" smtClean="0"/>
              <a:t>Child </a:t>
            </a:r>
            <a:r>
              <a:rPr lang="en-GB" sz="2000" dirty="0"/>
              <a:t>and family assessment </a:t>
            </a:r>
          </a:p>
          <a:p>
            <a:pPr marL="457200" indent="-457200">
              <a:buFont typeface="+mj-lt"/>
              <a:buAutoNum type="arabicPeriod"/>
            </a:pPr>
            <a:r>
              <a:rPr lang="en-GB" sz="2000" dirty="0" smtClean="0"/>
              <a:t>Analysis</a:t>
            </a:r>
            <a:r>
              <a:rPr lang="en-GB" sz="2000" dirty="0"/>
              <a:t>, decision-making, planning and review </a:t>
            </a:r>
          </a:p>
          <a:p>
            <a:pPr marL="457200" indent="-457200">
              <a:buFont typeface="+mj-lt"/>
              <a:buAutoNum type="arabicPeriod"/>
            </a:pPr>
            <a:r>
              <a:rPr lang="en-GB" sz="2000" dirty="0" smtClean="0"/>
              <a:t>The </a:t>
            </a:r>
            <a:r>
              <a:rPr lang="en-GB" sz="2000" dirty="0"/>
              <a:t>law and the family and youth justice systems </a:t>
            </a:r>
          </a:p>
          <a:p>
            <a:pPr marL="457200" indent="-457200">
              <a:buFont typeface="+mj-lt"/>
              <a:buAutoNum type="arabicPeriod"/>
            </a:pPr>
            <a:r>
              <a:rPr lang="en-GB" sz="2000" dirty="0" smtClean="0"/>
              <a:t>The </a:t>
            </a:r>
            <a:r>
              <a:rPr lang="en-GB" sz="2000" dirty="0"/>
              <a:t>role of supervision </a:t>
            </a:r>
          </a:p>
          <a:p>
            <a:pPr marL="457200" indent="-457200">
              <a:buFont typeface="+mj-lt"/>
              <a:buAutoNum type="arabicPeriod"/>
            </a:pPr>
            <a:r>
              <a:rPr lang="en-GB" sz="2000" dirty="0" smtClean="0"/>
              <a:t>Organisational </a:t>
            </a:r>
            <a:r>
              <a:rPr lang="en-GB" sz="2000" dirty="0"/>
              <a:t>context </a:t>
            </a:r>
          </a:p>
        </p:txBody>
      </p:sp>
    </p:spTree>
    <p:extLst>
      <p:ext uri="{BB962C8B-B14F-4D97-AF65-F5344CB8AC3E}">
        <p14:creationId xmlns:p14="http://schemas.microsoft.com/office/powerpoint/2010/main" val="93377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and Skills for Practice </a:t>
            </a:r>
            <a:r>
              <a:rPr lang="en-GB" dirty="0" smtClean="0"/>
              <a:t>Supervisors(children’s)</a:t>
            </a:r>
            <a:endParaRPr lang="en-GB" dirty="0"/>
          </a:p>
        </p:txBody>
      </p:sp>
      <p:sp>
        <p:nvSpPr>
          <p:cNvPr id="3" name="Content Placeholder 2"/>
          <p:cNvSpPr>
            <a:spLocks noGrp="1"/>
          </p:cNvSpPr>
          <p:nvPr>
            <p:ph idx="1"/>
          </p:nvPr>
        </p:nvSpPr>
        <p:spPr>
          <a:xfrm>
            <a:off x="457200" y="1531284"/>
            <a:ext cx="8229600" cy="4327525"/>
          </a:xfrm>
        </p:spPr>
        <p:txBody>
          <a:bodyPr/>
          <a:lstStyle/>
          <a:p>
            <a:r>
              <a:rPr lang="en-GB" dirty="0"/>
              <a:t>Practice supervisors are qualified social workers responsible for:</a:t>
            </a:r>
          </a:p>
          <a:p>
            <a:r>
              <a:rPr lang="en-GB" dirty="0" smtClean="0"/>
              <a:t>supervising </a:t>
            </a:r>
            <a:r>
              <a:rPr lang="en-GB" dirty="0"/>
              <a:t>approved child and family social workers</a:t>
            </a:r>
          </a:p>
          <a:p>
            <a:r>
              <a:rPr lang="en-GB" dirty="0" smtClean="0"/>
              <a:t>developing </a:t>
            </a:r>
            <a:r>
              <a:rPr lang="en-GB" dirty="0"/>
              <a:t>the skills of teams and individuals involved in child and family social work services</a:t>
            </a:r>
          </a:p>
          <a:p>
            <a:endParaRPr lang="en-GB" dirty="0"/>
          </a:p>
        </p:txBody>
      </p:sp>
    </p:spTree>
    <p:extLst>
      <p:ext uri="{BB962C8B-B14F-4D97-AF65-F5344CB8AC3E}">
        <p14:creationId xmlns:p14="http://schemas.microsoft.com/office/powerpoint/2010/main" val="120237098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_x0020_with xmlns="33c21ab7-8639-4c13-b42b-b9a83603972b">
      <UserInfo>
        <DisplayName/>
        <AccountId xsi:nil="true"/>
        <AccountType/>
      </UserInfo>
    </Shared_x0020_with>
    <LikesCount xmlns="http://schemas.microsoft.com/sharepoint/v3" xsi:nil="true"/>
    <_Status xmlns="http://schemas.microsoft.com/sharepoint/v3/fields">Draft</_Status>
    <IconOverlay xmlns="http://schemas.microsoft.com/sharepoint/v4" xsi:nil="true"/>
    <o095e3082ed64d02819bd8c46025a5a8 xmlns="fb327e23-5148-4a9a-abfa-73bf69bfc68a">
      <Terms xmlns="http://schemas.microsoft.com/office/infopath/2007/PartnerControls">
        <TermInfo xmlns="http://schemas.microsoft.com/office/infopath/2007/PartnerControls">
          <TermName xmlns="http://schemas.microsoft.com/office/infopath/2007/PartnerControls">Resources</TermName>
          <TermId xmlns="http://schemas.microsoft.com/office/infopath/2007/PartnerControls">8076c07f-7654-4495-9769-5f9546725f9b</TermId>
        </TermInfo>
      </Terms>
    </o095e3082ed64d02819bd8c46025a5a8>
    <Ratings xmlns="http://schemas.microsoft.com/sharepoint/v3" xsi:nil="true"/>
    <TaxKeywordTaxHTField xmlns="33c21ab7-8639-4c13-b42b-b9a83603972b">
      <Terms xmlns="http://schemas.microsoft.com/office/infopath/2007/PartnerControls">
        <TermInfo xmlns="http://schemas.microsoft.com/office/infopath/2007/PartnerControls">
          <TermName xmlns="http://schemas.microsoft.com/office/infopath/2007/PartnerControls">Communication Plan</TermName>
          <TermId xmlns="http://schemas.microsoft.com/office/infopath/2007/PartnerControls">6de989b9-33fe-4fd2-8a88-2682e5bb0fb4</TermId>
        </TermInfo>
        <TermInfo xmlns="http://schemas.microsoft.com/office/infopath/2007/PartnerControls">
          <TermName xmlns="http://schemas.microsoft.com/office/infopath/2007/PartnerControls">Template</TermName>
          <TermId xmlns="http://schemas.microsoft.com/office/infopath/2007/PartnerControls">3473a882-6c5c-4ccf-a023-b12848f272d7</TermId>
        </TermInfo>
        <TermInfo xmlns="http://schemas.microsoft.com/office/infopath/2007/PartnerControls">
          <TermName xmlns="http://schemas.microsoft.com/office/infopath/2007/PartnerControls">Presentation</TermName>
          <TermId xmlns="http://schemas.microsoft.com/office/infopath/2007/PartnerControls">e411ceb2-2e22-4c65-9128-321f7569be3b</TermId>
        </TermInfo>
        <TermInfo xmlns="http://schemas.microsoft.com/office/infopath/2007/PartnerControls">
          <TermName xmlns="http://schemas.microsoft.com/office/infopath/2007/PartnerControls">Branding</TermName>
          <TermId xmlns="http://schemas.microsoft.com/office/infopath/2007/PartnerControls">6bdcf5b1-ff1f-41c3-b865-4e104ae662d5</TermId>
        </TermInfo>
      </Terms>
    </TaxKeywordTaxHTField>
    <Intranet_x0020_section xmlns="fb327e23-5148-4a9a-abfa-73bf69bfc68a">Working for NCC</Intranet_x0020_section>
    <LikedBy xmlns="http://schemas.microsoft.com/sharepoint/v3">
      <UserInfo>
        <DisplayName/>
        <AccountId xsi:nil="true"/>
        <AccountType/>
      </UserInfo>
    </LikedBy>
    <Audience xmlns="http://schemas.microsoft.com/sharepoint/v3" xsi:nil="true"/>
    <PublishingExpirationDate xmlns="http://schemas.microsoft.com/sharepoint/v3" xsi:nil="true"/>
    <TaxCatchAll xmlns="33c21ab7-8639-4c13-b42b-b9a83603972b">
      <Value>48</Value>
      <Value>5</Value>
      <Value>10</Value>
      <Value>50</Value>
      <Value>49</Value>
    </TaxCatchAll>
    <PublishingStartDate xmlns="http://schemas.microsoft.com/sharepoint/v3" xsi:nil="true"/>
    <RatedBy xmlns="http://schemas.microsoft.com/sharepoint/v3">
      <UserInfo>
        <DisplayName/>
        <AccountId xsi:nil="true"/>
        <AccountType/>
      </UserInfo>
    </RatedBy>
    <_dlc_DocId xmlns="33c21ab7-8639-4c13-b42b-b9a83603972b">NCCID-531700760-107</_dlc_DocId>
    <_dlc_DocIdUrl xmlns="33c21ab7-8639-4c13-b42b-b9a83603972b">
      <Url>http://onespace.nottscc.gov.uk/sites/intranetdocuments/_layouts/15/DocIdRedir.aspx?ID=NCCID-531700760-107</Url>
      <Description>NCCID-531700760-107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38CBDD72780C439B679308A475D708" ma:contentTypeVersion="14" ma:contentTypeDescription="Create a new document." ma:contentTypeScope="" ma:versionID="65414b9a1970fd7970784f49ed950777">
  <xsd:schema xmlns:xsd="http://www.w3.org/2001/XMLSchema" xmlns:xs="http://www.w3.org/2001/XMLSchema" xmlns:p="http://schemas.microsoft.com/office/2006/metadata/properties" xmlns:ns1="http://schemas.microsoft.com/sharepoint/v3" xmlns:ns2="33c21ab7-8639-4c13-b42b-b9a83603972b" xmlns:ns3="http://schemas.microsoft.com/sharepoint/v3/fields" xmlns:ns4="http://schemas.microsoft.com/sharepoint/v4" xmlns:ns5="fb327e23-5148-4a9a-abfa-73bf69bfc68a" targetNamespace="http://schemas.microsoft.com/office/2006/metadata/properties" ma:root="true" ma:fieldsID="309a66097f5041fb8dcaf734059dab2a" ns1:_="" ns2:_="" ns3:_="" ns4:_="" ns5:_="">
    <xsd:import namespace="http://schemas.microsoft.com/sharepoint/v3"/>
    <xsd:import namespace="33c21ab7-8639-4c13-b42b-b9a83603972b"/>
    <xsd:import namespace="http://schemas.microsoft.com/sharepoint/v3/fields"/>
    <xsd:import namespace="http://schemas.microsoft.com/sharepoint/v4"/>
    <xsd:import namespace="fb327e23-5148-4a9a-abfa-73bf69bfc68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_Status"/>
                <xsd:element ref="ns2:Shared_x0020_with" minOccurs="0"/>
                <xsd:element ref="ns1:AverageRating" minOccurs="0"/>
                <xsd:element ref="ns1:RatingCount" minOccurs="0"/>
                <xsd:element ref="ns1:RatedBy" minOccurs="0"/>
                <xsd:element ref="ns1:Ratings" minOccurs="0"/>
                <xsd:element ref="ns1:LikesCount" minOccurs="0"/>
                <xsd:element ref="ns1:LikedBy" minOccurs="0"/>
                <xsd:element ref="ns2:TaxKeywordTaxHTField" minOccurs="0"/>
                <xsd:element ref="ns2:TaxCatchAll" minOccurs="0"/>
                <xsd:element ref="ns2:TaxCatchAllLabel" minOccurs="0"/>
                <xsd:element ref="ns1:Audience" minOccurs="0"/>
                <xsd:element ref="ns4:IconOverlay" minOccurs="0"/>
                <xsd:element ref="ns5:o095e3082ed64d02819bd8c46025a5a8" minOccurs="0"/>
                <xsd:element ref="ns5:Intranet_x0020_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element name="RatedBy" ma:index="17"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User ratings" ma:description="User ratings for the item" ma:hidden="true" ma:internalName="Ratings">
      <xsd:simpleType>
        <xsd:restriction base="dms:Note"/>
      </xsd:simpleType>
    </xsd:element>
    <xsd:element name="LikesCount" ma:index="19" nillable="true" ma:displayName="Number of Likes" ma:internalName="LikesCount">
      <xsd:simpleType>
        <xsd:restriction base="dms:Unknown"/>
      </xsd:simpleType>
    </xsd:element>
    <xsd:element name="LikedBy" ma:index="20"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dience" ma:index="25"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21ab7-8639-4c13-b42b-b9a8360397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_x0020_with" ma:index="14" nillable="true" ma:displayName="Shared with" ma:list="UserInfo" ma:SearchPeopleOnly="false" ma:SharePointGroup="0" ma:internalName="Shared_x0020_with"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21" nillable="true" ma:taxonomy="true" ma:internalName="TaxKeywordTaxHTField" ma:taxonomyFieldName="TaxKeyword" ma:displayName="Enterprise Keywords" ma:fieldId="{23f27201-bee3-471e-b2e7-b64fd8b7ca38}" ma:taxonomyMulti="true" ma:sspId="64c9d834-598d-44db-8280-f2a48873429d"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574f70b0-0c5b-4989-a477-ca84dd02d0d0}" ma:internalName="TaxCatchAll" ma:showField="CatchAllData" ma:web="33c21ab7-8639-4c13-b42b-b9a83603972b">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574f70b0-0c5b-4989-a477-ca84dd02d0d0}" ma:internalName="TaxCatchAllLabel" ma:readOnly="true" ma:showField="CatchAllDataLabel" ma:web="33c21ab7-8639-4c13-b42b-b9a8360397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ma:displayName="Status" ma:default="Draft" ma:format="Dropdown" ma:internalName="_Status">
      <xsd:simpleType>
        <xsd:restriction base="dms:Choice">
          <xsd:enumeration value="Draft"/>
          <xsd:enumeration value="Collaboration"/>
          <xsd:enumeration value="Publish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327e23-5148-4a9a-abfa-73bf69bfc68a" elementFormDefault="qualified">
    <xsd:import namespace="http://schemas.microsoft.com/office/2006/documentManagement/types"/>
    <xsd:import namespace="http://schemas.microsoft.com/office/infopath/2007/PartnerControls"/>
    <xsd:element name="o095e3082ed64d02819bd8c46025a5a8" ma:index="28" nillable="true" ma:taxonomy="true" ma:internalName="o095e3082ed64d02819bd8c46025a5a8" ma:taxonomyFieldName="Department" ma:displayName="Department" ma:default="" ma:fieldId="{8095e308-2ed6-4d02-819b-d8c46025a5a8}" ma:sspId="64c9d834-598d-44db-8280-f2a48873429d" ma:termSetId="6242f038-2619-45fe-aa94-e56472ad262a" ma:anchorId="00000000-0000-0000-0000-000000000000" ma:open="false" ma:isKeyword="false">
      <xsd:complexType>
        <xsd:sequence>
          <xsd:element ref="pc:Terms" minOccurs="0" maxOccurs="1"/>
        </xsd:sequence>
      </xsd:complexType>
    </xsd:element>
    <xsd:element name="Intranet_x0020_section" ma:index="29" nillable="true" ma:displayName="Intranet section" ma:default="Working for NCC" ma:description="Section of the Intranet this document relates to" ma:format="Dropdown" ma:internalName="Intranet_x0020_section">
      <xsd:simpleType>
        <xsd:restriction base="dms:Choice">
          <xsd:enumeration value="Working for NCC"/>
          <xsd:enumeration value="Managing your team and budgets"/>
          <xsd:enumeration value="Information for councillors"/>
          <xsd:enumeration value="News and discuss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D3ACD-F949-4D74-BE7A-24A8B0D3D291}">
  <ds:schemaRefs>
    <ds:schemaRef ds:uri="http://schemas.microsoft.com/sharepoint/v3/fields"/>
    <ds:schemaRef ds:uri="http://purl.org/dc/dcmitype/"/>
    <ds:schemaRef ds:uri="http://www.w3.org/XML/1998/namespace"/>
    <ds:schemaRef ds:uri="http://schemas.microsoft.com/office/2006/documentManagement/types"/>
    <ds:schemaRef ds:uri="http://schemas.microsoft.com/sharepoint/v3"/>
    <ds:schemaRef ds:uri="http://schemas.openxmlformats.org/package/2006/metadata/core-properties"/>
    <ds:schemaRef ds:uri="http://schemas.microsoft.com/sharepoint/v4"/>
    <ds:schemaRef ds:uri="http://schemas.microsoft.com/office/2006/metadata/properties"/>
    <ds:schemaRef ds:uri="http://purl.org/dc/elements/1.1/"/>
    <ds:schemaRef ds:uri="http://schemas.microsoft.com/office/infopath/2007/PartnerControls"/>
    <ds:schemaRef ds:uri="fb327e23-5148-4a9a-abfa-73bf69bfc68a"/>
    <ds:schemaRef ds:uri="33c21ab7-8639-4c13-b42b-b9a83603972b"/>
    <ds:schemaRef ds:uri="http://purl.org/dc/terms/"/>
  </ds:schemaRefs>
</ds:datastoreItem>
</file>

<file path=customXml/itemProps2.xml><?xml version="1.0" encoding="utf-8"?>
<ds:datastoreItem xmlns:ds="http://schemas.openxmlformats.org/officeDocument/2006/customXml" ds:itemID="{D7C68670-AF96-45EA-A5D0-15B421880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c21ab7-8639-4c13-b42b-b9a83603972b"/>
    <ds:schemaRef ds:uri="http://schemas.microsoft.com/sharepoint/v3/fields"/>
    <ds:schemaRef ds:uri="http://schemas.microsoft.com/sharepoint/v4"/>
    <ds:schemaRef ds:uri="fb327e23-5148-4a9a-abfa-73bf69bfc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23492-43E4-4E4A-84AE-5DA4EE5F799E}">
  <ds:schemaRefs>
    <ds:schemaRef ds:uri="http://schemas.microsoft.com/sharepoint/events"/>
  </ds:schemaRefs>
</ds:datastoreItem>
</file>

<file path=customXml/itemProps4.xml><?xml version="1.0" encoding="utf-8"?>
<ds:datastoreItem xmlns:ds="http://schemas.openxmlformats.org/officeDocument/2006/customXml" ds:itemID="{1EEA55C6-F9A5-4837-B6FD-D07639F8A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348</TotalTime>
  <Words>709</Words>
  <Application>Microsoft Office PowerPoint</Application>
  <PresentationFormat>On-screen Show (4:3)</PresentationFormat>
  <Paragraphs>105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 Black</vt:lpstr>
      <vt:lpstr>Custom Design</vt:lpstr>
      <vt:lpstr> Knowledge and Skills   An opportunity to self-evaluate your own skills and expertise against the KSS and explore how the KSS work in practice     </vt:lpstr>
      <vt:lpstr>PowerPoint Presentation</vt:lpstr>
      <vt:lpstr>Government Ambition</vt:lpstr>
      <vt:lpstr>Development of KSS</vt:lpstr>
      <vt:lpstr>Adult KSS</vt:lpstr>
      <vt:lpstr>Where are we now</vt:lpstr>
      <vt:lpstr>  Knowledge and Skills Statement Social Workers in Adult Services </vt:lpstr>
      <vt:lpstr>Knowledge and skills statement for approved child and family practitioners</vt:lpstr>
      <vt:lpstr>Knowledge and Skills for Practice Supervisors(children’s)</vt:lpstr>
      <vt:lpstr>Knowledge and Skills for Practice Supervisors</vt:lpstr>
      <vt:lpstr>Knowledge and Skills for Practice Leaders (children’s)</vt:lpstr>
      <vt:lpstr>Knowledge and Skills for Practice Leaders</vt:lpstr>
      <vt:lpstr>Link Between KSS and PCF</vt:lpstr>
      <vt:lpstr>Why do I need to know about this?</vt:lpstr>
      <vt:lpstr>NAAS</vt:lpstr>
      <vt:lpstr>How to apply in 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(Black and White)</dc:title>
  <dc:subject>Information and Communications</dc:subject>
  <dc:creator>Microsoft Office User</dc:creator>
  <cp:keywords>Template; Branding; Communication Plan; Presentation</cp:keywords>
  <cp:lastModifiedBy>Diana Bentley</cp:lastModifiedBy>
  <cp:revision>18</cp:revision>
  <dcterms:created xsi:type="dcterms:W3CDTF">2017-01-31T10:40:21Z</dcterms:created>
  <dcterms:modified xsi:type="dcterms:W3CDTF">2017-10-13T16:18:08Z</dcterms:modified>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0x0101004638CBDD72780C439B679308A475D708</vt:lpwstr>
  </property>
  <property fmtid="{D5CDD505-2E9C-101B-9397-08002B2CF9AE}" pid="3" name="_dlc_DocIdItemGuid">
    <vt:lpwstr>a2a2a3d8-cf83-472a-aefe-8c2d8232eee5</vt:lpwstr>
  </property>
  <property fmtid="{D5CDD505-2E9C-101B-9397-08002B2CF9AE}" pid="4" name="TaxKeyword">
    <vt:lpwstr>48;#Presentation|e411ceb2-2e22-4c65-9128-321f7569be3b;#10;#Template|3473a882-6c5c-4ccf-a023-b12848f272d7;#50;#Branding|6bdcf5b1-ff1f-41c3-b865-4e104ae662d5;#49;#Communication Plan|6de989b9-33fe-4fd2-8a88-2682e5bb0fb4</vt:lpwstr>
  </property>
  <property fmtid="{D5CDD505-2E9C-101B-9397-08002B2CF9AE}" pid="5" name="Department">
    <vt:lpwstr>5;#Resources|8076c07f-7654-4495-9769-5f9546725f9b</vt:lpwstr>
  </property>
</Properties>
</file>