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5"/>
  </p:sldMasterIdLst>
  <p:notesMasterIdLst>
    <p:notesMasterId r:id="rId20"/>
  </p:notesMasterIdLst>
  <p:handoutMasterIdLst>
    <p:handoutMasterId r:id="rId21"/>
  </p:handoutMasterIdLst>
  <p:sldIdLst>
    <p:sldId id="279" r:id="rId6"/>
    <p:sldId id="297" r:id="rId7"/>
    <p:sldId id="309" r:id="rId8"/>
    <p:sldId id="303" r:id="rId9"/>
    <p:sldId id="288" r:id="rId10"/>
    <p:sldId id="300" r:id="rId11"/>
    <p:sldId id="301" r:id="rId12"/>
    <p:sldId id="277" r:id="rId13"/>
    <p:sldId id="304" r:id="rId14"/>
    <p:sldId id="299" r:id="rId15"/>
    <p:sldId id="306" r:id="rId16"/>
    <p:sldId id="305" r:id="rId17"/>
    <p:sldId id="293" r:id="rId18"/>
    <p:sldId id="280" r:id="rId19"/>
  </p:sldIdLst>
  <p:sldSz cx="9144000" cy="6858000" type="screen4x3"/>
  <p:notesSz cx="6797675" cy="9926638"/>
  <p:defaultTextStyle>
    <a:defPPr>
      <a:defRPr lang="en-GB"/>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2496" autoAdjust="0"/>
    <p:restoredTop sz="80785" autoAdjust="0"/>
  </p:normalViewPr>
  <p:slideViewPr>
    <p:cSldViewPr snapToGrid="0">
      <p:cViewPr varScale="1">
        <p:scale>
          <a:sx n="85" d="100"/>
          <a:sy n="85" d="100"/>
        </p:scale>
        <p:origin x="102" y="96"/>
      </p:cViewPr>
      <p:guideLst>
        <p:guide orient="horz" pos="2160"/>
        <p:guide pos="2880"/>
      </p:guideLst>
    </p:cSldViewPr>
  </p:slideViewPr>
  <p:outlineViewPr>
    <p:cViewPr>
      <p:scale>
        <a:sx n="33" d="100"/>
        <a:sy n="33" d="100"/>
      </p:scale>
      <p:origin x="0" y="-4290"/>
    </p:cViewPr>
  </p:outlineViewPr>
  <p:notesTextViewPr>
    <p:cViewPr>
      <p:scale>
        <a:sx n="100" d="100"/>
        <a:sy n="100" d="100"/>
      </p:scale>
      <p:origin x="0" y="0"/>
    </p:cViewPr>
  </p:notesTextViewPr>
  <p:notesViewPr>
    <p:cSldViewPr snapToGrid="0">
      <p:cViewPr varScale="1">
        <p:scale>
          <a:sx n="76" d="100"/>
          <a:sy n="76" d="100"/>
        </p:scale>
        <p:origin x="2184" y="11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3" Type="http://schemas.openxmlformats.org/officeDocument/2006/relationships/customXml" Target="../customXml/item3.xml"/><Relationship Id="rId21" Type="http://schemas.openxmlformats.org/officeDocument/2006/relationships/handoutMaster" Target="handoutMasters/handoutMaster1.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theme" Target="theme/theme1.xml"/><Relationship Id="rId5" Type="http://schemas.openxmlformats.org/officeDocument/2006/relationships/slideMaster" Target="slideMasters/slideMaster1.xml"/><Relationship Id="rId15" Type="http://schemas.openxmlformats.org/officeDocument/2006/relationships/slide" Target="slides/slide10.xml"/><Relationship Id="rId23" Type="http://schemas.openxmlformats.org/officeDocument/2006/relationships/viewProps" Target="viewProps.xml"/><Relationship Id="rId10" Type="http://schemas.openxmlformats.org/officeDocument/2006/relationships/slide" Target="slides/slide5.xml"/><Relationship Id="rId19" Type="http://schemas.openxmlformats.org/officeDocument/2006/relationships/slide" Target="slides/slide14.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a:defRPr sz="1200"/>
            </a:lvl1pPr>
          </a:lstStyle>
          <a:p>
            <a:fld id="{6402FC5D-4EA6-41F9-A3DA-C940A1D5723D}" type="datetimeFigureOut">
              <a:rPr lang="en-GB" smtClean="0"/>
              <a:t>09/11/2017</a:t>
            </a:fld>
            <a:endParaRPr lang="en-GB" dirty="0"/>
          </a:p>
        </p:txBody>
      </p:sp>
      <p:sp>
        <p:nvSpPr>
          <p:cNvPr id="4" name="Footer Placeholder 3"/>
          <p:cNvSpPr>
            <a:spLocks noGrp="1"/>
          </p:cNvSpPr>
          <p:nvPr>
            <p:ph type="ftr" sz="quarter" idx="2"/>
          </p:nvPr>
        </p:nvSpPr>
        <p:spPr>
          <a:xfrm>
            <a:off x="0" y="9429750"/>
            <a:ext cx="2946400" cy="496888"/>
          </a:xfrm>
          <a:prstGeom prst="rect">
            <a:avLst/>
          </a:prstGeom>
        </p:spPr>
        <p:txBody>
          <a:bodyPr vert="horz" lIns="91440" tIns="45720" rIns="91440" bIns="45720" rtlCol="0" anchor="b"/>
          <a:lstStyle>
            <a:lvl1pPr algn="l">
              <a:defRPr sz="1200"/>
            </a:lvl1pPr>
          </a:lstStyle>
          <a:p>
            <a:endParaRPr lang="en-GB" dirty="0"/>
          </a:p>
        </p:txBody>
      </p:sp>
      <p:sp>
        <p:nvSpPr>
          <p:cNvPr id="5" name="Slide Number Placeholder 4"/>
          <p:cNvSpPr>
            <a:spLocks noGrp="1"/>
          </p:cNvSpPr>
          <p:nvPr>
            <p:ph type="sldNum" sz="quarter" idx="3"/>
          </p:nvPr>
        </p:nvSpPr>
        <p:spPr>
          <a:xfrm>
            <a:off x="3849688" y="9429750"/>
            <a:ext cx="2946400" cy="496888"/>
          </a:xfrm>
          <a:prstGeom prst="rect">
            <a:avLst/>
          </a:prstGeom>
        </p:spPr>
        <p:txBody>
          <a:bodyPr vert="horz" lIns="91440" tIns="45720" rIns="91440" bIns="45720" rtlCol="0" anchor="b"/>
          <a:lstStyle>
            <a:lvl1pPr algn="r">
              <a:defRPr sz="1200"/>
            </a:lvl1pPr>
          </a:lstStyle>
          <a:p>
            <a:fld id="{40EBF863-DD9C-4B63-9EB8-58BDAD47D196}" type="slidenum">
              <a:rPr lang="en-GB" smtClean="0"/>
              <a:t>‹#›</a:t>
            </a:fld>
            <a:endParaRPr lang="en-GB" dirty="0"/>
          </a:p>
        </p:txBody>
      </p:sp>
    </p:spTree>
    <p:extLst>
      <p:ext uri="{BB962C8B-B14F-4D97-AF65-F5344CB8AC3E}">
        <p14:creationId xmlns:p14="http://schemas.microsoft.com/office/powerpoint/2010/main" val="213331306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idx="1"/>
          </p:nvPr>
        </p:nvSpPr>
        <p:spPr>
          <a:xfrm>
            <a:off x="3849688" y="0"/>
            <a:ext cx="2946400" cy="496888"/>
          </a:xfrm>
          <a:prstGeom prst="rect">
            <a:avLst/>
          </a:prstGeom>
        </p:spPr>
        <p:txBody>
          <a:bodyPr vert="horz" lIns="91440" tIns="45720" rIns="91440" bIns="45720" rtlCol="0"/>
          <a:lstStyle>
            <a:lvl1pPr algn="r">
              <a:defRPr sz="1200"/>
            </a:lvl1pPr>
          </a:lstStyle>
          <a:p>
            <a:fld id="{D77B58CA-4770-47AD-A434-B3A3D79A3F86}" type="datetimeFigureOut">
              <a:rPr lang="en-GB" smtClean="0"/>
              <a:t>09/11/2017</a:t>
            </a:fld>
            <a:endParaRPr lang="en-GB" dirty="0"/>
          </a:p>
        </p:txBody>
      </p:sp>
      <p:sp>
        <p:nvSpPr>
          <p:cNvPr id="4" name="Slide Image Placeholder 3"/>
          <p:cNvSpPr>
            <a:spLocks noGrp="1" noRot="1" noChangeAspect="1"/>
          </p:cNvSpPr>
          <p:nvPr>
            <p:ph type="sldImg" idx="2"/>
          </p:nvPr>
        </p:nvSpPr>
        <p:spPr>
          <a:xfrm>
            <a:off x="1165225" y="1241425"/>
            <a:ext cx="4467225" cy="3349625"/>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679450" y="4776788"/>
            <a:ext cx="5438775" cy="3908425"/>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9429750"/>
            <a:ext cx="2946400" cy="496888"/>
          </a:xfrm>
          <a:prstGeom prst="rect">
            <a:avLst/>
          </a:prstGeom>
        </p:spPr>
        <p:txBody>
          <a:bodyPr vert="horz" lIns="91440" tIns="45720" rIns="91440" bIns="45720" rtlCol="0" anchor="b"/>
          <a:lstStyle>
            <a:lvl1pPr algn="l">
              <a:defRPr sz="1200"/>
            </a:lvl1pPr>
          </a:lstStyle>
          <a:p>
            <a:endParaRPr lang="en-GB" dirty="0"/>
          </a:p>
        </p:txBody>
      </p:sp>
      <p:sp>
        <p:nvSpPr>
          <p:cNvPr id="7" name="Slide Number Placeholder 6"/>
          <p:cNvSpPr>
            <a:spLocks noGrp="1"/>
          </p:cNvSpPr>
          <p:nvPr>
            <p:ph type="sldNum" sz="quarter" idx="5"/>
          </p:nvPr>
        </p:nvSpPr>
        <p:spPr>
          <a:xfrm>
            <a:off x="3849688" y="9429750"/>
            <a:ext cx="2946400" cy="496888"/>
          </a:xfrm>
          <a:prstGeom prst="rect">
            <a:avLst/>
          </a:prstGeom>
        </p:spPr>
        <p:txBody>
          <a:bodyPr vert="horz" lIns="91440" tIns="45720" rIns="91440" bIns="45720" rtlCol="0" anchor="b"/>
          <a:lstStyle>
            <a:lvl1pPr algn="r">
              <a:defRPr sz="1200"/>
            </a:lvl1pPr>
          </a:lstStyle>
          <a:p>
            <a:fld id="{58C7ABF6-3945-447E-8B70-D19FA8C03365}" type="slidenum">
              <a:rPr lang="en-GB" smtClean="0"/>
              <a:t>‹#›</a:t>
            </a:fld>
            <a:endParaRPr lang="en-GB" dirty="0"/>
          </a:p>
        </p:txBody>
      </p:sp>
    </p:spTree>
    <p:extLst>
      <p:ext uri="{BB962C8B-B14F-4D97-AF65-F5344CB8AC3E}">
        <p14:creationId xmlns:p14="http://schemas.microsoft.com/office/powerpoint/2010/main" val="41710826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58C7ABF6-3945-447E-8B70-D19FA8C03365}" type="slidenum">
              <a:rPr lang="en-GB" smtClean="0"/>
              <a:t>1</a:t>
            </a:fld>
            <a:endParaRPr lang="en-GB" dirty="0"/>
          </a:p>
        </p:txBody>
      </p:sp>
    </p:spTree>
    <p:extLst>
      <p:ext uri="{BB962C8B-B14F-4D97-AF65-F5344CB8AC3E}">
        <p14:creationId xmlns:p14="http://schemas.microsoft.com/office/powerpoint/2010/main" val="98287868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58C7ABF6-3945-447E-8B70-D19FA8C03365}" type="slidenum">
              <a:rPr lang="en-GB" smtClean="0"/>
              <a:t>10</a:t>
            </a:fld>
            <a:endParaRPr lang="en-GB" dirty="0"/>
          </a:p>
        </p:txBody>
      </p:sp>
    </p:spTree>
    <p:extLst>
      <p:ext uri="{BB962C8B-B14F-4D97-AF65-F5344CB8AC3E}">
        <p14:creationId xmlns:p14="http://schemas.microsoft.com/office/powerpoint/2010/main" val="103111777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58C7ABF6-3945-447E-8B70-D19FA8C03365}" type="slidenum">
              <a:rPr lang="en-GB" smtClean="0"/>
              <a:t>11</a:t>
            </a:fld>
            <a:endParaRPr lang="en-GB" dirty="0"/>
          </a:p>
        </p:txBody>
      </p:sp>
    </p:spTree>
    <p:extLst>
      <p:ext uri="{BB962C8B-B14F-4D97-AF65-F5344CB8AC3E}">
        <p14:creationId xmlns:p14="http://schemas.microsoft.com/office/powerpoint/2010/main" val="124926721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65225" y="1330325"/>
            <a:ext cx="4467225" cy="3349625"/>
          </a:xfrm>
        </p:spPr>
      </p:sp>
      <p:sp>
        <p:nvSpPr>
          <p:cNvPr id="3" name="Notes Placeholder 2"/>
          <p:cNvSpPr>
            <a:spLocks noGrp="1"/>
          </p:cNvSpPr>
          <p:nvPr>
            <p:ph type="body" idx="1"/>
          </p:nvPr>
        </p:nvSpPr>
        <p:spPr/>
        <p:txBody>
          <a:bodyPr/>
          <a:lstStyle/>
          <a:p>
            <a:pPr lvl="0"/>
            <a:endParaRPr lang="en-GB"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58C7ABF6-3945-447E-8B70-D19FA8C03365}" type="slidenum">
              <a:rPr lang="en-GB" smtClean="0"/>
              <a:t>12</a:t>
            </a:fld>
            <a:endParaRPr lang="en-GB" dirty="0"/>
          </a:p>
        </p:txBody>
      </p:sp>
    </p:spTree>
    <p:extLst>
      <p:ext uri="{BB962C8B-B14F-4D97-AF65-F5344CB8AC3E}">
        <p14:creationId xmlns:p14="http://schemas.microsoft.com/office/powerpoint/2010/main" val="406220050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58C7ABF6-3945-447E-8B70-D19FA8C03365}" type="slidenum">
              <a:rPr lang="en-GB" smtClean="0"/>
              <a:t>13</a:t>
            </a:fld>
            <a:endParaRPr lang="en-GB" dirty="0"/>
          </a:p>
        </p:txBody>
      </p:sp>
    </p:spTree>
    <p:extLst>
      <p:ext uri="{BB962C8B-B14F-4D97-AF65-F5344CB8AC3E}">
        <p14:creationId xmlns:p14="http://schemas.microsoft.com/office/powerpoint/2010/main" val="269606756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58C7ABF6-3945-447E-8B70-D19FA8C03365}" type="slidenum">
              <a:rPr lang="en-GB" smtClean="0"/>
              <a:t>14</a:t>
            </a:fld>
            <a:endParaRPr lang="en-GB" dirty="0"/>
          </a:p>
        </p:txBody>
      </p:sp>
    </p:spTree>
    <p:extLst>
      <p:ext uri="{BB962C8B-B14F-4D97-AF65-F5344CB8AC3E}">
        <p14:creationId xmlns:p14="http://schemas.microsoft.com/office/powerpoint/2010/main" val="32916747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58C7ABF6-3945-447E-8B70-D19FA8C03365}" type="slidenum">
              <a:rPr lang="en-GB" smtClean="0"/>
              <a:t>2</a:t>
            </a:fld>
            <a:endParaRPr lang="en-GB" dirty="0"/>
          </a:p>
        </p:txBody>
      </p:sp>
    </p:spTree>
    <p:extLst>
      <p:ext uri="{BB962C8B-B14F-4D97-AF65-F5344CB8AC3E}">
        <p14:creationId xmlns:p14="http://schemas.microsoft.com/office/powerpoint/2010/main" val="240406572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58C7ABF6-3945-447E-8B70-D19FA8C03365}" type="slidenum">
              <a:rPr lang="en-GB" smtClean="0"/>
              <a:t>3</a:t>
            </a:fld>
            <a:endParaRPr lang="en-GB" dirty="0"/>
          </a:p>
        </p:txBody>
      </p:sp>
    </p:spTree>
    <p:extLst>
      <p:ext uri="{BB962C8B-B14F-4D97-AF65-F5344CB8AC3E}">
        <p14:creationId xmlns:p14="http://schemas.microsoft.com/office/powerpoint/2010/main" val="60340196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sz="1600" dirty="0"/>
          </a:p>
        </p:txBody>
      </p:sp>
      <p:sp>
        <p:nvSpPr>
          <p:cNvPr id="4" name="Slide Number Placeholder 3"/>
          <p:cNvSpPr>
            <a:spLocks noGrp="1"/>
          </p:cNvSpPr>
          <p:nvPr>
            <p:ph type="sldNum" sz="quarter" idx="10"/>
          </p:nvPr>
        </p:nvSpPr>
        <p:spPr/>
        <p:txBody>
          <a:bodyPr/>
          <a:lstStyle/>
          <a:p>
            <a:fld id="{58C7ABF6-3945-447E-8B70-D19FA8C03365}" type="slidenum">
              <a:rPr lang="en-GB" smtClean="0"/>
              <a:t>4</a:t>
            </a:fld>
            <a:endParaRPr lang="en-GB" dirty="0"/>
          </a:p>
        </p:txBody>
      </p:sp>
    </p:spTree>
    <p:extLst>
      <p:ext uri="{BB962C8B-B14F-4D97-AF65-F5344CB8AC3E}">
        <p14:creationId xmlns:p14="http://schemas.microsoft.com/office/powerpoint/2010/main" val="199932872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sz="1600" dirty="0" smtClean="0"/>
          </a:p>
        </p:txBody>
      </p:sp>
      <p:sp>
        <p:nvSpPr>
          <p:cNvPr id="4" name="Slide Number Placeholder 3"/>
          <p:cNvSpPr>
            <a:spLocks noGrp="1"/>
          </p:cNvSpPr>
          <p:nvPr>
            <p:ph type="sldNum" sz="quarter" idx="10"/>
          </p:nvPr>
        </p:nvSpPr>
        <p:spPr/>
        <p:txBody>
          <a:bodyPr/>
          <a:lstStyle/>
          <a:p>
            <a:fld id="{58C7ABF6-3945-447E-8B70-D19FA8C03365}" type="slidenum">
              <a:rPr lang="en-GB" smtClean="0"/>
              <a:t>5</a:t>
            </a:fld>
            <a:endParaRPr lang="en-GB" dirty="0"/>
          </a:p>
        </p:txBody>
      </p:sp>
    </p:spTree>
    <p:extLst>
      <p:ext uri="{BB962C8B-B14F-4D97-AF65-F5344CB8AC3E}">
        <p14:creationId xmlns:p14="http://schemas.microsoft.com/office/powerpoint/2010/main" val="139079812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baseline="0" dirty="0" smtClean="0"/>
          </a:p>
          <a:p>
            <a:endParaRPr lang="en-GB" dirty="0"/>
          </a:p>
        </p:txBody>
      </p:sp>
      <p:sp>
        <p:nvSpPr>
          <p:cNvPr id="4" name="Slide Number Placeholder 3"/>
          <p:cNvSpPr>
            <a:spLocks noGrp="1"/>
          </p:cNvSpPr>
          <p:nvPr>
            <p:ph type="sldNum" sz="quarter" idx="10"/>
          </p:nvPr>
        </p:nvSpPr>
        <p:spPr/>
        <p:txBody>
          <a:bodyPr/>
          <a:lstStyle/>
          <a:p>
            <a:fld id="{394B8AC5-0A86-46AC-803D-576678509F53}" type="slidenum">
              <a:rPr lang="en-GB" smtClean="0"/>
              <a:t>6</a:t>
            </a:fld>
            <a:endParaRPr lang="en-GB" dirty="0"/>
          </a:p>
        </p:txBody>
      </p:sp>
    </p:spTree>
    <p:extLst>
      <p:ext uri="{BB962C8B-B14F-4D97-AF65-F5344CB8AC3E}">
        <p14:creationId xmlns:p14="http://schemas.microsoft.com/office/powerpoint/2010/main" val="76896296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sz="1600" dirty="0"/>
          </a:p>
        </p:txBody>
      </p:sp>
      <p:sp>
        <p:nvSpPr>
          <p:cNvPr id="4" name="Slide Number Placeholder 3"/>
          <p:cNvSpPr>
            <a:spLocks noGrp="1"/>
          </p:cNvSpPr>
          <p:nvPr>
            <p:ph type="sldNum" sz="quarter" idx="10"/>
          </p:nvPr>
        </p:nvSpPr>
        <p:spPr/>
        <p:txBody>
          <a:bodyPr/>
          <a:lstStyle/>
          <a:p>
            <a:fld id="{394B8AC5-0A86-46AC-803D-576678509F53}" type="slidenum">
              <a:rPr lang="en-GB" smtClean="0"/>
              <a:t>7</a:t>
            </a:fld>
            <a:endParaRPr lang="en-GB" dirty="0"/>
          </a:p>
        </p:txBody>
      </p:sp>
    </p:spTree>
    <p:extLst>
      <p:ext uri="{BB962C8B-B14F-4D97-AF65-F5344CB8AC3E}">
        <p14:creationId xmlns:p14="http://schemas.microsoft.com/office/powerpoint/2010/main" val="389850142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58C7ABF6-3945-447E-8B70-D19FA8C03365}" type="slidenum">
              <a:rPr lang="en-GB" smtClean="0"/>
              <a:t>8</a:t>
            </a:fld>
            <a:endParaRPr lang="en-GB" dirty="0"/>
          </a:p>
        </p:txBody>
      </p:sp>
    </p:spTree>
    <p:extLst>
      <p:ext uri="{BB962C8B-B14F-4D97-AF65-F5344CB8AC3E}">
        <p14:creationId xmlns:p14="http://schemas.microsoft.com/office/powerpoint/2010/main" val="103520945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58C7ABF6-3945-447E-8B70-D19FA8C03365}" type="slidenum">
              <a:rPr lang="en-GB" smtClean="0"/>
              <a:t>9</a:t>
            </a:fld>
            <a:endParaRPr lang="en-GB" dirty="0"/>
          </a:p>
        </p:txBody>
      </p:sp>
    </p:spTree>
    <p:extLst>
      <p:ext uri="{BB962C8B-B14F-4D97-AF65-F5344CB8AC3E}">
        <p14:creationId xmlns:p14="http://schemas.microsoft.com/office/powerpoint/2010/main" val="171353171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1266" name="Rectangle 2"/>
          <p:cNvSpPr>
            <a:spLocks noGrp="1" noChangeArrowheads="1"/>
          </p:cNvSpPr>
          <p:nvPr>
            <p:ph type="ctrTitle"/>
          </p:nvPr>
        </p:nvSpPr>
        <p:spPr>
          <a:xfrm>
            <a:off x="685800" y="1563688"/>
            <a:ext cx="7772400" cy="1470025"/>
          </a:xfrm>
        </p:spPr>
        <p:txBody>
          <a:bodyPr/>
          <a:lstStyle>
            <a:lvl1pPr>
              <a:defRPr sz="4800"/>
            </a:lvl1pPr>
          </a:lstStyle>
          <a:p>
            <a:pPr lvl="0"/>
            <a:r>
              <a:rPr lang="en-US" altLang="en-US" noProof="0" smtClean="0"/>
              <a:t>Click to edit Master title style</a:t>
            </a:r>
            <a:endParaRPr lang="en-GB" altLang="en-US" noProof="0" smtClean="0"/>
          </a:p>
        </p:txBody>
      </p:sp>
      <p:sp>
        <p:nvSpPr>
          <p:cNvPr id="11267" name="Rectangle 3"/>
          <p:cNvSpPr>
            <a:spLocks noGrp="1" noChangeArrowheads="1"/>
          </p:cNvSpPr>
          <p:nvPr>
            <p:ph type="subTitle" idx="1"/>
          </p:nvPr>
        </p:nvSpPr>
        <p:spPr>
          <a:xfrm>
            <a:off x="1371600" y="3319463"/>
            <a:ext cx="6400800" cy="1752600"/>
          </a:xfrm>
        </p:spPr>
        <p:txBody>
          <a:bodyPr/>
          <a:lstStyle>
            <a:lvl1pPr marL="0" indent="0" algn="ctr">
              <a:buFontTx/>
              <a:buNone/>
              <a:defRPr/>
            </a:lvl1pPr>
          </a:lstStyle>
          <a:p>
            <a:pPr lvl="0"/>
            <a:r>
              <a:rPr lang="en-US" altLang="en-US" noProof="0" smtClean="0"/>
              <a:t>Click to edit Master subtitle style</a:t>
            </a:r>
            <a:endParaRPr lang="en-GB" altLang="en-US" noProof="0" smtClean="0"/>
          </a:p>
        </p:txBody>
      </p:sp>
      <p:pic>
        <p:nvPicPr>
          <p:cNvPr id="11271" name="Picture 7" descr="Banne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5905500"/>
            <a:ext cx="9142413" cy="9525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2921609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395912"/>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39591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32437962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11315692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20354086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343025"/>
            <a:ext cx="4038600" cy="43275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343025"/>
            <a:ext cx="4038600" cy="43275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20877310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23022222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Tree>
    <p:extLst>
      <p:ext uri="{BB962C8B-B14F-4D97-AF65-F5344CB8AC3E}">
        <p14:creationId xmlns:p14="http://schemas.microsoft.com/office/powerpoint/2010/main" val="2533526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8442153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22001983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GB"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28615208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43" name="Rectangle 3"/>
          <p:cNvSpPr>
            <a:spLocks noGrp="1" noChangeArrowheads="1"/>
          </p:cNvSpPr>
          <p:nvPr>
            <p:ph type="body" idx="1"/>
          </p:nvPr>
        </p:nvSpPr>
        <p:spPr bwMode="auto">
          <a:xfrm>
            <a:off x="457200" y="1343025"/>
            <a:ext cx="8229600" cy="4327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GB" altLang="en-US" smtClean="0"/>
              <a:t>Text here (level one)</a:t>
            </a:r>
          </a:p>
          <a:p>
            <a:pPr lvl="1"/>
            <a:r>
              <a:rPr lang="en-GB" altLang="en-US" smtClean="0"/>
              <a:t>Second level</a:t>
            </a:r>
          </a:p>
          <a:p>
            <a:pPr lvl="2"/>
            <a:r>
              <a:rPr lang="en-GB" altLang="en-US" smtClean="0"/>
              <a:t>Third level</a:t>
            </a:r>
          </a:p>
          <a:p>
            <a:pPr lvl="3"/>
            <a:r>
              <a:rPr lang="en-GB" altLang="en-US" smtClean="0"/>
              <a:t>Fourth level</a:t>
            </a:r>
          </a:p>
          <a:p>
            <a:pPr lvl="4"/>
            <a:r>
              <a:rPr lang="en-GB" altLang="en-US" smtClean="0"/>
              <a:t>Fifth level</a:t>
            </a:r>
          </a:p>
        </p:txBody>
      </p:sp>
      <p:sp>
        <p:nvSpPr>
          <p:cNvPr id="10251" name="Rectangle 11"/>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endParaRPr lang="en-GB" altLang="en-US" smtClean="0"/>
          </a:p>
        </p:txBody>
      </p:sp>
      <p:pic>
        <p:nvPicPr>
          <p:cNvPr id="10254" name="Picture 14" descr="PowerPoint Banner Small"/>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0" y="5905500"/>
            <a:ext cx="9144000" cy="952500"/>
          </a:xfrm>
          <a:prstGeom prst="rect">
            <a:avLst/>
          </a:prstGeom>
          <a:noFill/>
          <a:extLst>
            <a:ext uri="{909E8E84-426E-40DD-AFC4-6F175D3DCCD1}">
              <a14:hiddenFill xmlns:a14="http://schemas.microsoft.com/office/drawing/2010/main">
                <a:solidFill>
                  <a:srgbClr val="FFFFFF"/>
                </a:solidFill>
              </a14:hiddenFill>
            </a:ext>
          </a:extLst>
        </p:spPr>
      </p:pic>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Lst>
  <p:txStyles>
    <p:titleStyle>
      <a:lvl1pPr algn="ctr" rtl="0" eaLnBrk="1" fontAlgn="base" hangingPunct="1">
        <a:spcBef>
          <a:spcPct val="0"/>
        </a:spcBef>
        <a:spcAft>
          <a:spcPct val="0"/>
        </a:spcAft>
        <a:defRPr sz="3600">
          <a:solidFill>
            <a:schemeClr val="tx1"/>
          </a:solidFill>
          <a:latin typeface="+mj-lt"/>
          <a:ea typeface="+mj-ea"/>
          <a:cs typeface="+mj-cs"/>
        </a:defRPr>
      </a:lvl1pPr>
      <a:lvl2pPr algn="ctr" rtl="0" eaLnBrk="1" fontAlgn="base" hangingPunct="1">
        <a:spcBef>
          <a:spcPct val="0"/>
        </a:spcBef>
        <a:spcAft>
          <a:spcPct val="0"/>
        </a:spcAft>
        <a:defRPr sz="3600">
          <a:solidFill>
            <a:schemeClr val="tx1"/>
          </a:solidFill>
          <a:latin typeface="Arial Black" pitchFamily="34" charset="0"/>
        </a:defRPr>
      </a:lvl2pPr>
      <a:lvl3pPr algn="ctr" rtl="0" eaLnBrk="1" fontAlgn="base" hangingPunct="1">
        <a:spcBef>
          <a:spcPct val="0"/>
        </a:spcBef>
        <a:spcAft>
          <a:spcPct val="0"/>
        </a:spcAft>
        <a:defRPr sz="3600">
          <a:solidFill>
            <a:schemeClr val="tx1"/>
          </a:solidFill>
          <a:latin typeface="Arial Black" pitchFamily="34" charset="0"/>
        </a:defRPr>
      </a:lvl3pPr>
      <a:lvl4pPr algn="ctr" rtl="0" eaLnBrk="1" fontAlgn="base" hangingPunct="1">
        <a:spcBef>
          <a:spcPct val="0"/>
        </a:spcBef>
        <a:spcAft>
          <a:spcPct val="0"/>
        </a:spcAft>
        <a:defRPr sz="3600">
          <a:solidFill>
            <a:schemeClr val="tx1"/>
          </a:solidFill>
          <a:latin typeface="Arial Black" pitchFamily="34" charset="0"/>
        </a:defRPr>
      </a:lvl4pPr>
      <a:lvl5pPr algn="ctr" rtl="0" eaLnBrk="1" fontAlgn="base" hangingPunct="1">
        <a:spcBef>
          <a:spcPct val="0"/>
        </a:spcBef>
        <a:spcAft>
          <a:spcPct val="0"/>
        </a:spcAft>
        <a:defRPr sz="3600">
          <a:solidFill>
            <a:schemeClr val="tx1"/>
          </a:solidFill>
          <a:latin typeface="Arial Black" pitchFamily="34" charset="0"/>
        </a:defRPr>
      </a:lvl5pPr>
      <a:lvl6pPr marL="457200" algn="ctr" rtl="0" eaLnBrk="1" fontAlgn="base" hangingPunct="1">
        <a:spcBef>
          <a:spcPct val="0"/>
        </a:spcBef>
        <a:spcAft>
          <a:spcPct val="0"/>
        </a:spcAft>
        <a:defRPr sz="3600">
          <a:solidFill>
            <a:schemeClr val="tx1"/>
          </a:solidFill>
          <a:latin typeface="Arial Black" pitchFamily="34" charset="0"/>
        </a:defRPr>
      </a:lvl6pPr>
      <a:lvl7pPr marL="914400" algn="ctr" rtl="0" eaLnBrk="1" fontAlgn="base" hangingPunct="1">
        <a:spcBef>
          <a:spcPct val="0"/>
        </a:spcBef>
        <a:spcAft>
          <a:spcPct val="0"/>
        </a:spcAft>
        <a:defRPr sz="3600">
          <a:solidFill>
            <a:schemeClr val="tx1"/>
          </a:solidFill>
          <a:latin typeface="Arial Black" pitchFamily="34" charset="0"/>
        </a:defRPr>
      </a:lvl7pPr>
      <a:lvl8pPr marL="1371600" algn="ctr" rtl="0" eaLnBrk="1" fontAlgn="base" hangingPunct="1">
        <a:spcBef>
          <a:spcPct val="0"/>
        </a:spcBef>
        <a:spcAft>
          <a:spcPct val="0"/>
        </a:spcAft>
        <a:defRPr sz="3600">
          <a:solidFill>
            <a:schemeClr val="tx1"/>
          </a:solidFill>
          <a:latin typeface="Arial Black" pitchFamily="34" charset="0"/>
        </a:defRPr>
      </a:lvl8pPr>
      <a:lvl9pPr marL="1828800" algn="ctr" rtl="0" eaLnBrk="1" fontAlgn="base" hangingPunct="1">
        <a:spcBef>
          <a:spcPct val="0"/>
        </a:spcBef>
        <a:spcAft>
          <a:spcPct val="0"/>
        </a:spcAft>
        <a:defRPr sz="3600">
          <a:solidFill>
            <a:schemeClr val="tx1"/>
          </a:solidFill>
          <a:latin typeface="Arial Black" pitchFamily="34"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143000" indent="-228600" algn="l" rtl="0" eaLnBrk="1" fontAlgn="base" hangingPunct="1">
        <a:spcBef>
          <a:spcPct val="20000"/>
        </a:spcBef>
        <a:spcAft>
          <a:spcPct val="0"/>
        </a:spcAft>
        <a:buChar char="•"/>
        <a:defRPr sz="2400">
          <a:solidFill>
            <a:schemeClr val="tx1"/>
          </a:solidFill>
          <a:latin typeface="+mn-lt"/>
        </a:defRPr>
      </a:lvl3pPr>
      <a:lvl4pPr marL="1600200" indent="-228600" algn="l" rtl="0" eaLnBrk="1" fontAlgn="base" hangingPunct="1">
        <a:spcBef>
          <a:spcPct val="20000"/>
        </a:spcBef>
        <a:spcAft>
          <a:spcPct val="0"/>
        </a:spcAft>
        <a:buChar char="–"/>
        <a:defRPr sz="2000">
          <a:solidFill>
            <a:schemeClr val="tx1"/>
          </a:solidFill>
          <a:latin typeface="+mn-lt"/>
        </a:defRPr>
      </a:lvl4pPr>
      <a:lvl5pPr marL="2057400" indent="-228600" algn="l" rtl="0" eaLnBrk="1" fontAlgn="base" hangingPunct="1">
        <a:spcBef>
          <a:spcPct val="20000"/>
        </a:spcBef>
        <a:spcAft>
          <a:spcPct val="0"/>
        </a:spcAft>
        <a:buChar char="»"/>
        <a:defRPr sz="2000">
          <a:solidFill>
            <a:schemeClr val="tx1"/>
          </a:solidFill>
          <a:latin typeface="+mn-lt"/>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www.iicsa.org.uk/"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ww.youtube.com/watch?v=Vow6_ayJdv4#action=share"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hyperlink" Target="https://www.iicsa.org.uk/"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83177" y="257907"/>
            <a:ext cx="8368937" cy="1650903"/>
          </a:xfrm>
        </p:spPr>
        <p:txBody>
          <a:bodyPr/>
          <a:lstStyle/>
          <a:p>
            <a:r>
              <a:rPr lang="en-GB" sz="3200" b="1" dirty="0" smtClean="0"/>
              <a:t/>
            </a:r>
            <a:br>
              <a:rPr lang="en-GB" sz="3200" b="1" dirty="0" smtClean="0"/>
            </a:br>
            <a:r>
              <a:rPr lang="en-GB" sz="3000" b="1" dirty="0" smtClean="0"/>
              <a:t>The </a:t>
            </a:r>
            <a:r>
              <a:rPr lang="en-GB" sz="3000" b="1" dirty="0"/>
              <a:t>Independent Inquiry into Child Sexual </a:t>
            </a:r>
            <a:r>
              <a:rPr lang="en-GB" sz="3000" b="1" dirty="0" smtClean="0"/>
              <a:t>Abuse </a:t>
            </a:r>
            <a:r>
              <a:rPr lang="en-GB" sz="3000" b="1" dirty="0"/>
              <a:t>(IICSA) </a:t>
            </a:r>
            <a:r>
              <a:rPr lang="en-GB" sz="3000" b="1" dirty="0" smtClean="0"/>
              <a:t/>
            </a:r>
            <a:br>
              <a:rPr lang="en-GB" sz="3000" b="1" dirty="0" smtClean="0"/>
            </a:br>
            <a:r>
              <a:rPr lang="en-GB" sz="3200" b="1" dirty="0"/>
              <a:t/>
            </a:r>
            <a:br>
              <a:rPr lang="en-GB" sz="3200" b="1" dirty="0"/>
            </a:br>
            <a:endParaRPr lang="en-GB" sz="3200" b="1" dirty="0"/>
          </a:p>
        </p:txBody>
      </p:sp>
      <p:sp>
        <p:nvSpPr>
          <p:cNvPr id="3" name="Subtitle 2"/>
          <p:cNvSpPr>
            <a:spLocks noGrp="1"/>
          </p:cNvSpPr>
          <p:nvPr>
            <p:ph type="subTitle" idx="1"/>
          </p:nvPr>
        </p:nvSpPr>
        <p:spPr>
          <a:xfrm>
            <a:off x="383177" y="1546578"/>
            <a:ext cx="8505329" cy="3993610"/>
          </a:xfrm>
        </p:spPr>
        <p:txBody>
          <a:bodyPr/>
          <a:lstStyle/>
          <a:p>
            <a:endParaRPr lang="en-GB" sz="2000" b="1" dirty="0" smtClean="0">
              <a:latin typeface="+mj-lt"/>
            </a:endParaRPr>
          </a:p>
          <a:p>
            <a:r>
              <a:rPr lang="en-GB" sz="2800" b="1" u="sng" dirty="0" smtClean="0"/>
              <a:t>Members’ Briefings – 29</a:t>
            </a:r>
            <a:r>
              <a:rPr lang="en-GB" sz="2800" b="1" u="sng" baseline="30000" dirty="0" smtClean="0"/>
              <a:t>th</a:t>
            </a:r>
            <a:r>
              <a:rPr lang="en-GB" sz="2800" b="1" u="sng" dirty="0" smtClean="0"/>
              <a:t> June 2017</a:t>
            </a:r>
          </a:p>
          <a:p>
            <a:endParaRPr lang="en-GB" sz="2400" b="1" dirty="0"/>
          </a:p>
          <a:p>
            <a:r>
              <a:rPr lang="en-GB" sz="2400" b="1" dirty="0" smtClean="0"/>
              <a:t>Colin Pettigrew </a:t>
            </a:r>
          </a:p>
          <a:p>
            <a:r>
              <a:rPr lang="en-GB" sz="2400" dirty="0" smtClean="0"/>
              <a:t>Corporate Director - Children, Families &amp; Cultural Services</a:t>
            </a:r>
          </a:p>
          <a:p>
            <a:endParaRPr lang="en-GB" sz="2400" dirty="0" smtClean="0"/>
          </a:p>
          <a:p>
            <a:r>
              <a:rPr lang="en-GB" sz="2400" b="1" dirty="0" smtClean="0"/>
              <a:t>Jayne Francis-Ward </a:t>
            </a:r>
          </a:p>
          <a:p>
            <a:r>
              <a:rPr lang="en-GB" sz="2400" dirty="0" smtClean="0"/>
              <a:t>Corporate Director - Resources</a:t>
            </a:r>
            <a:endParaRPr lang="en-GB" sz="2400" dirty="0"/>
          </a:p>
          <a:p>
            <a:endParaRPr lang="en-GB" sz="1800" b="1" dirty="0">
              <a:latin typeface="+mj-lt"/>
            </a:endParaRPr>
          </a:p>
        </p:txBody>
      </p:sp>
    </p:spTree>
    <p:extLst>
      <p:ext uri="{BB962C8B-B14F-4D97-AF65-F5344CB8AC3E}">
        <p14:creationId xmlns:p14="http://schemas.microsoft.com/office/powerpoint/2010/main" val="49814908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819645"/>
          </a:xfrm>
        </p:spPr>
        <p:txBody>
          <a:bodyPr/>
          <a:lstStyle/>
          <a:p>
            <a:r>
              <a:rPr lang="en-GB" b="1" dirty="0" smtClean="0"/>
              <a:t/>
            </a:r>
            <a:br>
              <a:rPr lang="en-GB" b="1" dirty="0" smtClean="0"/>
            </a:br>
            <a:r>
              <a:rPr lang="en-GB" sz="2800" b="1" dirty="0" smtClean="0"/>
              <a:t>Nottinghamshire Truth Project</a:t>
            </a:r>
            <a:r>
              <a:rPr lang="en-GB" sz="3200" dirty="0"/>
              <a:t/>
            </a:r>
            <a:br>
              <a:rPr lang="en-GB" sz="3200" dirty="0"/>
            </a:br>
            <a:endParaRPr lang="en-GB" sz="3200" dirty="0"/>
          </a:p>
        </p:txBody>
      </p:sp>
      <p:sp>
        <p:nvSpPr>
          <p:cNvPr id="3" name="Content Placeholder 2"/>
          <p:cNvSpPr>
            <a:spLocks noGrp="1"/>
          </p:cNvSpPr>
          <p:nvPr>
            <p:ph idx="1"/>
          </p:nvPr>
        </p:nvSpPr>
        <p:spPr>
          <a:xfrm>
            <a:off x="146756" y="970844"/>
            <a:ext cx="8540044" cy="4933245"/>
          </a:xfrm>
        </p:spPr>
        <p:txBody>
          <a:bodyPr/>
          <a:lstStyle/>
          <a:p>
            <a:pPr marL="0" indent="0">
              <a:buNone/>
            </a:pPr>
            <a:endParaRPr lang="en-GB" sz="2000" dirty="0" smtClean="0"/>
          </a:p>
          <a:p>
            <a:pPr marL="0" indent="0">
              <a:buNone/>
            </a:pPr>
            <a:r>
              <a:rPr lang="en-GB" sz="1800" dirty="0" smtClean="0"/>
              <a:t>Professor </a:t>
            </a:r>
            <a:r>
              <a:rPr lang="en-GB" sz="1800" dirty="0"/>
              <a:t>Alexis Jay, the chairwoman of the Independent Inquiry into Child Sexual Abuse, has said she wants victims to speak about what happened to them - and has promised they won't be judged or </a:t>
            </a:r>
            <a:r>
              <a:rPr lang="en-GB" sz="1800" dirty="0" smtClean="0"/>
              <a:t>challenged.</a:t>
            </a:r>
          </a:p>
          <a:p>
            <a:pPr marL="0" indent="0">
              <a:buNone/>
            </a:pPr>
            <a:endParaRPr lang="en-GB" sz="1800" dirty="0"/>
          </a:p>
          <a:p>
            <a:pPr marL="0" indent="0">
              <a:buNone/>
            </a:pPr>
            <a:r>
              <a:rPr lang="en-GB" sz="1800" dirty="0" smtClean="0"/>
              <a:t>The Nottinghamshire Truth Project will </a:t>
            </a:r>
            <a:r>
              <a:rPr lang="en-GB" sz="1800" dirty="0"/>
              <a:t>run the 26</a:t>
            </a:r>
            <a:r>
              <a:rPr lang="en-GB" sz="1800" baseline="30000" dirty="0"/>
              <a:t>th</a:t>
            </a:r>
            <a:r>
              <a:rPr lang="en-GB" sz="1800" dirty="0"/>
              <a:t> June to July </a:t>
            </a:r>
            <a:r>
              <a:rPr lang="en-GB" sz="1800" dirty="0" smtClean="0"/>
              <a:t>21</a:t>
            </a:r>
            <a:r>
              <a:rPr lang="en-GB" sz="1800" baseline="30000" dirty="0" smtClean="0"/>
              <a:t>st</a:t>
            </a:r>
            <a:r>
              <a:rPr lang="en-GB" sz="1800" dirty="0"/>
              <a:t> </a:t>
            </a:r>
            <a:r>
              <a:rPr lang="en-GB" sz="1800" dirty="0" smtClean="0"/>
              <a:t>and </a:t>
            </a:r>
            <a:r>
              <a:rPr lang="en-GB" sz="1800" dirty="0"/>
              <a:t>aims to listen to victims who suffered abuse in institutions such as children's homes and schools. The findings will not be used as evidence, rather form recommendations for the nationwide inquiry</a:t>
            </a:r>
            <a:r>
              <a:rPr lang="en-GB" sz="1800" dirty="0" smtClean="0"/>
              <a:t>.</a:t>
            </a:r>
          </a:p>
          <a:p>
            <a:pPr marL="0" indent="0" algn="ctr">
              <a:buNone/>
            </a:pPr>
            <a:r>
              <a:rPr lang="en-GB" sz="1800" dirty="0"/>
              <a:t/>
            </a:r>
            <a:br>
              <a:rPr lang="en-GB" sz="1800" dirty="0"/>
            </a:br>
            <a:r>
              <a:rPr lang="en-GB" sz="1800" b="1" dirty="0"/>
              <a:t>"I believe that in Nottingham there may be thousands of </a:t>
            </a:r>
            <a:r>
              <a:rPr lang="en-GB" sz="1800" b="1" dirty="0" smtClean="0"/>
              <a:t>adults </a:t>
            </a:r>
            <a:r>
              <a:rPr lang="en-GB" sz="1800" b="1" dirty="0"/>
              <a:t>who were sexually abused as children, </a:t>
            </a:r>
            <a:r>
              <a:rPr lang="en-GB" sz="1800" b="1" dirty="0" smtClean="0"/>
              <a:t>miserably </a:t>
            </a:r>
            <a:r>
              <a:rPr lang="en-GB" sz="1800" b="1" dirty="0"/>
              <a:t>failed by our society and utterly betrayed by our  </a:t>
            </a:r>
            <a:r>
              <a:rPr lang="en-GB" sz="1800" b="1" dirty="0" smtClean="0"/>
              <a:t>institutions”.</a:t>
            </a:r>
          </a:p>
          <a:p>
            <a:pPr marL="0" indent="0" algn="r">
              <a:buNone/>
            </a:pPr>
            <a:r>
              <a:rPr lang="en-GB" sz="1800" b="1" dirty="0" smtClean="0"/>
              <a:t>Professor Jay</a:t>
            </a:r>
            <a:endParaRPr lang="en-GB" sz="1800" b="1" dirty="0"/>
          </a:p>
          <a:p>
            <a:endParaRPr lang="en-GB" sz="2400" dirty="0"/>
          </a:p>
          <a:p>
            <a:endParaRPr lang="en-GB" sz="2400" dirty="0"/>
          </a:p>
          <a:p>
            <a:pPr>
              <a:buFont typeface="Arial" panose="020B0604020202020204" pitchFamily="34" charset="0"/>
              <a:buChar char="•"/>
            </a:pPr>
            <a:endParaRPr lang="en-GB" sz="2400" dirty="0"/>
          </a:p>
        </p:txBody>
      </p:sp>
    </p:spTree>
    <p:extLst>
      <p:ext uri="{BB962C8B-B14F-4D97-AF65-F5344CB8AC3E}">
        <p14:creationId xmlns:p14="http://schemas.microsoft.com/office/powerpoint/2010/main" val="233855331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Submission to Inquiry </a:t>
            </a:r>
            <a:endParaRPr lang="en-GB" dirty="0"/>
          </a:p>
        </p:txBody>
      </p:sp>
      <p:sp>
        <p:nvSpPr>
          <p:cNvPr id="3" name="Rectangle 2"/>
          <p:cNvSpPr/>
          <p:nvPr/>
        </p:nvSpPr>
        <p:spPr>
          <a:xfrm>
            <a:off x="132522" y="1028343"/>
            <a:ext cx="9011478" cy="4801314"/>
          </a:xfrm>
          <a:prstGeom prst="rect">
            <a:avLst/>
          </a:prstGeom>
        </p:spPr>
        <p:txBody>
          <a:bodyPr wrap="square">
            <a:spAutoFit/>
          </a:bodyPr>
          <a:lstStyle/>
          <a:p>
            <a:pPr algn="just"/>
            <a:endParaRPr lang="en-GB" b="1" dirty="0"/>
          </a:p>
          <a:p>
            <a:pPr marL="342900" indent="-342900" algn="just">
              <a:buFont typeface="Arial" panose="020B0604020202020204" pitchFamily="34" charset="0"/>
              <a:buChar char="•"/>
            </a:pPr>
            <a:r>
              <a:rPr lang="en-GB" b="1" dirty="0" smtClean="0"/>
              <a:t>Requests to date have asked for information </a:t>
            </a:r>
            <a:endParaRPr lang="en-GB" b="1" dirty="0"/>
          </a:p>
          <a:p>
            <a:pPr marL="1085850" lvl="1" indent="-342900" algn="just">
              <a:lnSpc>
                <a:spcPct val="150000"/>
              </a:lnSpc>
              <a:buFont typeface="Arial" panose="020B0604020202020204" pitchFamily="34" charset="0"/>
              <a:buChar char="•"/>
            </a:pPr>
            <a:r>
              <a:rPr lang="en-GB" dirty="0" smtClean="0"/>
              <a:t>Nottinghamshire County Council Policies</a:t>
            </a:r>
            <a:r>
              <a:rPr lang="en-GB" dirty="0"/>
              <a:t>, </a:t>
            </a:r>
            <a:r>
              <a:rPr lang="en-GB" dirty="0" smtClean="0"/>
              <a:t>Procedures</a:t>
            </a:r>
            <a:r>
              <a:rPr lang="en-GB" dirty="0"/>
              <a:t>, </a:t>
            </a:r>
            <a:r>
              <a:rPr lang="en-GB" dirty="0" smtClean="0"/>
              <a:t>Reports </a:t>
            </a:r>
            <a:r>
              <a:rPr lang="en-GB" dirty="0"/>
              <a:t>and </a:t>
            </a:r>
            <a:r>
              <a:rPr lang="en-GB" dirty="0" smtClean="0"/>
              <a:t>Internal Investigations</a:t>
            </a:r>
            <a:r>
              <a:rPr lang="en-GB" dirty="0"/>
              <a:t>.</a:t>
            </a:r>
          </a:p>
          <a:p>
            <a:pPr marL="1085850" lvl="1" indent="-342900" algn="just">
              <a:lnSpc>
                <a:spcPct val="150000"/>
              </a:lnSpc>
              <a:buFont typeface="Arial" panose="020B0604020202020204" pitchFamily="34" charset="0"/>
              <a:buChar char="•"/>
            </a:pPr>
            <a:r>
              <a:rPr lang="en-GB" dirty="0"/>
              <a:t>Information regarding </a:t>
            </a:r>
            <a:r>
              <a:rPr lang="en-GB" dirty="0" smtClean="0"/>
              <a:t>allegations of sexual abuse at Children’s Homes, and against Foster </a:t>
            </a:r>
            <a:r>
              <a:rPr lang="en-GB" dirty="0"/>
              <a:t>C</a:t>
            </a:r>
            <a:r>
              <a:rPr lang="en-GB" dirty="0" smtClean="0"/>
              <a:t>arers </a:t>
            </a:r>
            <a:r>
              <a:rPr lang="en-GB" dirty="0"/>
              <a:t>and </a:t>
            </a:r>
            <a:r>
              <a:rPr lang="en-GB" dirty="0" smtClean="0"/>
              <a:t>Employees.</a:t>
            </a:r>
            <a:endParaRPr lang="en-GB" dirty="0"/>
          </a:p>
          <a:p>
            <a:pPr marL="1085850" lvl="1" indent="-342900" algn="just">
              <a:lnSpc>
                <a:spcPct val="150000"/>
              </a:lnSpc>
              <a:buFont typeface="Arial" panose="020B0604020202020204" pitchFamily="34" charset="0"/>
              <a:buChar char="•"/>
            </a:pPr>
            <a:r>
              <a:rPr lang="en-GB" dirty="0"/>
              <a:t>Specific follow-up requests </a:t>
            </a:r>
            <a:r>
              <a:rPr lang="en-GB" dirty="0" smtClean="0"/>
              <a:t>relating to individual children.</a:t>
            </a:r>
          </a:p>
          <a:p>
            <a:pPr marL="742950" lvl="1" algn="just"/>
            <a:endParaRPr lang="en-GB" dirty="0" smtClean="0"/>
          </a:p>
          <a:p>
            <a:pPr marL="742950" lvl="1" algn="just"/>
            <a:endParaRPr lang="en-GB" b="1" dirty="0"/>
          </a:p>
          <a:p>
            <a:pPr marL="342900" indent="-342900" algn="just">
              <a:buFont typeface="Arial" panose="020B0604020202020204" pitchFamily="34" charset="0"/>
              <a:buChar char="•"/>
            </a:pPr>
            <a:r>
              <a:rPr lang="en-GB" b="1" dirty="0"/>
              <a:t>Individuals are named within the responses</a:t>
            </a:r>
          </a:p>
          <a:p>
            <a:pPr marL="1085850" lvl="1" indent="-342900" algn="just">
              <a:lnSpc>
                <a:spcPct val="150000"/>
              </a:lnSpc>
              <a:buFont typeface="Arial" panose="020B0604020202020204" pitchFamily="34" charset="0"/>
              <a:buChar char="•"/>
            </a:pPr>
            <a:r>
              <a:rPr lang="en-GB" dirty="0"/>
              <a:t>Inquiry have published a protocol on the redaction of documents</a:t>
            </a:r>
          </a:p>
          <a:p>
            <a:pPr marL="1085850" lvl="1" indent="-342900" algn="just">
              <a:lnSpc>
                <a:spcPct val="150000"/>
              </a:lnSpc>
              <a:buFont typeface="Arial" panose="020B0604020202020204" pitchFamily="34" charset="0"/>
              <a:buChar char="•"/>
            </a:pPr>
            <a:r>
              <a:rPr lang="en-GB" dirty="0"/>
              <a:t>Inquiry need to see all documents in complete form</a:t>
            </a:r>
          </a:p>
          <a:p>
            <a:pPr marL="1085850" lvl="1" indent="-342900" algn="just">
              <a:lnSpc>
                <a:spcPct val="150000"/>
              </a:lnSpc>
              <a:buFont typeface="Arial" panose="020B0604020202020204" pitchFamily="34" charset="0"/>
              <a:buChar char="•"/>
            </a:pPr>
            <a:r>
              <a:rPr lang="en-GB" dirty="0"/>
              <a:t>Relevance of documents will then be determined by the Inquiry</a:t>
            </a:r>
          </a:p>
        </p:txBody>
      </p:sp>
    </p:spTree>
    <p:extLst>
      <p:ext uri="{BB962C8B-B14F-4D97-AF65-F5344CB8AC3E}">
        <p14:creationId xmlns:p14="http://schemas.microsoft.com/office/powerpoint/2010/main" val="230957996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2400" dirty="0" smtClean="0"/>
              <a:t>Historical Abuse Team</a:t>
            </a:r>
            <a:endParaRPr lang="en-GB" dirty="0">
              <a:solidFill>
                <a:srgbClr val="FF0000"/>
              </a:solidFill>
            </a:endParaRPr>
          </a:p>
        </p:txBody>
      </p:sp>
      <p:sp>
        <p:nvSpPr>
          <p:cNvPr id="3" name="Content Placeholder 2"/>
          <p:cNvSpPr>
            <a:spLocks noGrp="1"/>
          </p:cNvSpPr>
          <p:nvPr>
            <p:ph idx="1"/>
          </p:nvPr>
        </p:nvSpPr>
        <p:spPr>
          <a:xfrm>
            <a:off x="0" y="1095023"/>
            <a:ext cx="9144000" cy="4797777"/>
          </a:xfrm>
        </p:spPr>
        <p:txBody>
          <a:bodyPr/>
          <a:lstStyle/>
          <a:p>
            <a:pPr marL="0" indent="0">
              <a:buNone/>
            </a:pPr>
            <a:endParaRPr lang="en-GB" sz="2000" dirty="0" smtClean="0"/>
          </a:p>
          <a:p>
            <a:pPr marL="0" indent="0">
              <a:buNone/>
            </a:pPr>
            <a:r>
              <a:rPr lang="en-GB" sz="2000" dirty="0" smtClean="0"/>
              <a:t>Formal </a:t>
            </a:r>
            <a:r>
              <a:rPr lang="en-GB" sz="2000" dirty="0"/>
              <a:t>approval was </a:t>
            </a:r>
            <a:endParaRPr lang="en-GB" sz="2000" dirty="0" smtClean="0"/>
          </a:p>
          <a:p>
            <a:pPr marL="0" indent="0">
              <a:buNone/>
            </a:pPr>
            <a:r>
              <a:rPr lang="en-GB" sz="2000" dirty="0" smtClean="0"/>
              <a:t>given in </a:t>
            </a:r>
            <a:r>
              <a:rPr lang="en-GB" sz="2000" dirty="0"/>
              <a:t>2015 </a:t>
            </a:r>
            <a:r>
              <a:rPr lang="en-GB" sz="2000" dirty="0" smtClean="0"/>
              <a:t>for staffing </a:t>
            </a:r>
          </a:p>
          <a:p>
            <a:pPr marL="0" indent="0">
              <a:buNone/>
            </a:pPr>
            <a:r>
              <a:rPr lang="en-GB" sz="2000" dirty="0" smtClean="0"/>
              <a:t>resources </a:t>
            </a:r>
            <a:r>
              <a:rPr lang="en-GB" sz="2000" dirty="0"/>
              <a:t>to manage </a:t>
            </a:r>
            <a:r>
              <a:rPr lang="en-GB" sz="2000" dirty="0" smtClean="0"/>
              <a:t>the </a:t>
            </a:r>
          </a:p>
          <a:p>
            <a:pPr marL="0" indent="0">
              <a:buNone/>
            </a:pPr>
            <a:r>
              <a:rPr lang="en-GB" sz="2000" dirty="0" smtClean="0"/>
              <a:t>Council’s current response to </a:t>
            </a:r>
          </a:p>
          <a:p>
            <a:pPr marL="0" indent="0">
              <a:buNone/>
            </a:pPr>
            <a:r>
              <a:rPr lang="en-GB" sz="2000" dirty="0" smtClean="0"/>
              <a:t>historical abuse</a:t>
            </a:r>
            <a:r>
              <a:rPr lang="en-GB" sz="2000" dirty="0"/>
              <a:t>.</a:t>
            </a:r>
            <a:endParaRPr lang="en-GB" sz="2000" dirty="0" smtClean="0"/>
          </a:p>
          <a:p>
            <a:pPr marL="0" indent="0">
              <a:buNone/>
            </a:pPr>
            <a:endParaRPr lang="en-GB" sz="2000" dirty="0"/>
          </a:p>
          <a:p>
            <a:pPr marL="0" indent="0">
              <a:buNone/>
            </a:pPr>
            <a:r>
              <a:rPr lang="en-GB" sz="2000" dirty="0"/>
              <a:t>A number </a:t>
            </a:r>
            <a:r>
              <a:rPr lang="en-GB" sz="2000" dirty="0" smtClean="0"/>
              <a:t>of temporary </a:t>
            </a:r>
          </a:p>
          <a:p>
            <a:pPr marL="0" indent="0">
              <a:buNone/>
            </a:pPr>
            <a:r>
              <a:rPr lang="en-GB" sz="2000" dirty="0" smtClean="0"/>
              <a:t>posts </a:t>
            </a:r>
            <a:r>
              <a:rPr lang="en-GB" sz="2000" dirty="0"/>
              <a:t>have </a:t>
            </a:r>
            <a:r>
              <a:rPr lang="en-GB" sz="2000" dirty="0" smtClean="0"/>
              <a:t>been </a:t>
            </a:r>
          </a:p>
          <a:p>
            <a:pPr marL="0" indent="0">
              <a:buNone/>
            </a:pPr>
            <a:r>
              <a:rPr lang="en-GB" sz="2000" dirty="0" smtClean="0"/>
              <a:t>established, </a:t>
            </a:r>
            <a:r>
              <a:rPr lang="en-GB" sz="2000" dirty="0"/>
              <a:t>currently </a:t>
            </a:r>
            <a:endParaRPr lang="en-GB" sz="2000" dirty="0" smtClean="0"/>
          </a:p>
          <a:p>
            <a:pPr marL="0" indent="0">
              <a:buNone/>
            </a:pPr>
            <a:r>
              <a:rPr lang="en-GB" sz="2000" dirty="0" smtClean="0"/>
              <a:t>until </a:t>
            </a:r>
            <a:r>
              <a:rPr lang="en-GB" sz="2000" dirty="0"/>
              <a:t>the end of March </a:t>
            </a:r>
            <a:r>
              <a:rPr lang="en-GB" sz="2000" dirty="0" smtClean="0"/>
              <a:t>2018.</a:t>
            </a:r>
          </a:p>
          <a:p>
            <a:pPr>
              <a:buFont typeface="Arial" panose="020B0604020202020204" pitchFamily="34" charset="0"/>
              <a:buChar char="•"/>
            </a:pPr>
            <a:endParaRPr lang="en-GB" sz="2000" dirty="0"/>
          </a:p>
          <a:p>
            <a:endParaRPr lang="en-GB" dirty="0"/>
          </a:p>
        </p:txBody>
      </p:sp>
      <p:pic>
        <p:nvPicPr>
          <p:cNvPr id="12" name="Picture 11"/>
          <p:cNvPicPr>
            <a:picLocks noChangeAspect="1"/>
          </p:cNvPicPr>
          <p:nvPr/>
        </p:nvPicPr>
        <p:blipFill>
          <a:blip r:embed="rId3"/>
          <a:stretch>
            <a:fillRect/>
          </a:stretch>
        </p:blipFill>
        <p:spPr>
          <a:xfrm>
            <a:off x="4132599" y="1095024"/>
            <a:ext cx="4259233" cy="4712604"/>
          </a:xfrm>
          <a:prstGeom prst="rect">
            <a:avLst/>
          </a:prstGeom>
        </p:spPr>
      </p:pic>
    </p:spTree>
    <p:extLst>
      <p:ext uri="{BB962C8B-B14F-4D97-AF65-F5344CB8AC3E}">
        <p14:creationId xmlns:p14="http://schemas.microsoft.com/office/powerpoint/2010/main" val="11965945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80385"/>
          </a:xfrm>
        </p:spPr>
        <p:txBody>
          <a:bodyPr/>
          <a:lstStyle/>
          <a:p>
            <a:r>
              <a:rPr lang="en-GB" sz="3200" dirty="0" smtClean="0"/>
              <a:t>Next steps</a:t>
            </a:r>
            <a:endParaRPr lang="en-GB" sz="3200" dirty="0"/>
          </a:p>
        </p:txBody>
      </p:sp>
      <p:sp>
        <p:nvSpPr>
          <p:cNvPr id="3" name="Content Placeholder 2"/>
          <p:cNvSpPr>
            <a:spLocks noGrp="1"/>
          </p:cNvSpPr>
          <p:nvPr>
            <p:ph idx="1"/>
          </p:nvPr>
        </p:nvSpPr>
        <p:spPr>
          <a:xfrm>
            <a:off x="457200" y="1219199"/>
            <a:ext cx="8229600" cy="4451351"/>
          </a:xfrm>
        </p:spPr>
        <p:txBody>
          <a:bodyPr/>
          <a:lstStyle/>
          <a:p>
            <a:pPr marL="0" indent="0">
              <a:buNone/>
            </a:pPr>
            <a:r>
              <a:rPr lang="en-US" sz="1600" dirty="0"/>
              <a:t>The safety and wellbeing of children and young people in the care of Nottinghamshire County Council must be, and is, of the highest priority. </a:t>
            </a:r>
          </a:p>
          <a:p>
            <a:pPr marL="0" indent="0">
              <a:buNone/>
            </a:pPr>
            <a:endParaRPr lang="en-US" sz="1600" dirty="0"/>
          </a:p>
          <a:p>
            <a:pPr marL="0" indent="0">
              <a:buNone/>
            </a:pPr>
            <a:r>
              <a:rPr lang="en-US" sz="1600" dirty="0"/>
              <a:t>The County Council welcomes, supports and will fully continue to further co-operate with the Inquiry </a:t>
            </a:r>
            <a:endParaRPr lang="en-GB" sz="1600" dirty="0"/>
          </a:p>
          <a:p>
            <a:endParaRPr lang="en-GB" sz="1600" dirty="0" smtClean="0"/>
          </a:p>
          <a:p>
            <a:pPr marL="0" indent="0">
              <a:buNone/>
            </a:pPr>
            <a:r>
              <a:rPr lang="en-GB" sz="1600" b="1" dirty="0" smtClean="0"/>
              <a:t>Next steps</a:t>
            </a:r>
          </a:p>
          <a:p>
            <a:pPr marL="0" indent="0">
              <a:buNone/>
            </a:pPr>
            <a:endParaRPr lang="en-GB" sz="1600" dirty="0" smtClean="0"/>
          </a:p>
          <a:p>
            <a:r>
              <a:rPr lang="en-GB" sz="1600" dirty="0" smtClean="0"/>
              <a:t>Further information requests from the National Inquiry</a:t>
            </a:r>
          </a:p>
          <a:p>
            <a:endParaRPr lang="en-GB" sz="1600" dirty="0" smtClean="0"/>
          </a:p>
          <a:p>
            <a:r>
              <a:rPr lang="en-GB" sz="1600" dirty="0" smtClean="0"/>
              <a:t>Corporate statement</a:t>
            </a:r>
          </a:p>
          <a:p>
            <a:pPr marL="0" indent="0">
              <a:buNone/>
            </a:pPr>
            <a:endParaRPr lang="en-GB" sz="1600" dirty="0" smtClean="0"/>
          </a:p>
          <a:p>
            <a:r>
              <a:rPr lang="en-GB" sz="1600" dirty="0" smtClean="0"/>
              <a:t>Witness statements </a:t>
            </a:r>
          </a:p>
          <a:p>
            <a:pPr marL="0" indent="0">
              <a:buNone/>
            </a:pPr>
            <a:endParaRPr lang="en-GB" sz="1600" dirty="0" smtClean="0"/>
          </a:p>
          <a:p>
            <a:r>
              <a:rPr lang="en-GB" sz="1600" dirty="0" smtClean="0"/>
              <a:t>Public Hearing </a:t>
            </a:r>
            <a:endParaRPr lang="en-GB" sz="1600" dirty="0"/>
          </a:p>
        </p:txBody>
      </p:sp>
    </p:spTree>
    <p:extLst>
      <p:ext uri="{BB962C8B-B14F-4D97-AF65-F5344CB8AC3E}">
        <p14:creationId xmlns:p14="http://schemas.microsoft.com/office/powerpoint/2010/main" val="77413162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83177" y="257908"/>
            <a:ext cx="8368937" cy="1179006"/>
          </a:xfrm>
        </p:spPr>
        <p:txBody>
          <a:bodyPr/>
          <a:lstStyle/>
          <a:p>
            <a:r>
              <a:rPr lang="en-GB" sz="2400" b="1" dirty="0" smtClean="0"/>
              <a:t/>
            </a:r>
            <a:br>
              <a:rPr lang="en-GB" sz="2400" b="1" dirty="0" smtClean="0"/>
            </a:br>
            <a:r>
              <a:rPr lang="en-GB" sz="2400" b="1" dirty="0" smtClean="0"/>
              <a:t/>
            </a:r>
            <a:br>
              <a:rPr lang="en-GB" sz="2400" b="1" dirty="0" smtClean="0"/>
            </a:br>
            <a:r>
              <a:rPr lang="en-GB" sz="2400" b="1" dirty="0" smtClean="0"/>
              <a:t/>
            </a:r>
            <a:br>
              <a:rPr lang="en-GB" sz="2400" b="1" dirty="0" smtClean="0"/>
            </a:br>
            <a:r>
              <a:rPr lang="en-GB" sz="2400" b="1" dirty="0"/>
              <a:t/>
            </a:r>
            <a:br>
              <a:rPr lang="en-GB" sz="2400" b="1" dirty="0"/>
            </a:br>
            <a:r>
              <a:rPr lang="en-GB" sz="3200" b="1" dirty="0" smtClean="0"/>
              <a:t>Questions?</a:t>
            </a:r>
            <a:r>
              <a:rPr lang="en-GB" sz="3200" b="1" dirty="0"/>
              <a:t/>
            </a:r>
            <a:br>
              <a:rPr lang="en-GB" sz="3200" b="1" dirty="0"/>
            </a:br>
            <a:endParaRPr lang="en-GB" sz="3200" b="1" dirty="0"/>
          </a:p>
        </p:txBody>
      </p:sp>
      <p:sp>
        <p:nvSpPr>
          <p:cNvPr id="3" name="Subtitle 2"/>
          <p:cNvSpPr>
            <a:spLocks noGrp="1"/>
          </p:cNvSpPr>
          <p:nvPr>
            <p:ph type="subTitle" idx="1"/>
          </p:nvPr>
        </p:nvSpPr>
        <p:spPr>
          <a:xfrm>
            <a:off x="611107" y="3428428"/>
            <a:ext cx="7913076" cy="3657181"/>
          </a:xfrm>
        </p:spPr>
        <p:txBody>
          <a:bodyPr/>
          <a:lstStyle/>
          <a:p>
            <a:r>
              <a:rPr lang="en-GB" sz="2000" b="1" dirty="0" smtClean="0"/>
              <a:t>Further information about the inquiry can be found at the link below:</a:t>
            </a:r>
          </a:p>
          <a:p>
            <a:endParaRPr lang="en-GB" sz="2800" b="1" dirty="0" smtClean="0"/>
          </a:p>
          <a:p>
            <a:r>
              <a:rPr lang="en-GB" sz="2800" b="1" dirty="0">
                <a:hlinkClick r:id="rId3"/>
              </a:rPr>
              <a:t>https://www.iicsa.org.uk</a:t>
            </a:r>
            <a:r>
              <a:rPr lang="en-GB" sz="2800" b="1" dirty="0" smtClean="0">
                <a:hlinkClick r:id="rId3"/>
              </a:rPr>
              <a:t>/</a:t>
            </a:r>
            <a:endParaRPr lang="en-GB" sz="2800" b="1" dirty="0" smtClean="0"/>
          </a:p>
          <a:p>
            <a:pPr algn="l"/>
            <a:endParaRPr lang="en-GB" sz="2200" b="1" dirty="0"/>
          </a:p>
          <a:p>
            <a:pPr algn="l"/>
            <a:endParaRPr lang="en-GB" sz="2200" b="1" dirty="0"/>
          </a:p>
        </p:txBody>
      </p:sp>
      <p:sp>
        <p:nvSpPr>
          <p:cNvPr id="4" name="Title 1"/>
          <p:cNvSpPr txBox="1">
            <a:spLocks/>
          </p:cNvSpPr>
          <p:nvPr/>
        </p:nvSpPr>
        <p:spPr bwMode="auto">
          <a:xfrm>
            <a:off x="518644" y="2249422"/>
            <a:ext cx="8368937" cy="11790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800">
                <a:solidFill>
                  <a:schemeClr val="tx1"/>
                </a:solidFill>
                <a:latin typeface="+mj-lt"/>
                <a:ea typeface="+mj-ea"/>
                <a:cs typeface="+mj-cs"/>
              </a:defRPr>
            </a:lvl1pPr>
            <a:lvl2pPr algn="ctr" rtl="0" eaLnBrk="1" fontAlgn="base" hangingPunct="1">
              <a:spcBef>
                <a:spcPct val="0"/>
              </a:spcBef>
              <a:spcAft>
                <a:spcPct val="0"/>
              </a:spcAft>
              <a:defRPr sz="3600">
                <a:solidFill>
                  <a:schemeClr val="tx1"/>
                </a:solidFill>
                <a:latin typeface="Arial Black" pitchFamily="34" charset="0"/>
              </a:defRPr>
            </a:lvl2pPr>
            <a:lvl3pPr algn="ctr" rtl="0" eaLnBrk="1" fontAlgn="base" hangingPunct="1">
              <a:spcBef>
                <a:spcPct val="0"/>
              </a:spcBef>
              <a:spcAft>
                <a:spcPct val="0"/>
              </a:spcAft>
              <a:defRPr sz="3600">
                <a:solidFill>
                  <a:schemeClr val="tx1"/>
                </a:solidFill>
                <a:latin typeface="Arial Black" pitchFamily="34" charset="0"/>
              </a:defRPr>
            </a:lvl3pPr>
            <a:lvl4pPr algn="ctr" rtl="0" eaLnBrk="1" fontAlgn="base" hangingPunct="1">
              <a:spcBef>
                <a:spcPct val="0"/>
              </a:spcBef>
              <a:spcAft>
                <a:spcPct val="0"/>
              </a:spcAft>
              <a:defRPr sz="3600">
                <a:solidFill>
                  <a:schemeClr val="tx1"/>
                </a:solidFill>
                <a:latin typeface="Arial Black" pitchFamily="34" charset="0"/>
              </a:defRPr>
            </a:lvl4pPr>
            <a:lvl5pPr algn="ctr" rtl="0" eaLnBrk="1" fontAlgn="base" hangingPunct="1">
              <a:spcBef>
                <a:spcPct val="0"/>
              </a:spcBef>
              <a:spcAft>
                <a:spcPct val="0"/>
              </a:spcAft>
              <a:defRPr sz="3600">
                <a:solidFill>
                  <a:schemeClr val="tx1"/>
                </a:solidFill>
                <a:latin typeface="Arial Black" pitchFamily="34" charset="0"/>
              </a:defRPr>
            </a:lvl5pPr>
            <a:lvl6pPr marL="457200" algn="ctr" rtl="0" eaLnBrk="1" fontAlgn="base" hangingPunct="1">
              <a:spcBef>
                <a:spcPct val="0"/>
              </a:spcBef>
              <a:spcAft>
                <a:spcPct val="0"/>
              </a:spcAft>
              <a:defRPr sz="3600">
                <a:solidFill>
                  <a:schemeClr val="tx1"/>
                </a:solidFill>
                <a:latin typeface="Arial Black" pitchFamily="34" charset="0"/>
              </a:defRPr>
            </a:lvl6pPr>
            <a:lvl7pPr marL="914400" algn="ctr" rtl="0" eaLnBrk="1" fontAlgn="base" hangingPunct="1">
              <a:spcBef>
                <a:spcPct val="0"/>
              </a:spcBef>
              <a:spcAft>
                <a:spcPct val="0"/>
              </a:spcAft>
              <a:defRPr sz="3600">
                <a:solidFill>
                  <a:schemeClr val="tx1"/>
                </a:solidFill>
                <a:latin typeface="Arial Black" pitchFamily="34" charset="0"/>
              </a:defRPr>
            </a:lvl7pPr>
            <a:lvl8pPr marL="1371600" algn="ctr" rtl="0" eaLnBrk="1" fontAlgn="base" hangingPunct="1">
              <a:spcBef>
                <a:spcPct val="0"/>
              </a:spcBef>
              <a:spcAft>
                <a:spcPct val="0"/>
              </a:spcAft>
              <a:defRPr sz="3600">
                <a:solidFill>
                  <a:schemeClr val="tx1"/>
                </a:solidFill>
                <a:latin typeface="Arial Black" pitchFamily="34" charset="0"/>
              </a:defRPr>
            </a:lvl8pPr>
            <a:lvl9pPr marL="1828800" algn="ctr" rtl="0" eaLnBrk="1" fontAlgn="base" hangingPunct="1">
              <a:spcBef>
                <a:spcPct val="0"/>
              </a:spcBef>
              <a:spcAft>
                <a:spcPct val="0"/>
              </a:spcAft>
              <a:defRPr sz="3600">
                <a:solidFill>
                  <a:schemeClr val="tx1"/>
                </a:solidFill>
                <a:latin typeface="Arial Black" pitchFamily="34" charset="0"/>
              </a:defRPr>
            </a:lvl9pPr>
          </a:lstStyle>
          <a:p>
            <a:r>
              <a:rPr lang="en-GB" sz="2400" b="1" kern="0" dirty="0" smtClean="0"/>
              <a:t/>
            </a:r>
            <a:br>
              <a:rPr lang="en-GB" sz="2400" b="1" kern="0" dirty="0" smtClean="0"/>
            </a:br>
            <a:r>
              <a:rPr lang="en-GB" sz="2400" b="1" kern="0" dirty="0" smtClean="0"/>
              <a:t/>
            </a:r>
            <a:br>
              <a:rPr lang="en-GB" sz="2400" b="1" kern="0" dirty="0" smtClean="0"/>
            </a:br>
            <a:r>
              <a:rPr lang="en-GB" sz="3200" b="1" kern="0" dirty="0" smtClean="0"/>
              <a:t>Further information </a:t>
            </a:r>
            <a:br>
              <a:rPr lang="en-GB" sz="3200" b="1" kern="0" dirty="0" smtClean="0"/>
            </a:br>
            <a:endParaRPr lang="en-GB" sz="3200" b="1" kern="0" dirty="0"/>
          </a:p>
        </p:txBody>
      </p:sp>
    </p:spTree>
    <p:extLst>
      <p:ext uri="{BB962C8B-B14F-4D97-AF65-F5344CB8AC3E}">
        <p14:creationId xmlns:p14="http://schemas.microsoft.com/office/powerpoint/2010/main" val="27659447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The Independent Inquiry into Child Sexual Abuse</a:t>
            </a:r>
            <a:endParaRPr lang="en-GB" dirty="0"/>
          </a:p>
        </p:txBody>
      </p:sp>
      <p:sp>
        <p:nvSpPr>
          <p:cNvPr id="3" name="Content Placeholder 2"/>
          <p:cNvSpPr>
            <a:spLocks noGrp="1"/>
          </p:cNvSpPr>
          <p:nvPr>
            <p:ph idx="1"/>
          </p:nvPr>
        </p:nvSpPr>
        <p:spPr/>
        <p:txBody>
          <a:bodyPr/>
          <a:lstStyle/>
          <a:p>
            <a:pPr>
              <a:buFont typeface="Arial" panose="020B0604020202020204" pitchFamily="34" charset="0"/>
              <a:buChar char="•"/>
            </a:pPr>
            <a:endParaRPr lang="en-GB" dirty="0" smtClean="0"/>
          </a:p>
          <a:p>
            <a:pPr>
              <a:buFont typeface="Arial" panose="020B0604020202020204" pitchFamily="34" charset="0"/>
              <a:buChar char="•"/>
            </a:pPr>
            <a:r>
              <a:rPr lang="en-GB" sz="2400" dirty="0" smtClean="0"/>
              <a:t>Established </a:t>
            </a:r>
            <a:r>
              <a:rPr lang="en-GB" sz="2400" dirty="0"/>
              <a:t>as a statutory inquiry (Inquiries Act 2005) March 2015 covering England &amp; </a:t>
            </a:r>
            <a:r>
              <a:rPr lang="en-GB" sz="2400" dirty="0" smtClean="0"/>
              <a:t>Wales</a:t>
            </a:r>
          </a:p>
          <a:p>
            <a:pPr>
              <a:buFont typeface="Arial" panose="020B0604020202020204" pitchFamily="34" charset="0"/>
              <a:buChar char="•"/>
            </a:pPr>
            <a:endParaRPr lang="en-GB" sz="2400" dirty="0"/>
          </a:p>
          <a:p>
            <a:pPr>
              <a:buFont typeface="Arial" panose="020B0604020202020204" pitchFamily="34" charset="0"/>
              <a:buChar char="•"/>
            </a:pPr>
            <a:r>
              <a:rPr lang="en-GB" sz="2400" dirty="0"/>
              <a:t>Independent of Government and is led by </a:t>
            </a:r>
            <a:r>
              <a:rPr lang="en-GB" sz="2400" dirty="0" smtClean="0"/>
              <a:t>Professor  </a:t>
            </a:r>
            <a:r>
              <a:rPr lang="en-GB" sz="2400" dirty="0"/>
              <a:t>Alexis Jay </a:t>
            </a:r>
          </a:p>
          <a:p>
            <a:pPr>
              <a:buFont typeface="Arial" panose="020B0604020202020204" pitchFamily="34" charset="0"/>
              <a:buChar char="•"/>
            </a:pPr>
            <a:endParaRPr lang="en-GB" sz="2400" dirty="0" smtClean="0"/>
          </a:p>
          <a:p>
            <a:pPr>
              <a:buFont typeface="Arial" panose="020B0604020202020204" pitchFamily="34" charset="0"/>
              <a:buChar char="•"/>
            </a:pPr>
            <a:r>
              <a:rPr lang="en-GB" sz="2400" dirty="0" smtClean="0"/>
              <a:t>The </a:t>
            </a:r>
            <a:r>
              <a:rPr lang="en-GB" sz="2400" dirty="0"/>
              <a:t>Inquiry </a:t>
            </a:r>
            <a:r>
              <a:rPr lang="en-GB" sz="2400" dirty="0" smtClean="0"/>
              <a:t>has </a:t>
            </a:r>
            <a:r>
              <a:rPr lang="en-GB" sz="2400" dirty="0"/>
              <a:t>launched </a:t>
            </a:r>
            <a:r>
              <a:rPr lang="en-GB" sz="2400" b="1" dirty="0"/>
              <a:t>13</a:t>
            </a:r>
            <a:r>
              <a:rPr lang="en-GB" sz="2400" dirty="0"/>
              <a:t> investigations including C</a:t>
            </a:r>
            <a:r>
              <a:rPr lang="en-GB" sz="2400" dirty="0" smtClean="0"/>
              <a:t>hildren </a:t>
            </a:r>
            <a:r>
              <a:rPr lang="en-GB" sz="2400" dirty="0"/>
              <a:t>in the care of </a:t>
            </a:r>
            <a:r>
              <a:rPr lang="en-GB" sz="2400" dirty="0" smtClean="0"/>
              <a:t>Nottinghamshire  Councils</a:t>
            </a:r>
            <a:endParaRPr lang="en-GB" sz="2400" dirty="0"/>
          </a:p>
        </p:txBody>
      </p:sp>
    </p:spTree>
    <p:extLst>
      <p:ext uri="{BB962C8B-B14F-4D97-AF65-F5344CB8AC3E}">
        <p14:creationId xmlns:p14="http://schemas.microsoft.com/office/powerpoint/2010/main" val="287241914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IICSA Investigations</a:t>
            </a:r>
            <a:endParaRPr lang="en-GB" dirty="0"/>
          </a:p>
        </p:txBody>
      </p:sp>
      <p:sp>
        <p:nvSpPr>
          <p:cNvPr id="3" name="Content Placeholder 2"/>
          <p:cNvSpPr>
            <a:spLocks noGrp="1"/>
          </p:cNvSpPr>
          <p:nvPr>
            <p:ph idx="1"/>
          </p:nvPr>
        </p:nvSpPr>
        <p:spPr/>
        <p:txBody>
          <a:bodyPr/>
          <a:lstStyle/>
          <a:p>
            <a:pPr marL="0" indent="0">
              <a:buNone/>
            </a:pPr>
            <a:r>
              <a:rPr lang="en-GB" sz="1400" dirty="0"/>
              <a:t>The Inquiry has launched 13 investigations into a broad range of institutions </a:t>
            </a:r>
            <a:endParaRPr lang="en-GB" sz="1400" dirty="0" smtClean="0"/>
          </a:p>
          <a:p>
            <a:pPr marL="0" indent="0">
              <a:buNone/>
            </a:pPr>
            <a:endParaRPr lang="en-GB" sz="1400" dirty="0" smtClean="0"/>
          </a:p>
          <a:p>
            <a:pPr marL="514350" indent="-514350">
              <a:buFont typeface="+mj-lt"/>
              <a:buAutoNum type="arabicPeriod"/>
            </a:pPr>
            <a:r>
              <a:rPr lang="en-GB" sz="1400" dirty="0" smtClean="0"/>
              <a:t>Accountability and Reparations</a:t>
            </a:r>
          </a:p>
          <a:p>
            <a:pPr marL="514350" indent="-514350">
              <a:buFont typeface="+mj-lt"/>
              <a:buAutoNum type="arabicPeriod"/>
            </a:pPr>
            <a:r>
              <a:rPr lang="en-GB" sz="1400" dirty="0" smtClean="0"/>
              <a:t>Cambridge House, Knowl View and Rochdale</a:t>
            </a:r>
          </a:p>
          <a:p>
            <a:pPr marL="514350" indent="-514350">
              <a:buFont typeface="+mj-lt"/>
              <a:buAutoNum type="arabicPeriod"/>
            </a:pPr>
            <a:r>
              <a:rPr lang="en-GB" sz="1400" dirty="0" smtClean="0"/>
              <a:t>Children in Custodial Institution's</a:t>
            </a:r>
          </a:p>
          <a:p>
            <a:pPr marL="514350" indent="-514350">
              <a:buFont typeface="+mj-lt"/>
              <a:buAutoNum type="arabicPeriod"/>
            </a:pPr>
            <a:r>
              <a:rPr lang="en-GB" sz="1400" dirty="0" smtClean="0"/>
              <a:t>Children Outside the UK (Including Child Migration)</a:t>
            </a:r>
          </a:p>
          <a:p>
            <a:pPr marL="514350" indent="-514350">
              <a:buFont typeface="+mj-lt"/>
              <a:buAutoNum type="arabicPeriod"/>
            </a:pPr>
            <a:r>
              <a:rPr lang="en-GB" sz="1400" dirty="0" smtClean="0"/>
              <a:t>Child Exploitation by Organised Networks</a:t>
            </a:r>
          </a:p>
          <a:p>
            <a:pPr marL="514350" indent="-514350">
              <a:buFont typeface="+mj-lt"/>
              <a:buAutoNum type="arabicPeriod"/>
            </a:pPr>
            <a:r>
              <a:rPr lang="en-GB" sz="1400" dirty="0" smtClean="0"/>
              <a:t>Institutional Responses to allegations Concerning Lord Janner</a:t>
            </a:r>
          </a:p>
          <a:p>
            <a:pPr marL="514350" indent="-514350">
              <a:buFont typeface="+mj-lt"/>
              <a:buAutoNum type="arabicPeriod"/>
            </a:pPr>
            <a:r>
              <a:rPr lang="en-GB" sz="1400" dirty="0" smtClean="0"/>
              <a:t>Lambeth Council</a:t>
            </a:r>
          </a:p>
          <a:p>
            <a:pPr marL="514350" indent="-514350">
              <a:buFont typeface="+mj-lt"/>
              <a:buAutoNum type="arabicPeriod"/>
            </a:pPr>
            <a:r>
              <a:rPr lang="en-GB" sz="1400" dirty="0" smtClean="0"/>
              <a:t>Nottinghamshire Councils</a:t>
            </a:r>
          </a:p>
          <a:p>
            <a:pPr marL="514350" indent="-514350">
              <a:buFont typeface="+mj-lt"/>
              <a:buAutoNum type="arabicPeriod"/>
            </a:pPr>
            <a:r>
              <a:rPr lang="en-GB" sz="1400" dirty="0" smtClean="0"/>
              <a:t>Residential Schools</a:t>
            </a:r>
          </a:p>
          <a:p>
            <a:pPr marL="514350" indent="-514350">
              <a:buFont typeface="+mj-lt"/>
              <a:buAutoNum type="arabicPeriod"/>
            </a:pPr>
            <a:r>
              <a:rPr lang="en-GB" sz="1400" dirty="0" smtClean="0"/>
              <a:t>The Anglican Church</a:t>
            </a:r>
          </a:p>
          <a:p>
            <a:pPr marL="514350" indent="-514350">
              <a:buFont typeface="+mj-lt"/>
              <a:buAutoNum type="arabicPeriod"/>
            </a:pPr>
            <a:r>
              <a:rPr lang="en-GB" sz="1400" dirty="0" smtClean="0"/>
              <a:t>The Internet</a:t>
            </a:r>
          </a:p>
          <a:p>
            <a:pPr marL="514350" indent="-514350">
              <a:buFont typeface="+mj-lt"/>
              <a:buAutoNum type="arabicPeriod"/>
            </a:pPr>
            <a:r>
              <a:rPr lang="en-GB" sz="1400" dirty="0" smtClean="0"/>
              <a:t>The Roman </a:t>
            </a:r>
            <a:r>
              <a:rPr lang="en-GB" sz="1400" dirty="0"/>
              <a:t>C</a:t>
            </a:r>
            <a:r>
              <a:rPr lang="en-GB" sz="1400" dirty="0" smtClean="0"/>
              <a:t>atholic Church</a:t>
            </a:r>
          </a:p>
          <a:p>
            <a:pPr marL="514350" indent="-514350">
              <a:buFont typeface="+mj-lt"/>
              <a:buAutoNum type="arabicPeriod"/>
            </a:pPr>
            <a:r>
              <a:rPr lang="en-GB" sz="1400" dirty="0" smtClean="0"/>
              <a:t>Westminster</a:t>
            </a:r>
          </a:p>
          <a:p>
            <a:pPr marL="514350" indent="-514350">
              <a:buFont typeface="+mj-lt"/>
              <a:buAutoNum type="arabicPeriod"/>
            </a:pPr>
            <a:endParaRPr lang="en-GB" sz="1200" dirty="0" smtClean="0"/>
          </a:p>
          <a:p>
            <a:pPr marL="514350" indent="-514350">
              <a:buFont typeface="+mj-lt"/>
              <a:buAutoNum type="arabicPeriod"/>
            </a:pPr>
            <a:endParaRPr lang="en-GB" sz="1200" dirty="0" smtClean="0"/>
          </a:p>
          <a:p>
            <a:pPr marL="514350" indent="-514350">
              <a:buFont typeface="+mj-lt"/>
              <a:buAutoNum type="arabicPeriod"/>
            </a:pPr>
            <a:endParaRPr lang="en-GB" sz="1200" dirty="0"/>
          </a:p>
        </p:txBody>
      </p:sp>
    </p:spTree>
    <p:extLst>
      <p:ext uri="{BB962C8B-B14F-4D97-AF65-F5344CB8AC3E}">
        <p14:creationId xmlns:p14="http://schemas.microsoft.com/office/powerpoint/2010/main" val="357276226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Professor Alexis Jay </a:t>
            </a:r>
            <a:endParaRPr lang="en-GB" dirty="0"/>
          </a:p>
        </p:txBody>
      </p:sp>
      <p:sp>
        <p:nvSpPr>
          <p:cNvPr id="3" name="Content Placeholder 2"/>
          <p:cNvSpPr>
            <a:spLocks noGrp="1"/>
          </p:cNvSpPr>
          <p:nvPr>
            <p:ph idx="1"/>
          </p:nvPr>
        </p:nvSpPr>
        <p:spPr/>
        <p:txBody>
          <a:bodyPr/>
          <a:lstStyle/>
          <a:p>
            <a:pPr marL="0" indent="0" algn="ctr">
              <a:buNone/>
            </a:pPr>
            <a:endParaRPr lang="en-GB" dirty="0" smtClean="0">
              <a:hlinkClick r:id="rId3"/>
            </a:endParaRPr>
          </a:p>
          <a:p>
            <a:pPr marL="0" indent="0" algn="ctr">
              <a:buNone/>
            </a:pPr>
            <a:r>
              <a:rPr lang="en-GB" dirty="0" smtClean="0">
                <a:hlinkClick r:id="rId3"/>
              </a:rPr>
              <a:t>Statement </a:t>
            </a:r>
            <a:r>
              <a:rPr lang="en-GB" dirty="0">
                <a:hlinkClick r:id="rId3"/>
              </a:rPr>
              <a:t>from </a:t>
            </a:r>
            <a:r>
              <a:rPr lang="en-GB" dirty="0" smtClean="0">
                <a:hlinkClick r:id="rId3"/>
              </a:rPr>
              <a:t>Chair, </a:t>
            </a:r>
            <a:br>
              <a:rPr lang="en-GB" dirty="0" smtClean="0">
                <a:hlinkClick r:id="rId3"/>
              </a:rPr>
            </a:br>
            <a:r>
              <a:rPr lang="en-GB" dirty="0" smtClean="0">
                <a:hlinkClick r:id="rId3"/>
              </a:rPr>
              <a:t>Professor </a:t>
            </a:r>
            <a:r>
              <a:rPr lang="en-GB" dirty="0">
                <a:hlinkClick r:id="rId3"/>
              </a:rPr>
              <a:t>Alexis </a:t>
            </a:r>
            <a:r>
              <a:rPr lang="en-GB" dirty="0" smtClean="0">
                <a:hlinkClick r:id="rId3"/>
              </a:rPr>
              <a:t>Jay</a:t>
            </a:r>
            <a:endParaRPr lang="en-GB" dirty="0"/>
          </a:p>
          <a:p>
            <a:endParaRPr lang="en-GB" dirty="0"/>
          </a:p>
          <a:p>
            <a:pPr marL="0" indent="0" algn="ctr">
              <a:buNone/>
            </a:pPr>
            <a:r>
              <a:rPr lang="en-GB" dirty="0" smtClean="0">
                <a:hlinkClick r:id="rId4"/>
              </a:rPr>
              <a:t>www.iicsa.org.uk</a:t>
            </a:r>
            <a:endParaRPr lang="en-GB" dirty="0" smtClean="0"/>
          </a:p>
          <a:p>
            <a:pPr marL="0" indent="0">
              <a:buNone/>
            </a:pPr>
            <a:endParaRPr lang="en-GB" dirty="0" smtClean="0"/>
          </a:p>
          <a:p>
            <a:endParaRPr lang="en-GB" dirty="0"/>
          </a:p>
          <a:p>
            <a:endParaRPr lang="en-GB" dirty="0"/>
          </a:p>
        </p:txBody>
      </p:sp>
    </p:spTree>
    <p:extLst>
      <p:ext uri="{BB962C8B-B14F-4D97-AF65-F5344CB8AC3E}">
        <p14:creationId xmlns:p14="http://schemas.microsoft.com/office/powerpoint/2010/main" val="415037789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8758" y="274638"/>
            <a:ext cx="8585860" cy="722889"/>
          </a:xfrm>
        </p:spPr>
        <p:txBody>
          <a:bodyPr/>
          <a:lstStyle/>
          <a:p>
            <a:r>
              <a:rPr lang="en-GB" sz="3200" b="1" dirty="0"/>
              <a:t>Current </a:t>
            </a:r>
            <a:r>
              <a:rPr lang="en-GB" sz="3200" b="1" dirty="0" smtClean="0"/>
              <a:t>Position IICSA </a:t>
            </a:r>
            <a:r>
              <a:rPr lang="en-GB" sz="3200" b="1" dirty="0"/>
              <a:t>Inquiry </a:t>
            </a:r>
            <a:endParaRPr lang="en-GB" sz="3200" dirty="0"/>
          </a:p>
        </p:txBody>
      </p:sp>
      <p:sp>
        <p:nvSpPr>
          <p:cNvPr id="3" name="Content Placeholder 2"/>
          <p:cNvSpPr>
            <a:spLocks noGrp="1"/>
          </p:cNvSpPr>
          <p:nvPr>
            <p:ph idx="1"/>
          </p:nvPr>
        </p:nvSpPr>
        <p:spPr>
          <a:xfrm>
            <a:off x="308758" y="997527"/>
            <a:ext cx="8699775" cy="4917851"/>
          </a:xfrm>
        </p:spPr>
        <p:txBody>
          <a:bodyPr/>
          <a:lstStyle/>
          <a:p>
            <a:pPr marL="0" indent="0">
              <a:buNone/>
            </a:pPr>
            <a:r>
              <a:rPr lang="en-GB" sz="1600" b="1" u="sng" dirty="0" smtClean="0"/>
              <a:t>Preliminary Hearings</a:t>
            </a:r>
          </a:p>
          <a:p>
            <a:pPr marL="0" indent="0">
              <a:buNone/>
            </a:pPr>
            <a:r>
              <a:rPr lang="en-GB" sz="1400" dirty="0" smtClean="0"/>
              <a:t>A </a:t>
            </a:r>
            <a:r>
              <a:rPr lang="en-GB" sz="1400" dirty="0"/>
              <a:t>preliminary hearing is a legal hearing which considers procedural issues relating to the</a:t>
            </a:r>
          </a:p>
          <a:p>
            <a:pPr marL="0" indent="0">
              <a:buNone/>
            </a:pPr>
            <a:r>
              <a:rPr lang="en-GB" sz="1400" dirty="0"/>
              <a:t>conduct of future public hearings and the Inquiry’s investigations. </a:t>
            </a:r>
            <a:endParaRPr lang="en-GB" sz="1400" dirty="0" smtClean="0"/>
          </a:p>
          <a:p>
            <a:pPr marL="0" indent="0">
              <a:buNone/>
            </a:pPr>
            <a:r>
              <a:rPr lang="en-GB" sz="1400" dirty="0" smtClean="0"/>
              <a:t>The </a:t>
            </a:r>
            <a:r>
              <a:rPr lang="en-GB" sz="1400" dirty="0"/>
              <a:t>issues that will </a:t>
            </a:r>
            <a:r>
              <a:rPr lang="en-GB" sz="1400" dirty="0" smtClean="0"/>
              <a:t>be decided </a:t>
            </a:r>
            <a:r>
              <a:rPr lang="en-GB" sz="1400" dirty="0"/>
              <a:t>at preliminary hearings will include the timetable for public hearings, </a:t>
            </a:r>
            <a:r>
              <a:rPr lang="en-GB" sz="1400" dirty="0" smtClean="0"/>
              <a:t>naming individuals </a:t>
            </a:r>
            <a:r>
              <a:rPr lang="en-GB" sz="1400" dirty="0"/>
              <a:t>and institutions as core participants and other procedural matters</a:t>
            </a:r>
            <a:r>
              <a:rPr lang="en-GB" sz="1400" dirty="0" smtClean="0"/>
              <a:t>.</a:t>
            </a:r>
          </a:p>
          <a:p>
            <a:pPr marL="0" indent="0">
              <a:buNone/>
            </a:pPr>
            <a:endParaRPr lang="en-GB" sz="2000" b="1" dirty="0"/>
          </a:p>
          <a:p>
            <a:pPr marL="0" indent="0" algn="just">
              <a:buNone/>
            </a:pPr>
            <a:r>
              <a:rPr lang="en-GB" sz="1400" b="1" dirty="0" smtClean="0"/>
              <a:t>8 </a:t>
            </a:r>
            <a:r>
              <a:rPr lang="en-GB" sz="1400" b="1" dirty="0"/>
              <a:t>P</a:t>
            </a:r>
            <a:r>
              <a:rPr lang="en-GB" sz="1400" b="1" dirty="0" smtClean="0"/>
              <a:t>reliminary Hearings have taken place :</a:t>
            </a:r>
          </a:p>
          <a:p>
            <a:pPr lvl="1" algn="just">
              <a:buFont typeface="Arial" panose="020B0604020202020204" pitchFamily="34" charset="0"/>
              <a:buChar char="•"/>
            </a:pPr>
            <a:r>
              <a:rPr lang="en-GB" sz="1400" dirty="0" smtClean="0"/>
              <a:t>Janner,  Rochdale,  Lambeth</a:t>
            </a:r>
          </a:p>
          <a:p>
            <a:pPr lvl="1" algn="just">
              <a:buFont typeface="Arial" panose="020B0604020202020204" pitchFamily="34" charset="0"/>
              <a:buChar char="•"/>
            </a:pPr>
            <a:r>
              <a:rPr lang="en-GB" sz="1400" dirty="0" smtClean="0"/>
              <a:t>The Anglican Church,  Children Outside the UK </a:t>
            </a:r>
          </a:p>
          <a:p>
            <a:pPr lvl="1" algn="just">
              <a:buFont typeface="Arial" panose="020B0604020202020204" pitchFamily="34" charset="0"/>
              <a:buChar char="•"/>
            </a:pPr>
            <a:r>
              <a:rPr lang="en-GB" sz="1400" dirty="0" smtClean="0"/>
              <a:t>Roman Catholic Church, Accountability &amp; Reparation </a:t>
            </a:r>
          </a:p>
          <a:p>
            <a:pPr lvl="1" algn="just">
              <a:buFont typeface="Arial" panose="020B0604020202020204" pitchFamily="34" charset="0"/>
              <a:buChar char="•"/>
            </a:pPr>
            <a:r>
              <a:rPr lang="en-GB" sz="1400" dirty="0" smtClean="0"/>
              <a:t>Nottinghamshire Councils (11</a:t>
            </a:r>
            <a:r>
              <a:rPr lang="en-GB" sz="1400" baseline="30000" dirty="0" smtClean="0"/>
              <a:t>th</a:t>
            </a:r>
            <a:r>
              <a:rPr lang="en-GB" sz="1400" dirty="0" smtClean="0"/>
              <a:t> May 2017)</a:t>
            </a:r>
          </a:p>
          <a:p>
            <a:pPr lvl="1" algn="just"/>
            <a:endParaRPr lang="en-GB" sz="2000" b="1" dirty="0" smtClean="0"/>
          </a:p>
          <a:p>
            <a:pPr marL="0" indent="0" algn="just">
              <a:buNone/>
            </a:pPr>
            <a:r>
              <a:rPr lang="en-GB" sz="1600" b="1" u="sng" dirty="0" smtClean="0"/>
              <a:t>Public Hearings</a:t>
            </a:r>
            <a:r>
              <a:rPr lang="en-GB" sz="1400" b="1" dirty="0"/>
              <a:t> </a:t>
            </a:r>
            <a:r>
              <a:rPr lang="en-GB" sz="1400" b="1" dirty="0" smtClean="0"/>
              <a:t> 4 Public </a:t>
            </a:r>
            <a:r>
              <a:rPr lang="en-GB" sz="1400" b="1" dirty="0"/>
              <a:t>Hearings taking place in 2017 </a:t>
            </a:r>
          </a:p>
          <a:p>
            <a:pPr lvl="1" algn="just">
              <a:buFont typeface="Arial" panose="020B0604020202020204" pitchFamily="34" charset="0"/>
              <a:buChar char="•"/>
            </a:pPr>
            <a:r>
              <a:rPr lang="en-GB" sz="1400" dirty="0"/>
              <a:t>Children Outside the UK (March and July 2017)</a:t>
            </a:r>
          </a:p>
          <a:p>
            <a:pPr lvl="1" algn="just">
              <a:buFont typeface="Arial" panose="020B0604020202020204" pitchFamily="34" charset="0"/>
              <a:buChar char="•"/>
            </a:pPr>
            <a:r>
              <a:rPr lang="en-GB" sz="1400" dirty="0"/>
              <a:t>Rochdale (Oct 2017)</a:t>
            </a:r>
          </a:p>
          <a:p>
            <a:pPr lvl="1" algn="just">
              <a:buFont typeface="Arial" panose="020B0604020202020204" pitchFamily="34" charset="0"/>
              <a:buChar char="•"/>
            </a:pPr>
            <a:r>
              <a:rPr lang="en-GB" sz="1400" dirty="0"/>
              <a:t>The Roman Catholic Church (Dec 2017)</a:t>
            </a:r>
          </a:p>
          <a:p>
            <a:pPr marL="0" indent="0" algn="just">
              <a:buNone/>
            </a:pPr>
            <a:endParaRPr lang="en-GB" sz="2000" b="1" dirty="0" smtClean="0"/>
          </a:p>
        </p:txBody>
      </p:sp>
    </p:spTree>
    <p:extLst>
      <p:ext uri="{BB962C8B-B14F-4D97-AF65-F5344CB8AC3E}">
        <p14:creationId xmlns:p14="http://schemas.microsoft.com/office/powerpoint/2010/main" val="393373411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83177" y="342900"/>
            <a:ext cx="8368937" cy="571499"/>
          </a:xfrm>
        </p:spPr>
        <p:txBody>
          <a:bodyPr/>
          <a:lstStyle/>
          <a:p>
            <a:r>
              <a:rPr lang="en-GB" sz="2400" b="1" dirty="0" smtClean="0"/>
              <a:t/>
            </a:r>
            <a:br>
              <a:rPr lang="en-GB" sz="2400" b="1" dirty="0" smtClean="0"/>
            </a:br>
            <a:r>
              <a:rPr lang="en-GB" sz="2400" b="1" dirty="0" smtClean="0"/>
              <a:t/>
            </a:r>
            <a:br>
              <a:rPr lang="en-GB" sz="2400" b="1" dirty="0" smtClean="0"/>
            </a:br>
            <a:r>
              <a:rPr lang="en-GB" sz="2800" b="1" dirty="0" smtClean="0"/>
              <a:t>The </a:t>
            </a:r>
            <a:r>
              <a:rPr lang="en-GB" sz="2800" b="1" dirty="0"/>
              <a:t>Nottinghamshire </a:t>
            </a:r>
            <a:r>
              <a:rPr lang="en-GB" sz="2800" b="1" dirty="0" smtClean="0"/>
              <a:t>Investigation (1)</a:t>
            </a:r>
            <a:r>
              <a:rPr lang="en-GB" sz="3200" b="1" dirty="0"/>
              <a:t/>
            </a:r>
            <a:br>
              <a:rPr lang="en-GB" sz="3200" b="1" dirty="0"/>
            </a:br>
            <a:r>
              <a:rPr lang="en-GB" sz="3200" b="1" dirty="0"/>
              <a:t/>
            </a:r>
            <a:br>
              <a:rPr lang="en-GB" sz="3200" b="1" dirty="0"/>
            </a:br>
            <a:endParaRPr lang="en-GB" sz="3200" b="1" dirty="0"/>
          </a:p>
        </p:txBody>
      </p:sp>
      <p:sp>
        <p:nvSpPr>
          <p:cNvPr id="3" name="Subtitle 2"/>
          <p:cNvSpPr>
            <a:spLocks noGrp="1"/>
          </p:cNvSpPr>
          <p:nvPr>
            <p:ph type="subTitle" idx="1"/>
          </p:nvPr>
        </p:nvSpPr>
        <p:spPr>
          <a:xfrm>
            <a:off x="708659" y="1004711"/>
            <a:ext cx="7667697" cy="4789421"/>
          </a:xfrm>
        </p:spPr>
        <p:txBody>
          <a:bodyPr/>
          <a:lstStyle/>
          <a:p>
            <a:pPr algn="l"/>
            <a:endParaRPr lang="en-US" sz="2000" dirty="0"/>
          </a:p>
          <a:p>
            <a:pPr marL="342900" indent="-342900" algn="just">
              <a:lnSpc>
                <a:spcPct val="150000"/>
              </a:lnSpc>
              <a:buFont typeface="Arial" panose="020B0604020202020204" pitchFamily="34" charset="0"/>
              <a:buChar char="•"/>
            </a:pPr>
            <a:r>
              <a:rPr lang="en-GB" sz="2000" dirty="0" smtClean="0"/>
              <a:t>A significant number of allegations of historical abuse of children in the care of the Council have been made.</a:t>
            </a:r>
          </a:p>
          <a:p>
            <a:pPr algn="just">
              <a:lnSpc>
                <a:spcPct val="150000"/>
              </a:lnSpc>
            </a:pPr>
            <a:endParaRPr lang="en-GB" sz="2000" dirty="0" smtClean="0"/>
          </a:p>
          <a:p>
            <a:pPr marL="342900" indent="-342900" algn="just">
              <a:lnSpc>
                <a:spcPct val="150000"/>
              </a:lnSpc>
              <a:buFont typeface="Arial" panose="020B0604020202020204" pitchFamily="34" charset="0"/>
              <a:buChar char="•"/>
            </a:pPr>
            <a:r>
              <a:rPr lang="en-GB" sz="2000" dirty="0" smtClean="0"/>
              <a:t>This </a:t>
            </a:r>
            <a:r>
              <a:rPr lang="en-GB" sz="2000" dirty="0"/>
              <a:t>inquiry </a:t>
            </a:r>
            <a:r>
              <a:rPr lang="en-GB" sz="2000" dirty="0" smtClean="0"/>
              <a:t>will investigate the </a:t>
            </a:r>
            <a:r>
              <a:rPr lang="en-GB" sz="2000" dirty="0"/>
              <a:t>extent of any institutional failures to protect children in the care of Nottingham </a:t>
            </a:r>
            <a:r>
              <a:rPr lang="en-GB" sz="2000" dirty="0" smtClean="0"/>
              <a:t>City Council and </a:t>
            </a:r>
            <a:r>
              <a:rPr lang="en-GB" sz="2000" dirty="0"/>
              <a:t>Nottinghamshire </a:t>
            </a:r>
            <a:r>
              <a:rPr lang="en-GB" sz="2000" dirty="0" smtClean="0"/>
              <a:t>County Council </a:t>
            </a:r>
            <a:r>
              <a:rPr lang="en-GB" sz="2000" dirty="0"/>
              <a:t>from sexual abuse and </a:t>
            </a:r>
            <a:r>
              <a:rPr lang="en-GB" sz="2000" dirty="0" smtClean="0"/>
              <a:t>exploitation</a:t>
            </a:r>
            <a:r>
              <a:rPr lang="en-US" sz="2000" dirty="0"/>
              <a:t>,</a:t>
            </a:r>
            <a:r>
              <a:rPr lang="en-US" sz="2000" dirty="0" smtClean="0"/>
              <a:t> </a:t>
            </a:r>
            <a:r>
              <a:rPr lang="en-US" sz="2000" dirty="0"/>
              <a:t>dating back to the </a:t>
            </a:r>
            <a:r>
              <a:rPr lang="en-US" sz="2000" dirty="0" smtClean="0"/>
              <a:t>1940s</a:t>
            </a:r>
          </a:p>
          <a:p>
            <a:pPr marL="342900" indent="-342900" algn="l">
              <a:buFont typeface="Arial" panose="020B0604020202020204" pitchFamily="34" charset="0"/>
              <a:buChar char="•"/>
            </a:pPr>
            <a:endParaRPr lang="en-US" sz="800" dirty="0" smtClean="0"/>
          </a:p>
        </p:txBody>
      </p:sp>
    </p:spTree>
    <p:extLst>
      <p:ext uri="{BB962C8B-B14F-4D97-AF65-F5344CB8AC3E}">
        <p14:creationId xmlns:p14="http://schemas.microsoft.com/office/powerpoint/2010/main" val="228145168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71100" y="284285"/>
            <a:ext cx="8368937" cy="543029"/>
          </a:xfrm>
        </p:spPr>
        <p:txBody>
          <a:bodyPr/>
          <a:lstStyle/>
          <a:p>
            <a:r>
              <a:rPr lang="en-GB" sz="2400" b="1" dirty="0" smtClean="0"/>
              <a:t/>
            </a:r>
            <a:br>
              <a:rPr lang="en-GB" sz="2400" b="1" dirty="0" smtClean="0"/>
            </a:br>
            <a:r>
              <a:rPr lang="en-GB" sz="2400" b="1" dirty="0" smtClean="0"/>
              <a:t/>
            </a:r>
            <a:br>
              <a:rPr lang="en-GB" sz="2400" b="1" dirty="0" smtClean="0"/>
            </a:br>
            <a:r>
              <a:rPr lang="en-GB" sz="2800" b="1" dirty="0" smtClean="0"/>
              <a:t>The Nottinghamshire Investigation (2)</a:t>
            </a:r>
            <a:r>
              <a:rPr lang="en-GB" sz="3200" b="1" dirty="0"/>
              <a:t/>
            </a:r>
            <a:br>
              <a:rPr lang="en-GB" sz="3200" b="1" dirty="0"/>
            </a:br>
            <a:r>
              <a:rPr lang="en-GB" sz="3200" b="1" dirty="0"/>
              <a:t/>
            </a:r>
            <a:br>
              <a:rPr lang="en-GB" sz="3200" b="1" dirty="0"/>
            </a:br>
            <a:endParaRPr lang="en-GB" sz="3200" b="1" dirty="0"/>
          </a:p>
        </p:txBody>
      </p:sp>
      <p:sp>
        <p:nvSpPr>
          <p:cNvPr id="3" name="Subtitle 2"/>
          <p:cNvSpPr>
            <a:spLocks noGrp="1"/>
          </p:cNvSpPr>
          <p:nvPr>
            <p:ph type="subTitle" idx="1"/>
          </p:nvPr>
        </p:nvSpPr>
        <p:spPr>
          <a:xfrm>
            <a:off x="471101" y="928914"/>
            <a:ext cx="8153610" cy="4833257"/>
          </a:xfrm>
        </p:spPr>
        <p:txBody>
          <a:bodyPr/>
          <a:lstStyle/>
          <a:p>
            <a:pPr algn="just"/>
            <a:r>
              <a:rPr lang="en-US" sz="2000" dirty="0" smtClean="0"/>
              <a:t>Significant </a:t>
            </a:r>
            <a:r>
              <a:rPr lang="en-US" sz="2000" dirty="0"/>
              <a:t>number of actions, both criminal and </a:t>
            </a:r>
            <a:r>
              <a:rPr lang="en-US" sz="2000" dirty="0" smtClean="0"/>
              <a:t>civil </a:t>
            </a:r>
            <a:r>
              <a:rPr lang="en-US" sz="2000" dirty="0"/>
              <a:t>are under </a:t>
            </a:r>
            <a:r>
              <a:rPr lang="en-US" sz="2000" dirty="0" smtClean="0"/>
              <a:t>way:</a:t>
            </a:r>
          </a:p>
          <a:p>
            <a:pPr algn="l"/>
            <a:endParaRPr lang="en-GB" sz="2000" dirty="0"/>
          </a:p>
          <a:p>
            <a:pPr marL="457200" indent="-457200" algn="l">
              <a:buFont typeface="Arial" panose="020B0604020202020204" pitchFamily="34" charset="0"/>
              <a:buChar char="•"/>
            </a:pPr>
            <a:r>
              <a:rPr lang="en-US" sz="2000" b="1" dirty="0" smtClean="0"/>
              <a:t>Operation Daybreak, </a:t>
            </a:r>
            <a:r>
              <a:rPr lang="en-US" sz="2000" dirty="0" smtClean="0"/>
              <a:t>launched </a:t>
            </a:r>
            <a:r>
              <a:rPr lang="en-US" sz="2000" dirty="0"/>
              <a:t>by Nottinghamshire Police in </a:t>
            </a:r>
            <a:r>
              <a:rPr lang="en-US" sz="2000" dirty="0" smtClean="0"/>
              <a:t>2011.</a:t>
            </a:r>
          </a:p>
          <a:p>
            <a:pPr marL="342900" indent="-342900" algn="l">
              <a:buFont typeface="Arial" panose="020B0604020202020204" pitchFamily="34" charset="0"/>
              <a:buChar char="•"/>
            </a:pPr>
            <a:endParaRPr lang="en-US" sz="2000" dirty="0" smtClean="0"/>
          </a:p>
          <a:p>
            <a:pPr marL="457200" indent="-457200" algn="l">
              <a:buFont typeface="Arial" panose="020B0604020202020204" pitchFamily="34" charset="0"/>
              <a:buChar char="•"/>
            </a:pPr>
            <a:r>
              <a:rPr lang="en-US" sz="2000" b="1" dirty="0" smtClean="0"/>
              <a:t>Operation </a:t>
            </a:r>
            <a:r>
              <a:rPr lang="en-US" sz="2000" b="1" dirty="0"/>
              <a:t>Xeres</a:t>
            </a:r>
            <a:r>
              <a:rPr lang="en-US" sz="2000" dirty="0"/>
              <a:t>, </a:t>
            </a:r>
            <a:r>
              <a:rPr lang="en-US" sz="2000" dirty="0" smtClean="0"/>
              <a:t>investigating allegations </a:t>
            </a:r>
            <a:r>
              <a:rPr lang="en-US" sz="2000" dirty="0"/>
              <a:t>in N</a:t>
            </a:r>
            <a:r>
              <a:rPr lang="en-US" sz="2000" dirty="0" smtClean="0"/>
              <a:t>orth Nottinghamshire</a:t>
            </a:r>
            <a:r>
              <a:rPr lang="en-US" sz="2000" dirty="0"/>
              <a:t>, </a:t>
            </a:r>
            <a:r>
              <a:rPr lang="en-US" sz="2000" dirty="0" smtClean="0"/>
              <a:t>April 2015.</a:t>
            </a:r>
          </a:p>
          <a:p>
            <a:pPr marL="342900" indent="-342900" algn="l">
              <a:buFont typeface="Arial" panose="020B0604020202020204" pitchFamily="34" charset="0"/>
              <a:buChar char="•"/>
            </a:pPr>
            <a:endParaRPr lang="en-US" sz="2000" dirty="0" smtClean="0"/>
          </a:p>
          <a:p>
            <a:pPr marL="342900" indent="-342900" algn="l">
              <a:buFont typeface="Arial" panose="020B0604020202020204" pitchFamily="34" charset="0"/>
              <a:buChar char="•"/>
            </a:pPr>
            <a:r>
              <a:rPr lang="en-GB" sz="2000" b="1" dirty="0" smtClean="0"/>
              <a:t>Operation Equinox </a:t>
            </a:r>
            <a:r>
              <a:rPr lang="en-GB" sz="2000" dirty="0" smtClean="0"/>
              <a:t>bringing together Daybreak &amp; Xeres, Dec 2015.</a:t>
            </a:r>
          </a:p>
          <a:p>
            <a:pPr algn="l"/>
            <a:endParaRPr lang="en-GB" sz="2000" dirty="0" smtClean="0"/>
          </a:p>
          <a:p>
            <a:pPr marL="342900" indent="-342900" algn="l">
              <a:buFont typeface="Arial" panose="020B0604020202020204" pitchFamily="34" charset="0"/>
              <a:buChar char="•"/>
            </a:pPr>
            <a:r>
              <a:rPr lang="en-US" sz="2000" b="1" dirty="0"/>
              <a:t>Civil Claims</a:t>
            </a:r>
            <a:r>
              <a:rPr lang="en-US" sz="2000" dirty="0"/>
              <a:t> against both the County and City Councils.</a:t>
            </a:r>
            <a:endParaRPr lang="en-GB" sz="2000" dirty="0" smtClean="0"/>
          </a:p>
        </p:txBody>
      </p:sp>
    </p:spTree>
    <p:extLst>
      <p:ext uri="{BB962C8B-B14F-4D97-AF65-F5344CB8AC3E}">
        <p14:creationId xmlns:p14="http://schemas.microsoft.com/office/powerpoint/2010/main" val="377483659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83177" y="237507"/>
            <a:ext cx="8368937" cy="783772"/>
          </a:xfrm>
        </p:spPr>
        <p:txBody>
          <a:bodyPr/>
          <a:lstStyle/>
          <a:p>
            <a:r>
              <a:rPr lang="en-GB" sz="2400" b="1" dirty="0" smtClean="0"/>
              <a:t/>
            </a:r>
            <a:br>
              <a:rPr lang="en-GB" sz="2400" b="1" dirty="0" smtClean="0"/>
            </a:br>
            <a:r>
              <a:rPr lang="en-GB" sz="3200" b="1" dirty="0" smtClean="0"/>
              <a:t>Nottinghamshire Investigation (3)</a:t>
            </a:r>
            <a:endParaRPr lang="en-GB" sz="3200" b="1" dirty="0"/>
          </a:p>
        </p:txBody>
      </p:sp>
      <p:sp>
        <p:nvSpPr>
          <p:cNvPr id="3" name="Subtitle 2"/>
          <p:cNvSpPr>
            <a:spLocks noGrp="1"/>
          </p:cNvSpPr>
          <p:nvPr>
            <p:ph type="subTitle" idx="1"/>
          </p:nvPr>
        </p:nvSpPr>
        <p:spPr>
          <a:xfrm>
            <a:off x="486888" y="1021279"/>
            <a:ext cx="8265226" cy="4772854"/>
          </a:xfrm>
        </p:spPr>
        <p:txBody>
          <a:bodyPr/>
          <a:lstStyle/>
          <a:p>
            <a:pPr lvl="1" indent="0">
              <a:buNone/>
            </a:pPr>
            <a:endParaRPr lang="en-US" sz="2000" b="1" dirty="0" smtClean="0"/>
          </a:p>
          <a:p>
            <a:pPr algn="l"/>
            <a:r>
              <a:rPr lang="en-US" sz="2400" b="1" dirty="0" smtClean="0"/>
              <a:t>Project Governance: </a:t>
            </a:r>
          </a:p>
          <a:p>
            <a:pPr algn="l"/>
            <a:endParaRPr lang="en-US" sz="2400" b="1" dirty="0" smtClean="0"/>
          </a:p>
          <a:p>
            <a:pPr marL="1085850" lvl="1" indent="-342900">
              <a:lnSpc>
                <a:spcPct val="150000"/>
              </a:lnSpc>
              <a:buFont typeface="Arial" panose="020B0604020202020204" pitchFamily="34" charset="0"/>
              <a:buChar char="•"/>
            </a:pPr>
            <a:r>
              <a:rPr lang="en-US" sz="2000" dirty="0"/>
              <a:t>Chief Officers </a:t>
            </a:r>
            <a:r>
              <a:rPr lang="en-US" sz="2000" dirty="0" smtClean="0"/>
              <a:t>Coordination </a:t>
            </a:r>
            <a:r>
              <a:rPr lang="en-US" sz="2000" dirty="0"/>
              <a:t>group </a:t>
            </a:r>
            <a:r>
              <a:rPr lang="en-US" sz="2000" dirty="0" smtClean="0"/>
              <a:t>(County </a:t>
            </a:r>
            <a:r>
              <a:rPr lang="en-US" sz="2000" dirty="0"/>
              <a:t>Council, City Council and Nottinghamshire </a:t>
            </a:r>
            <a:r>
              <a:rPr lang="en-US" sz="2000" dirty="0" smtClean="0"/>
              <a:t>Police)</a:t>
            </a:r>
            <a:endParaRPr lang="en-US" sz="2000" dirty="0"/>
          </a:p>
          <a:p>
            <a:pPr marL="1085850" lvl="1" indent="-342900">
              <a:lnSpc>
                <a:spcPct val="150000"/>
              </a:lnSpc>
              <a:buFont typeface="Arial" panose="020B0604020202020204" pitchFamily="34" charset="0"/>
              <a:buChar char="•"/>
            </a:pPr>
            <a:r>
              <a:rPr lang="en-US" sz="2000" dirty="0"/>
              <a:t>County Council </a:t>
            </a:r>
            <a:r>
              <a:rPr lang="en-US" sz="2000" dirty="0" smtClean="0"/>
              <a:t>Steering and Delivery groups</a:t>
            </a:r>
            <a:endParaRPr lang="en-US" sz="2000" dirty="0"/>
          </a:p>
          <a:p>
            <a:pPr marL="1085850" lvl="1" indent="-342900">
              <a:lnSpc>
                <a:spcPct val="150000"/>
              </a:lnSpc>
              <a:buFont typeface="Arial" panose="020B0604020202020204" pitchFamily="34" charset="0"/>
              <a:buChar char="•"/>
            </a:pPr>
            <a:r>
              <a:rPr lang="en-US" sz="2000" dirty="0"/>
              <a:t>Member </a:t>
            </a:r>
            <a:r>
              <a:rPr lang="en-US" sz="2000" dirty="0" smtClean="0"/>
              <a:t>briefings</a:t>
            </a:r>
          </a:p>
          <a:p>
            <a:pPr marL="1085850" lvl="1" indent="-342900">
              <a:lnSpc>
                <a:spcPct val="150000"/>
              </a:lnSpc>
              <a:buFont typeface="Arial" panose="020B0604020202020204" pitchFamily="34" charset="0"/>
              <a:buChar char="•"/>
            </a:pPr>
            <a:r>
              <a:rPr lang="en-US" sz="2000" dirty="0" smtClean="0"/>
              <a:t>Project managed by a Programme Manager and project team</a:t>
            </a:r>
          </a:p>
          <a:p>
            <a:pPr lvl="1" indent="0">
              <a:buNone/>
            </a:pPr>
            <a:endParaRPr lang="en-US" sz="2000" b="1" dirty="0" smtClean="0"/>
          </a:p>
          <a:p>
            <a:endParaRPr lang="en-GB" sz="2400" b="1" dirty="0"/>
          </a:p>
          <a:p>
            <a:pPr marL="1085850" lvl="1" indent="-342900">
              <a:buFont typeface="Arial" panose="020B0604020202020204" pitchFamily="34" charset="0"/>
              <a:buChar char="•"/>
            </a:pPr>
            <a:endParaRPr lang="en-US" sz="2000" b="1" dirty="0"/>
          </a:p>
          <a:p>
            <a:pPr marL="1085850" lvl="1" indent="-342900">
              <a:buFont typeface="Arial" panose="020B0604020202020204" pitchFamily="34" charset="0"/>
              <a:buChar char="•"/>
            </a:pPr>
            <a:endParaRPr lang="en-US" sz="2600" b="1" dirty="0" smtClean="0"/>
          </a:p>
          <a:p>
            <a:pPr algn="l"/>
            <a:r>
              <a:rPr lang="en-US" sz="2600" b="1" dirty="0" smtClean="0"/>
              <a:t> </a:t>
            </a:r>
          </a:p>
          <a:p>
            <a:pPr algn="l"/>
            <a:endParaRPr lang="en-US" sz="2400" b="1" dirty="0" smtClean="0"/>
          </a:p>
        </p:txBody>
      </p:sp>
    </p:spTree>
    <p:extLst>
      <p:ext uri="{BB962C8B-B14F-4D97-AF65-F5344CB8AC3E}">
        <p14:creationId xmlns:p14="http://schemas.microsoft.com/office/powerpoint/2010/main" val="117241779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2800" dirty="0" smtClean="0"/>
              <a:t>Current Position Nottinghamshire Investigation</a:t>
            </a:r>
            <a:endParaRPr lang="en-GB" sz="2800" dirty="0"/>
          </a:p>
        </p:txBody>
      </p:sp>
      <p:sp>
        <p:nvSpPr>
          <p:cNvPr id="3" name="Content Placeholder 2"/>
          <p:cNvSpPr>
            <a:spLocks noGrp="1"/>
          </p:cNvSpPr>
          <p:nvPr>
            <p:ph idx="1"/>
          </p:nvPr>
        </p:nvSpPr>
        <p:spPr>
          <a:xfrm>
            <a:off x="457200" y="1417638"/>
            <a:ext cx="8686800" cy="4418718"/>
          </a:xfrm>
        </p:spPr>
        <p:txBody>
          <a:bodyPr/>
          <a:lstStyle/>
          <a:p>
            <a:pPr marL="0" indent="0">
              <a:buNone/>
            </a:pPr>
            <a:endParaRPr lang="en-GB" sz="1200" b="1" dirty="0" smtClean="0"/>
          </a:p>
          <a:p>
            <a:pPr>
              <a:lnSpc>
                <a:spcPct val="200000"/>
              </a:lnSpc>
              <a:buFont typeface="Arial" panose="020B0604020202020204" pitchFamily="34" charset="0"/>
              <a:buChar char="•"/>
            </a:pPr>
            <a:r>
              <a:rPr lang="en-GB" sz="1800" dirty="0" smtClean="0"/>
              <a:t>Core </a:t>
            </a:r>
            <a:r>
              <a:rPr lang="en-GB" sz="1800" dirty="0"/>
              <a:t>participant application made in April </a:t>
            </a:r>
            <a:r>
              <a:rPr lang="en-GB" sz="1800" dirty="0" smtClean="0"/>
              <a:t>2017 - approved</a:t>
            </a:r>
            <a:endParaRPr lang="en-GB" sz="1800" dirty="0"/>
          </a:p>
          <a:p>
            <a:pPr>
              <a:lnSpc>
                <a:spcPct val="200000"/>
              </a:lnSpc>
              <a:buFont typeface="Arial" panose="020B0604020202020204" pitchFamily="34" charset="0"/>
              <a:buChar char="•"/>
            </a:pPr>
            <a:r>
              <a:rPr lang="en-GB" sz="1800" dirty="0"/>
              <a:t>Preliminary Hearing May 11</a:t>
            </a:r>
            <a:r>
              <a:rPr lang="en-GB" sz="1800" baseline="30000" dirty="0"/>
              <a:t>th</a:t>
            </a:r>
            <a:r>
              <a:rPr lang="en-GB" sz="1800" dirty="0"/>
              <a:t> 2017</a:t>
            </a:r>
          </a:p>
          <a:p>
            <a:pPr>
              <a:lnSpc>
                <a:spcPct val="200000"/>
              </a:lnSpc>
              <a:buFont typeface="Arial" panose="020B0604020202020204" pitchFamily="34" charset="0"/>
              <a:buChar char="•"/>
            </a:pPr>
            <a:r>
              <a:rPr lang="en-GB" sz="1800" dirty="0"/>
              <a:t>Nottinghamshire Truth Project  </a:t>
            </a:r>
            <a:r>
              <a:rPr lang="en-GB" sz="1800" dirty="0" smtClean="0"/>
              <a:t>launched 26</a:t>
            </a:r>
            <a:r>
              <a:rPr lang="en-GB" sz="1800" baseline="30000" dirty="0" smtClean="0"/>
              <a:t>th</a:t>
            </a:r>
            <a:r>
              <a:rPr lang="en-GB" sz="1800" dirty="0" smtClean="0"/>
              <a:t> </a:t>
            </a:r>
            <a:r>
              <a:rPr lang="en-GB" sz="1800" dirty="0"/>
              <a:t>June 2017</a:t>
            </a:r>
          </a:p>
          <a:p>
            <a:pPr>
              <a:lnSpc>
                <a:spcPct val="200000"/>
              </a:lnSpc>
            </a:pPr>
            <a:r>
              <a:rPr lang="en-GB" sz="1800" dirty="0"/>
              <a:t>Nottinghamshire Public Hearing  2018 at the </a:t>
            </a:r>
            <a:r>
              <a:rPr lang="en-GB" sz="1800" dirty="0" smtClean="0"/>
              <a:t>earliest</a:t>
            </a:r>
          </a:p>
          <a:p>
            <a:pPr>
              <a:lnSpc>
                <a:spcPct val="200000"/>
              </a:lnSpc>
            </a:pPr>
            <a:r>
              <a:rPr lang="en-GB" sz="1800" dirty="0"/>
              <a:t>P</a:t>
            </a:r>
            <a:r>
              <a:rPr lang="en-GB" sz="1800" dirty="0" smtClean="0"/>
              <a:t>rovided Witness statements to Children </a:t>
            </a:r>
            <a:r>
              <a:rPr lang="en-GB" sz="1800" dirty="0"/>
              <a:t>in Custodial </a:t>
            </a:r>
            <a:r>
              <a:rPr lang="en-GB" sz="1800" dirty="0" smtClean="0"/>
              <a:t>Institutions Investigation</a:t>
            </a:r>
          </a:p>
          <a:p>
            <a:pPr>
              <a:lnSpc>
                <a:spcPct val="200000"/>
              </a:lnSpc>
            </a:pPr>
            <a:r>
              <a:rPr lang="en-GB" sz="1800" dirty="0"/>
              <a:t>R</a:t>
            </a:r>
            <a:r>
              <a:rPr lang="en-GB" sz="1800" dirty="0" smtClean="0"/>
              <a:t>esponded to an issues paper </a:t>
            </a:r>
            <a:r>
              <a:rPr lang="en-GB" sz="1800" dirty="0"/>
              <a:t> </a:t>
            </a:r>
            <a:r>
              <a:rPr lang="en-GB" sz="1800" dirty="0" smtClean="0"/>
              <a:t>Accountability and Reparations Investigation</a:t>
            </a:r>
            <a:endParaRPr lang="en-GB" sz="1800" b="1" dirty="0" smtClean="0"/>
          </a:p>
          <a:p>
            <a:endParaRPr lang="en-GB" sz="1200" dirty="0"/>
          </a:p>
        </p:txBody>
      </p:sp>
    </p:spTree>
    <p:extLst>
      <p:ext uri="{BB962C8B-B14F-4D97-AF65-F5344CB8AC3E}">
        <p14:creationId xmlns:p14="http://schemas.microsoft.com/office/powerpoint/2010/main" val="806911033"/>
      </p:ext>
    </p:extLst>
  </p:cSld>
  <p:clrMapOvr>
    <a:masterClrMapping/>
  </p:clrMapOvr>
  <p:timing>
    <p:tnLst>
      <p:par>
        <p:cTn id="1" dur="indefinite" restart="never" nodeType="tmRoot"/>
      </p:par>
    </p:tnLst>
  </p:timing>
</p:sld>
</file>

<file path=ppt/theme/theme1.xml><?xml version="1.0" encoding="utf-8"?>
<a:theme xmlns:a="http://schemas.openxmlformats.org/drawingml/2006/main" name="PowerPoint Template">
  <a:themeElements>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Custom Design">
      <a:majorFont>
        <a:latin typeface="Arial Black"/>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7DFBF3B7119DA7408B7EB3298A050890" ma:contentTypeVersion="0" ma:contentTypeDescription="Create a new document." ma:contentTypeScope="" ma:versionID="832a28bbeadd53cc1911aaade98e3f1b">
  <xsd:schema xmlns:xsd="http://www.w3.org/2001/XMLSchema" xmlns:xs="http://www.w3.org/2001/XMLSchema" xmlns:p="http://schemas.microsoft.com/office/2006/metadata/properties" xmlns:ns1="http://schemas.microsoft.com/sharepoint/v3" targetNamespace="http://schemas.microsoft.com/office/2006/metadata/properties" ma:root="true" ma:fieldsID="1d1af592e78048374b984e3c09c82b73" ns1:_="">
    <xsd:import namespace="http://schemas.microsoft.com/sharepoint/v3"/>
    <xsd:element name="properties">
      <xsd:complexType>
        <xsd:sequence>
          <xsd:element name="documentManagement">
            <xsd:complexType>
              <xsd:all>
                <xsd:element ref="ns1:CSMeta2010Fiel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CSMeta2010Field" ma:index="8" nillable="true" ma:displayName="Classification Status" ma:internalName="CSMeta2010Field" ma:readOnly="fals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spe:Receivers xmlns:spe="http://schemas.microsoft.com/sharepoint/events">
  <Receiver>
    <Name>ItemUpdatedEventHandlerForConceptSearch</Name>
    <Synchronization>Asynchronous</Synchronization>
    <Type>10002</Type>
    <SequenceNumber>10001</SequenceNumber>
    <Url/>
    <Assembly>conceptSearching.Sharepoint.ContentTypes2010, Version=1.0.0.0, Culture=neutral, PublicKeyToken=858f8f13980e4745</Assembly>
    <Class>conceptSearching.Sharepoint.ContentTypes2010.CSHandleEvent</Class>
    <Data/>
    <Filter/>
  </Receiver>
  <Receiver>
    <Name>ItemUpdatingEventHandlerForConceptSearch</Name>
    <Synchronization>Synchronous</Synchronization>
    <Type>2</Type>
    <SequenceNumber>10001</SequenceNumber>
    <Url/>
    <Assembly>conceptSearching.Sharepoint.ContentTypes2010, Version=1.0.0.0, Culture=neutral, PublicKeyToken=858f8f13980e4745</Assembly>
    <Class>conceptSearching.Sharepoint.ContentTypes2010.CSHandleEvent</Class>
    <Data/>
    <Filter/>
  </Receiver>
  <Receiver>
    <Name>ItemCheckedInEventHandlerForConceptSearch</Name>
    <Synchronization>Asynchronous</Synchronization>
    <Type>10004</Type>
    <SequenceNumber>10002</SequenceNumber>
    <Url/>
    <Assembly>conceptSearching.Sharepoint.ContentTypes2010, Version=1.0.0.0, Culture=neutral, PublicKeyToken=858f8f13980e4745</Assembly>
    <Class>conceptSearching.Sharepoint.ContentTypes2010.CSHandleEvent</Class>
    <Data/>
    <Filter/>
  </Receiver>
  <Receiver>
    <Name>ItemUncheckedOutEventHandlerForConceptSearch</Name>
    <Synchronization>Asynchronous</Synchronization>
    <Type>10006</Type>
    <SequenceNumber>10003</SequenceNumber>
    <Url/>
    <Assembly>conceptSearching.Sharepoint.ContentTypes2010, Version=1.0.0.0, Culture=neutral, PublicKeyToken=858f8f13980e4745</Assembly>
    <Class>conceptSearching.Sharepoint.ContentTypes2010.CSHandleEvent</Class>
    <Data/>
    <Filter/>
  </Receiver>
  <Receiver>
    <Name>ItemAddedEventHandlerForConceptSearch</Name>
    <Synchronization>Asynchronous</Synchronization>
    <Type>10001</Type>
    <SequenceNumber>10004</SequenceNumber>
    <Url/>
    <Assembly>conceptSearching.Sharepoint.ContentTypes2010, Version=1.0.0.0, Culture=neutral, PublicKeyToken=858f8f13980e4745</Assembly>
    <Class>conceptSearching.Sharepoint.ContentTypes2010.CSHandleEvent</Class>
    <Data/>
    <Filter/>
  </Receiver>
  <Receiver>
    <Name>ItemFileMovedEventHandlerForConceptSearch</Name>
    <Synchronization>Asynchronous</Synchronization>
    <Type>10009</Type>
    <SequenceNumber>10005</SequenceNumber>
    <Url/>
    <Assembly>conceptSearching.Sharepoint.ContentTypes2010, Version=1.0.0.0, Culture=neutral, PublicKeyToken=858f8f13980e4745</Assembly>
    <Class>conceptSearching.Sharepoint.ContentTypes2010.CSHandleEvent</Class>
    <Data/>
    <Filter/>
  </Receiver>
  <Receiver>
    <Name>ItemDeletedEventHandlerForConceptSearch</Name>
    <Synchronization>Asynchronous</Synchronization>
    <Type>10003</Type>
    <SequenceNumber>10006</SequenceNumber>
    <Url/>
    <Assembly>conceptSearching.Sharepoint.ContentTypes2010, Version=1.0.0.0, Culture=neutral, PublicKeyToken=858f8f13980e4745</Assembly>
    <Class>conceptSearching.Sharepoint.ContentTypes2010.CSHandleEvent</Class>
    <Data/>
    <Filter/>
  </Receiver>
</spe:Receivers>
</file>

<file path=customXml/item3.xml><?xml version="1.0" encoding="utf-8"?>
<p:properties xmlns:p="http://schemas.microsoft.com/office/2006/metadata/properties" xmlns:xsi="http://www.w3.org/2001/XMLSchema-instance" xmlns:pc="http://schemas.microsoft.com/office/infopath/2007/PartnerControls">
  <documentManagement>
    <CSMeta2010Field xmlns="http://schemas.microsoft.com/sharepoint/v3" xsi:nil="true"/>
  </documentManagement>
</p:properties>
</file>

<file path=customXml/item4.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DEBF8BDF-823F-435A-9A20-C76791DBC5C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76E9049A-017F-46D2-A1EC-6ACB1B44A40F}">
  <ds:schemaRefs>
    <ds:schemaRef ds:uri="http://schemas.microsoft.com/sharepoint/events"/>
  </ds:schemaRefs>
</ds:datastoreItem>
</file>

<file path=customXml/itemProps3.xml><?xml version="1.0" encoding="utf-8"?>
<ds:datastoreItem xmlns:ds="http://schemas.openxmlformats.org/officeDocument/2006/customXml" ds:itemID="{7FBE4333-7802-4E91-9A94-AA178432F6CC}">
  <ds:schemaRefs>
    <ds:schemaRef ds:uri="http://schemas.microsoft.com/sharepoint/v3"/>
    <ds:schemaRef ds:uri="http://schemas.openxmlformats.org/package/2006/metadata/core-properties"/>
    <ds:schemaRef ds:uri="http://purl.org/dc/dcmitype/"/>
    <ds:schemaRef ds:uri="http://purl.org/dc/terms/"/>
    <ds:schemaRef ds:uri="http://schemas.microsoft.com/office/2006/documentManagement/types"/>
    <ds:schemaRef ds:uri="http://purl.org/dc/elements/1.1/"/>
    <ds:schemaRef ds:uri="http://schemas.microsoft.com/office/infopath/2007/PartnerControls"/>
    <ds:schemaRef ds:uri="http://schemas.microsoft.com/office/2006/metadata/properties"/>
    <ds:schemaRef ds:uri="http://www.w3.org/XML/1998/namespace"/>
  </ds:schemaRefs>
</ds:datastoreItem>
</file>

<file path=customXml/itemProps4.xml><?xml version="1.0" encoding="utf-8"?>
<ds:datastoreItem xmlns:ds="http://schemas.openxmlformats.org/officeDocument/2006/customXml" ds:itemID="{5C6DA01E-7F3F-4CC0-8CB4-4ED6BE88069B}">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PowerPoint Template</Template>
  <TotalTime>2955</TotalTime>
  <Words>730</Words>
  <Application>Microsoft Office PowerPoint</Application>
  <PresentationFormat>On-screen Show (4:3)</PresentationFormat>
  <Paragraphs>156</Paragraphs>
  <Slides>14</Slides>
  <Notes>14</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14</vt:i4>
      </vt:variant>
    </vt:vector>
  </HeadingPairs>
  <TitlesOfParts>
    <vt:vector size="18" baseType="lpstr">
      <vt:lpstr>Arial</vt:lpstr>
      <vt:lpstr>Arial Black</vt:lpstr>
      <vt:lpstr>Calibri</vt:lpstr>
      <vt:lpstr>PowerPoint Template</vt:lpstr>
      <vt:lpstr> The Independent Inquiry into Child Sexual Abuse (IICSA)   </vt:lpstr>
      <vt:lpstr>The Independent Inquiry into Child Sexual Abuse</vt:lpstr>
      <vt:lpstr>IICSA Investigations</vt:lpstr>
      <vt:lpstr>Professor Alexis Jay </vt:lpstr>
      <vt:lpstr>Current Position IICSA Inquiry </vt:lpstr>
      <vt:lpstr>  The Nottinghamshire Investigation (1)  </vt:lpstr>
      <vt:lpstr>  The Nottinghamshire Investigation (2)  </vt:lpstr>
      <vt:lpstr> Nottinghamshire Investigation (3)</vt:lpstr>
      <vt:lpstr>Current Position Nottinghamshire Investigation</vt:lpstr>
      <vt:lpstr> Nottinghamshire Truth Project </vt:lpstr>
      <vt:lpstr>Submission to Inquiry </vt:lpstr>
      <vt:lpstr>Historical Abuse Team</vt:lpstr>
      <vt:lpstr>Next steps</vt:lpstr>
      <vt:lpstr>    Questions? </vt:lpstr>
    </vt:vector>
  </TitlesOfParts>
  <Company>Office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20170629 IICSA Elected Members' Draft V3  Briefing</dc:title>
  <dc:subject>Information and Communications</dc:subject>
  <dc:creator>Matthew Lockley</dc:creator>
  <cp:lastModifiedBy>Catherine Kelly</cp:lastModifiedBy>
  <cp:revision>210</cp:revision>
  <cp:lastPrinted>2017-06-16T09:11:38Z</cp:lastPrinted>
  <dcterms:created xsi:type="dcterms:W3CDTF">2015-10-21T11:35:52Z</dcterms:created>
  <dcterms:modified xsi:type="dcterms:W3CDTF">2017-11-09T16:43:17Z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0x0101007DFBF3B7119DA7408B7EB3298A050890</vt:lpwstr>
  </property>
  <property fmtid="{D5CDD505-2E9C-101B-9397-08002B2CF9AE}" pid="3" name="NCC_Status">
    <vt:lpwstr/>
  </property>
  <property fmtid="{D5CDD505-2E9C-101B-9397-08002B2CF9AE}" pid="4" name="Security_Classification">
    <vt:lpwstr/>
  </property>
  <property fmtid="{D5CDD505-2E9C-101B-9397-08002B2CF9AE}" pid="5" name="NCC_Audience">
    <vt:lpwstr/>
  </property>
  <property fmtid="{D5CDD505-2E9C-101B-9397-08002B2CF9AE}" pid="6" name="Authoring_Team">
    <vt:lpwstr/>
  </property>
  <property fmtid="{D5CDD505-2E9C-101B-9397-08002B2CF9AE}" pid="7" name="Financial_Year">
    <vt:lpwstr/>
  </property>
  <property fmtid="{D5CDD505-2E9C-101B-9397-08002B2CF9AE}" pid="8" name="Document_Type">
    <vt:lpwstr/>
  </property>
  <property fmtid="{D5CDD505-2E9C-101B-9397-08002B2CF9AE}" pid="9" name="File_Plan">
    <vt:lpwstr/>
  </property>
</Properties>
</file>