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62" r:id="rId4"/>
    <p:sldId id="264" r:id="rId5"/>
    <p:sldId id="270" r:id="rId6"/>
    <p:sldId id="271" r:id="rId7"/>
    <p:sldId id="265" r:id="rId8"/>
    <p:sldId id="263" r:id="rId9"/>
    <p:sldId id="266" r:id="rId10"/>
    <p:sldId id="26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6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3FD59-9757-4FC2-A0F4-92CD15F3AE97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BA6D5-0B23-4168-BD0A-E2F4B395629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58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We can’t avoid using the roads because it’s dark, or the weather is not good, but are we likely to be at an increased risk if other road users cannot see us.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228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High visibility clothing is the answer - it’s not just jackets and tabards. Fluorescent materials and reflective strips can be found on all sorts of clothing. Some of it can be quite trendy.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n-US" dirty="0">
              <a:latin typeface="Arial" panose="020B0604020202020204" pitchFamily="34" charset="0"/>
            </a:endParaRP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777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There are also lot’s of accessories.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555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If it’s dark or gloomy well lit crossings are best, but if there isn’t one nearby a well lit stretch of road is the next best thing. When we’re out on country roads we usually find there are fewer streetlights, if any. So carry a torch. 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797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High visibility clothing really does make a difference, as you can see in these pictures.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336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It makes sense to make sure our bikes are fitted with things to help other road users see us. In fact it’s silly not to.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321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Then of course we need to think about what we wear when we are on our bikes. 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747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Have you ever been in somebody’s car when they’ve commented on nearly not seeing a cyclist? See the difference that the right clothes and accessories can make. 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438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a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1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57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1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89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2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39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59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80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32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8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7CCDE-99D6-4EA7-8E8C-EDC9312FB994}" type="datetimeFigureOut">
              <a:rPr lang="en-GB" smtClean="0"/>
              <a:t>08/11/2016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20F2-AD89-40B2-B604-09E4348BC8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7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7.jpeg"/><Relationship Id="rId5" Type="http://schemas.openxmlformats.org/officeDocument/2006/relationships/hyperlink" Target="http://uk.wrs.yahoo.com/_ylt=A0WTf2wzERNOgTsAZpxWBQx./SIG=12u93v7t5/EXP=1309901235/**http%3a/product-image.tradeindia.com/00402230/b/1/Safety-jackets-jerkin.jpg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6403765" cy="1350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2924944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Safe Be Seen</a:t>
            </a:r>
            <a:endParaRPr lang="en-GB" sz="5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202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6403765" cy="1350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2924944"/>
            <a:ext cx="417646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Safe Be Seen</a:t>
            </a:r>
          </a:p>
          <a:p>
            <a:pPr>
              <a:spcAft>
                <a:spcPts val="600"/>
              </a:spcAft>
            </a:pP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5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sz="54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071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7056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that time of year again!</a:t>
            </a:r>
            <a:endParaRPr lang="en-GB" sz="3600" b="1" u="sng" dirty="0">
              <a:solidFill>
                <a:srgbClr val="F26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5976" y="1196752"/>
            <a:ext cx="49683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Autumn and winter days can be dark and gloomy</a:t>
            </a:r>
          </a:p>
        </p:txBody>
      </p:sp>
      <p:pic>
        <p:nvPicPr>
          <p:cNvPr id="8" name="Picture 4" descr="http://t2.gstatic.com/images?q=tbn:ANd9GcRMe-CLKSbDp-vmvbkVY0ajuRX0XBwVkNOHDiHoaZgG70P16W3Gxg:s0.geograph.org.uk/geophotos/02/92/42/2924225_9473864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53" y="1196752"/>
            <a:ext cx="375424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3433" y="4293096"/>
            <a:ext cx="49683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if you are walking or cycling you need to be seen by drivers to help keep you safe</a:t>
            </a:r>
          </a:p>
        </p:txBody>
      </p:sp>
      <p:pic>
        <p:nvPicPr>
          <p:cNvPr id="10" name="Picture 6" descr="http://www.brightkidz.co.uk/Assets/reflective-for-nigh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17345"/>
            <a:ext cx="3025006" cy="328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464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7" y="385506"/>
            <a:ext cx="7704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we do to help us be seen?</a:t>
            </a:r>
            <a:endParaRPr lang="en-GB" sz="3600" b="1" u="sng" dirty="0">
              <a:solidFill>
                <a:srgbClr val="F26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6863" y="3008313"/>
            <a:ext cx="2573337" cy="232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sz="2600" u="sng" dirty="0">
                <a:latin typeface="Arial" panose="020B0604020202020204" pitchFamily="34" charset="0"/>
                <a:cs typeface="Arial" panose="020B0604020202020204" pitchFamily="34" charset="0"/>
              </a:rPr>
              <a:t>Fluorescent material              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that shows up bright during     the day</a:t>
            </a:r>
          </a:p>
          <a:p>
            <a:pPr marL="0" indent="0" eaLnBrk="1" hangingPunct="1">
              <a:buFontTx/>
              <a:buNone/>
              <a:defRPr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11188" y="1558925"/>
            <a:ext cx="7886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600" dirty="0"/>
              <a:t>Well, we can start by wearing high visibility clothing, which has two materials to help 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57900" y="3186113"/>
            <a:ext cx="2933700" cy="250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GB" altLang="en-US" sz="2600" dirty="0"/>
          </a:p>
          <a:p>
            <a:pPr eaLnBrk="1" hangingPunct="1">
              <a:spcBef>
                <a:spcPct val="20000"/>
              </a:spcBef>
            </a:pPr>
            <a:r>
              <a:rPr lang="en-GB" altLang="en-US" sz="2600" u="sng" dirty="0"/>
              <a:t>Reflective strips                      </a:t>
            </a:r>
            <a:r>
              <a:rPr lang="en-GB" altLang="en-US" sz="2600" dirty="0"/>
              <a:t>that show up in car headlights when it’s dull or dark</a:t>
            </a:r>
          </a:p>
        </p:txBody>
      </p:sp>
      <p:pic>
        <p:nvPicPr>
          <p:cNvPr id="15" name="Picture 14" descr="http://www.clothes2order.com/images/res/Uneek_Hi_Vis_Waistcoat_29_141_300_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063" y="3771900"/>
            <a:ext cx="19542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View Imag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9" r="12260"/>
          <a:stretch>
            <a:fillRect/>
          </a:stretch>
        </p:blipFill>
        <p:spPr bwMode="auto">
          <a:xfrm>
            <a:off x="4346575" y="2489200"/>
            <a:ext cx="17526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 flipV="1">
            <a:off x="1766888" y="3390900"/>
            <a:ext cx="3213100" cy="2968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66888" y="3771900"/>
            <a:ext cx="2032000" cy="666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362575" y="3613150"/>
            <a:ext cx="736600" cy="793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5672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2001" y="140936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other things we can wear, or carry….</a:t>
            </a:r>
          </a:p>
          <a:p>
            <a:endParaRPr lang="en-GB" sz="4000" b="1" dirty="0">
              <a:solidFill>
                <a:srgbClr val="F26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>
              <a:solidFill>
                <a:srgbClr val="F26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3" descr="http://t0.gstatic.com/images?q=tbn:ANd9GcTyJ88x6bDl09Ag6VuzKQ8Bd-Fs_DzMYJaFONn1XsTehoYH5Aoz4g:www.umbrellaheaven.com/images/kids_hi_vis_umbrel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280" y="4446588"/>
            <a:ext cx="25876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2700" y="2034368"/>
            <a:ext cx="6546850" cy="9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 could add reflective stickers or badges to our clothes, hats or bags  </a:t>
            </a:r>
          </a:p>
        </p:txBody>
      </p:sp>
      <p:pic>
        <p:nvPicPr>
          <p:cNvPr id="7" name="Picture 11" descr="http://t2.gstatic.com/images?q=tbn:ANd9GcS3HeEsS381jVOjwBgol7Gq9k1rwqCHAubALptv2teqbquGNOA8:www.shropshirefire.gov.uk/images/promoting-safety/road-safety/be-safe-be-seen-sticker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5" y="1638410"/>
            <a:ext cx="1778000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http://www.brightkidz.co.uk/acatalog/brightsportz-pe-bag-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8" y="3841751"/>
            <a:ext cx="2192690" cy="21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71268" y="3921476"/>
            <a:ext cx="33559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/>
              <a:t>Carry a bag made of high vis materials</a:t>
            </a:r>
          </a:p>
        </p:txBody>
      </p:sp>
      <p:sp>
        <p:nvSpPr>
          <p:cNvPr id="12" name="TextBox 24"/>
          <p:cNvSpPr txBox="1">
            <a:spLocks noChangeArrowheads="1"/>
          </p:cNvSpPr>
          <p:nvPr/>
        </p:nvSpPr>
        <p:spPr bwMode="auto">
          <a:xfrm>
            <a:off x="3419872" y="5429602"/>
            <a:ext cx="38909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/>
              <a:t>A high vis umbrella is good when it rains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10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65113" y="258763"/>
            <a:ext cx="8482012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38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there are things we can do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065671" y="5229200"/>
            <a:ext cx="537435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Take a torch if you are on poorly lit roads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</p:txBody>
      </p:sp>
      <p:pic>
        <p:nvPicPr>
          <p:cNvPr id="19" name="Picture 17" descr="http://t1.gstatic.com/images?q=tbn:ANd9GcTXlfw4weUdjXRgUH5QKNI9mYCbNgxrC1RGDkTuM8uFb9LQWlCLpg:www.isleoftiree.com/images/driving/web_tor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9152"/>
            <a:ext cx="2754053" cy="302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752850" y="1404938"/>
            <a:ext cx="5334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Cross at bright places if you can. Puffin and zebra crossings are usually in lit up areas.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en-US" sz="3200" dirty="0">
              <a:cs typeface="Arial" panose="020B0604020202020204" pitchFamily="34" charset="0"/>
            </a:endParaRPr>
          </a:p>
        </p:txBody>
      </p:sp>
      <p:pic>
        <p:nvPicPr>
          <p:cNvPr id="21" name="Picture 2" descr="http://gallery.hd.org/_exhibits/places-and-sights/_more2001/_more01/Belgium-Leuven-Bondgenotenlaan-December-weekday-night-pedestrian-crossing-yellow-street-lamp-DH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28" y="1393670"/>
            <a:ext cx="3482440" cy="261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955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738" y="784225"/>
            <a:ext cx="3234134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dirty="0"/>
              <a:t>Now you see them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23728" y="5301208"/>
            <a:ext cx="5569399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dirty="0"/>
              <a:t>Now you don’t!</a:t>
            </a:r>
          </a:p>
        </p:txBody>
      </p:sp>
      <p:pic>
        <p:nvPicPr>
          <p:cNvPr id="14" name="Picture 12" descr="http://t2.gstatic.com/images?q=tbn:ANd9GcQ_ZOTpHeEBe1vdoN4v5pdgeP4myhPpotjTKk92t47kQ0kR2epd:www.theorytestadvice.co.uk/assets/hcimages/hc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59" r="-48137"/>
          <a:stretch>
            <a:fillRect/>
          </a:stretch>
        </p:blipFill>
        <p:spPr bwMode="auto">
          <a:xfrm>
            <a:off x="3427414" y="404664"/>
            <a:ext cx="4567287" cy="3567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" descr="http://t2.gstatic.com/images?q=tbn:ANd9GcQ_ZOTpHeEBe1vdoN4v5pdgeP4myhPpotjTKk92t47kQ0kR2epd:www.theorytestadvice.co.uk/assets/hcimages/hc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965" r="52965"/>
          <a:stretch>
            <a:fillRect/>
          </a:stretch>
        </p:blipFill>
        <p:spPr bwMode="auto">
          <a:xfrm>
            <a:off x="4067944" y="3356992"/>
            <a:ext cx="4536504" cy="3373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162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76672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when we are on our bike?</a:t>
            </a:r>
            <a:endParaRPr lang="en-GB" sz="4000" b="1" u="sng" dirty="0">
              <a:solidFill>
                <a:srgbClr val="F26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82344" y="2455788"/>
            <a:ext cx="4257675" cy="17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800" u="sng" dirty="0"/>
              <a:t>Reflectors</a:t>
            </a:r>
            <a:r>
              <a:rPr lang="en-GB" altLang="en-US" sz="2800" dirty="0"/>
              <a:t>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altLang="en-US" sz="2800" dirty="0"/>
              <a:t>Front, back, on the wheels and the pedals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2455788"/>
            <a:ext cx="28495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2800" u="sng" dirty="0"/>
              <a:t>Lights</a:t>
            </a:r>
            <a:r>
              <a:rPr lang="en-GB" altLang="en-US" sz="2800" dirty="0"/>
              <a:t>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altLang="en-US" sz="2800" dirty="0"/>
              <a:t>Front and back of course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</p:txBody>
      </p:sp>
      <p:pic>
        <p:nvPicPr>
          <p:cNvPr id="11" name="Picture 13" descr="http://www.eurolight-marketing.ltd.uk/graphics/el18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21088"/>
            <a:ext cx="2420938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 descr="http://t2.gstatic.com/images?q=tbn:ANd9GcT5CRT6uaOFK72Gk44CXF30OYVpGNPN7As84px_dM4DmE18-x79:www.bicyclebuys.com/productimages/011417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107" y="4221088"/>
            <a:ext cx="2633662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5" descr="http://t0.gstatic.com/images?q=tbn:ANd9GcRsbaHbVu_xQi1Yamla-LDw6hP9vfqZ9KFjheoMbaikqpoLCdduSw:hillshillshills.files.wordpress.com/2011/06/img_393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594" y="4219501"/>
            <a:ext cx="22574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479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88950" y="258763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4000" b="1" dirty="0">
                <a:solidFill>
                  <a:srgbClr val="F26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good for us to wear when we are cycling?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84725" y="1958975"/>
            <a:ext cx="2838450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400" u="sng" dirty="0"/>
              <a:t>Ruck sack</a:t>
            </a:r>
            <a:r>
              <a:rPr lang="en-GB" altLang="en-US" sz="2400" dirty="0"/>
              <a:t> If you carry one, make    sure it’s high vis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10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81550" y="4587875"/>
            <a:ext cx="1730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400" u="sng" dirty="0"/>
              <a:t>High vis   clothing</a:t>
            </a:r>
          </a:p>
          <a:p>
            <a:pPr algn="ctr" eaLnBrk="1" hangingPunct="1">
              <a:spcBef>
                <a:spcPct val="20000"/>
              </a:spcBef>
            </a:pPr>
            <a:endParaRPr lang="en-GB" altLang="en-US" sz="10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  <a:p>
            <a:pPr algn="ctr" eaLnBrk="1" hangingPunct="1">
              <a:spcBef>
                <a:spcPct val="20000"/>
              </a:spcBef>
            </a:pPr>
            <a:endParaRPr lang="en-GB" altLang="en-US" sz="2800" dirty="0"/>
          </a:p>
        </p:txBody>
      </p:sp>
      <p:pic>
        <p:nvPicPr>
          <p:cNvPr id="9" name="Picture 17" descr="http://t0.gstatic.com/images?q=tbn:ANd9GcR_bp25X1ZqXQvSk5nL_mbA3Dp49dECWcDoI5oyeknsT29zuri2:www.kubi.co.uk/image/cache/data/caribee/calibre/caribee-calibre-hi-vis-high-visibility-orange-white-backpack-rucksack-work-bag-workforce-rail-cyclist-safety-reflective-school-5801-600x6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8" y="1887538"/>
            <a:ext cx="1744662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90500" y="3948906"/>
            <a:ext cx="414972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400" u="sng" dirty="0"/>
              <a:t>Trainers</a:t>
            </a:r>
            <a:r>
              <a:rPr lang="en-GB" altLang="en-US" sz="2400" dirty="0"/>
              <a:t> with reflective strips</a:t>
            </a:r>
          </a:p>
          <a:p>
            <a:pPr eaLnBrk="1" hangingPunct="1">
              <a:spcBef>
                <a:spcPct val="20000"/>
              </a:spcBef>
            </a:pPr>
            <a:endParaRPr lang="en-GB" altLang="en-US" sz="1000" dirty="0"/>
          </a:p>
          <a:p>
            <a:pPr eaLnBrk="1" hangingPunct="1">
              <a:spcBef>
                <a:spcPct val="20000"/>
              </a:spcBef>
            </a:pPr>
            <a:endParaRPr lang="en-GB" altLang="en-US" sz="2800" dirty="0"/>
          </a:p>
          <a:p>
            <a:pPr eaLnBrk="1" hangingPunct="1">
              <a:spcBef>
                <a:spcPct val="20000"/>
              </a:spcBef>
            </a:pPr>
            <a:endParaRPr lang="en-GB" altLang="en-US" sz="2800" dirty="0"/>
          </a:p>
          <a:p>
            <a:pPr eaLnBrk="1" hangingPunct="1">
              <a:spcBef>
                <a:spcPct val="20000"/>
              </a:spcBef>
            </a:pPr>
            <a:endParaRPr lang="en-GB" altLang="en-US" sz="2800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65125" y="2179638"/>
            <a:ext cx="1900238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400" u="sng" dirty="0"/>
              <a:t>A high vis Helmet</a:t>
            </a:r>
          </a:p>
        </p:txBody>
      </p:sp>
      <p:pic>
        <p:nvPicPr>
          <p:cNvPr id="13" name="Picture 2" descr="http://t3.gstatic.com/images?q=tbn:ANd9GcQkvlV6VIcSQGraWObOkcsP19cEVz9V3mcMUfrKVUybHXxrvKx_cQ:www.ukrunningtrainers.co.uk/images/running/Nike-Air-Max-Trainers-95005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4424363"/>
            <a:ext cx="2116137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http://t0.gstatic.com/images?q=tbn:ANd9GcQq-3iBrYpXoLS-EVqhaEkU4cxtVHO-JXjFcf2mM4yXU2pTyXPaZg:s.wiggle.co.uk/product-media/5360071357/hardnutz-hivis-road-helmet-12-hrs.jpg%3Fw%3D700%26h%3D700%26a%3D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1765300"/>
            <a:ext cx="17240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http://t1.gstatic.com/images?q=tbn:ANd9GcT536T6Ti0j4JS5G0Xh87iZMn7WMtQO8btu20YVDzHbe4qjLSeb:www.elcosh.org/record/document/637/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3968750"/>
            <a:ext cx="296386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143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3248" y="908720"/>
            <a:ext cx="2957512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dirty="0"/>
              <a:t>Now you see him…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62535" y="4465435"/>
            <a:ext cx="2352675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dirty="0"/>
              <a:t>Now you</a:t>
            </a:r>
          </a:p>
          <a:p>
            <a:pPr eaLnBrk="1" hangingPunct="1"/>
            <a:r>
              <a:rPr lang="en-GB" altLang="en-US" sz="4000" dirty="0"/>
              <a:t>don’t!</a:t>
            </a:r>
          </a:p>
        </p:txBody>
      </p:sp>
      <p:pic>
        <p:nvPicPr>
          <p:cNvPr id="10" name="Picture 4" descr="http://t3.gstatic.com/images?q=tbn:ANd9GcQsAunryZs02MuIwWVE-3Vt7Dv0-H9kpJd3O9Sl4sjfPYSQLl7pug:www.cyclingcityyork.org.uk/images/uploads/bikeorbi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4" t="19080" r="-50014" b="-17986"/>
          <a:stretch>
            <a:fillRect/>
          </a:stretch>
        </p:blipFill>
        <p:spPr bwMode="auto">
          <a:xfrm>
            <a:off x="6166445" y="540544"/>
            <a:ext cx="5654675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http://t3.gstatic.com/images?q=tbn:ANd9GcQsAunryZs02MuIwWVE-3Vt7Dv0-H9kpJd3O9Sl4sjfPYSQLl7pug:www.cyclingcityyork.org.uk/images/uploads/bikeorbi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288" t="19119" r="53288" b="-20526"/>
          <a:stretch>
            <a:fillRect/>
          </a:stretch>
        </p:blipFill>
        <p:spPr bwMode="auto">
          <a:xfrm>
            <a:off x="2843808" y="3604940"/>
            <a:ext cx="6149975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http://t3.gstatic.com/images?q=tbn:ANd9GcTts05UDZqAlYnan135mNwjuLEXYqTxsM4DHjDO9_J3SS6n2xeU:api.ning.com/files/1iIJKzvXGStX3uNHcxxTdnE*oRniNX*LBNacJqhjD2pLtfINnHArTdkVEU1JPABqXITyNeiQHujDwEbyu**D3alJv0Rq2t6-/whitesandsmaryan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587" t="-212" r="32159" b="31761"/>
          <a:stretch>
            <a:fillRect/>
          </a:stretch>
        </p:blipFill>
        <p:spPr bwMode="auto">
          <a:xfrm>
            <a:off x="716810" y="576264"/>
            <a:ext cx="47879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t0.gstatic.com/images?q=tbn:ANd9GcS1S-Sq4UQ6ZPBMNseHF7Cf6v_7dLIdGoz_ST2PNNZEgMcr5h4YeA:thelazyrando.files.wordpress.com/2011/03/cone1.jpg%3Fw%3D510%26h%3D47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441" y="3619501"/>
            <a:ext cx="2767013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21629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ODTJVB"/>
  <p:tag name="RESPONSEDETAILS" val="&lt;NewDataSet&gt;&lt;xs:schema id=&quot;NewDataSet&quot; xmlns=&quot;&quot; xmlns:xs=&quot;http://www.w3.org/2001/XMLSchema&quot; xmlns:msdata=&quot;urn:schemas-microsoft-com:xml-msdata&quot;&gt;&lt;xs:element name=&quot;NewDataSet&quot; msdata:IsDataSet=&quot;true&quot; msdata:MainDataTable=&quot;ResponseDetails&quot; msdata:UseCurrentLocale=&quot;true&quot;&gt;&lt;xs:complexType&gt;&lt;xs:choice minOccurs=&quot;0&quot; maxOccurs=&quot;unbounded&quot;&gt;&lt;xs:element name=&quot;ResponseDetails&quot;&gt;&lt;xs:complexType&gt;&lt;xs:sequence&gt;&lt;xs:element name=&quot;Response_List_Id&quot; type=&quot;xs:string&quot; minOccurs=&quot;0&quot; /&gt;&lt;xs:element name=&quot;Activity_ID&quot; type=&quot;xs:string&quot; minOccurs=&quot;0&quot; /&gt;&lt;xs:element name=&quot;Response_List_Name&quot; type=&quot;xs:string&quot; minOccurs=&quot;0&quot; /&gt;&lt;xs:element name=&quot;Slide_Type&quot; type=&quot;xs:string&quot; minOccurs=&quot;0&quot; /&gt;&lt;xs:element name=&quot;Response_List&quot; type=&quot;xs:string&quot; minOccurs=&quot;0&quot; /&gt;&lt;/xs:sequence&gt;&lt;/xs:complexType&gt;&lt;/xs:element&gt;&lt;/xs:choice&gt;&lt;/xs:complexType&gt;&lt;/xs:element&gt;&lt;/xs:schema&gt;&lt;ResponseDetails&gt;&lt;Response_List_Id&gt;Default&lt;/Response_List_Id&gt;&lt;Activity_ID /&gt;&lt;Response_List_Name&gt;Default&lt;/Response_List_Name&gt;&lt;Slide_Type&gt;LikertScale&lt;/Slide_Type&gt;&lt;Response_List&gt;Strongly AgreeÜAgreeÜNeither Agree Nor DisagreeÜDisagreeÜStrongly Disagree&lt;/Response_List&gt;&lt;/ResponseDetails&gt;&lt;ResponseDetails&gt;&lt;Response_List_Id&gt;Custom1&lt;/Response_List_Id&gt;&lt;Activity_ID /&gt;&lt;Response_List_Name&gt;Custom1&lt;/Response_List_Name&gt;&lt;Slide_Type&gt;LikertScale&lt;/Slide_Type&gt;&lt;Response_List /&gt;&lt;/ResponseDetails&gt;&lt;ResponseDetails&gt;&lt;Response_List_Id&gt;Custom2&lt;/Response_List_Id&gt;&lt;Activity_ID /&gt;&lt;Response_List_Name&gt;Custom2&lt;/Response_List_Name&gt;&lt;Slide_Type&gt;LikertScale&lt;/Slide_Type&gt;&lt;Response_List /&gt;&lt;/ResponseDetails&gt;&lt;ResponseDetails&gt;&lt;Response_List_Id&gt;Custom3&lt;/Response_List_Id&gt;&lt;Activity_ID /&gt;&lt;Response_List_Name&gt;Custom3&lt;/Response_List_Name&gt;&lt;Slide_Type&gt;LikertScale&lt;/Slide_Type&gt;&lt;Response_List /&gt;&lt;/ResponseDetails&gt;&lt;ResponseDetails&gt;&lt;Response_List_Id&gt;Custom4&lt;/Response_List_Id&gt;&lt;Activity_ID /&gt;&lt;Response_List_Name&gt;Custom4&lt;/Response_List_Name&gt;&lt;Slide_Type&gt;LikertScale&lt;/Slide_Type&gt;&lt;Response_List /&gt;&lt;/ResponseDetails&gt;&lt;ResponseDetails&gt;&lt;Response_List_Id&gt;Custom5&lt;/Response_List_Id&gt;&lt;Activity_ID /&gt;&lt;Response_List_Name&gt;Custom5&lt;/Response_List_Name&gt;&lt;Slide_Type&gt;LikertScale&lt;/Slide_Type&gt;&lt;Response_List /&gt;&lt;/ResponseDetails&gt;&lt;ResponseDetails&gt;&lt;Response_List_Id&gt;Text&lt;/Response_List_Id&gt;&lt;Activity_ID /&gt;&lt;Response_List_Name&gt;Text (Essay)&lt;/Response_List_Name&gt;&lt;Slide_Type&gt;LikertScale&lt;/Slide_Type&gt;&lt;Response_List /&gt;&lt;/ResponseDetails&gt;&lt;/NewDataSet&gt;"/>
  <p:tag name="DEMOGRAPHICDETAILS" val="&lt;NewDataSet&gt;&lt;xs:schema id=&quot;NewDataSet&quot; xmlns=&quot;&quot; xmlns:xs=&quot;http://www.w3.org/2001/XMLSchema&quot; xmlns:msdata=&quot;urn:schemas-microsoft-com:xml-msdata&quot;&gt;&lt;xs:element name=&quot;NewDataSet&quot; msdata:IsDataSet=&quot;true&quot; msdata:MainDataTable=&quot;DemographicDetails&quot; msdata:UseCurrentLocale=&quot;true&quot;&gt;&lt;xs:complexType&gt;&lt;xs:choice minOccurs=&quot;0&quot; maxOccurs=&quot;unbounded&quot;&gt;&lt;xs:element name=&quot;DemographicDetails&quot;&gt;&lt;xs:complexType&gt;&lt;xs:sequence&gt;&lt;xs:element name=&quot;Demographic_Id&quot; type=&quot;xs:int&quot; minOccurs=&quot;0&quot; /&gt;&lt;xs:element name=&quot;Demographic_Value&quot; type=&quot;xs:string&quot; minOccurs=&quot;0&quot; /&gt;&lt;/xs:sequence&gt;&lt;/xs:complexType&gt;&lt;/xs:element&gt;&lt;/xs:choice&gt;&lt;/xs:complexType&gt;&lt;/xs:element&gt;&lt;/xs:schema&gt;&lt;DemographicDetails&gt;&lt;Demographic_Id&gt;1&lt;/Demographic_Id&gt;&lt;Demographic_Value&gt;Age&lt;/Demographic_Value&gt;&lt;/DemographicDetails&gt;&lt;DemographicDetails&gt;&lt;Demographic_Id&gt;2&lt;/Demographic_Id&gt;&lt;Demographic_Value&gt;Ethnicity&lt;/Demographic_Value&gt;&lt;/DemographicDetails&gt;&lt;DemographicDetails&gt;&lt;Demographic_Id&gt;3&lt;/Demographic_Id&gt;&lt;Demographic_Value&gt;Gender&lt;/Demographic_Value&gt;&lt;/DemographicDetails&gt;&lt;DemographicDetails&gt;&lt;Demographic_Id&gt;4&lt;/Demographic_Id&gt;&lt;Demographic_Value&gt;Language&lt;/Demographic_Value&gt;&lt;/DemographicDetails&gt;&lt;DemographicDetails&gt;&lt;Demographic_Id&gt;5&lt;/Demographic_Id&gt;&lt;Demographic_Value&gt;MaritalStatus&lt;/Demographic_Value&gt;&lt;/DemographicDetails&gt;&lt;DemographicDetails&gt;&lt;Demographic_Id&gt;6&lt;/Demographic_Id&gt;&lt;Demographic_Value&gt;Nationality&lt;/Demographic_Value&gt;&lt;/DemographicDetails&gt;&lt;DemographicDetails&gt;&lt;Demographic_Id&gt;7&lt;/Demographic_Id&gt;&lt;Demographic_Value&gt;Occupation&lt;/Demographic_Value&gt;&lt;/DemographicDetails&gt;&lt;DemographicDetails&gt;&lt;Demographic_Id&gt;8&lt;/Demographic_Id&gt;&lt;Demographic_Value&gt;Religion&lt;/Demographic_Value&gt;&lt;/DemographicDetails&gt;&lt;/NewDataSe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RKS" val="0"/>
  <p:tag name="RESPONSE_TIME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RKS" val="0"/>
  <p:tag name="RESPONSE_TIM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PONSE_TIME" val="0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474</TotalTime>
  <Words>480</Words>
  <Application>Microsoft Office PowerPoint</Application>
  <PresentationFormat>On-screen Show (4:3)</PresentationFormat>
  <Paragraphs>61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Cornwall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Dave</dc:creator>
  <cp:lastModifiedBy>Steve Stevenson</cp:lastModifiedBy>
  <cp:revision>27</cp:revision>
  <dcterms:created xsi:type="dcterms:W3CDTF">2016-06-24T08:59:57Z</dcterms:created>
  <dcterms:modified xsi:type="dcterms:W3CDTF">2016-11-08T15:37:22Z</dcterms:modified>
</cp:coreProperties>
</file>