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9" r:id="rId2"/>
    <p:sldId id="284" r:id="rId3"/>
    <p:sldId id="281" r:id="rId4"/>
    <p:sldId id="274" r:id="rId5"/>
    <p:sldId id="283" r:id="rId6"/>
    <p:sldId id="275" r:id="rId7"/>
    <p:sldId id="285" r:id="rId8"/>
    <p:sldId id="276" r:id="rId9"/>
    <p:sldId id="282" r:id="rId10"/>
    <p:sldId id="277" r:id="rId11"/>
    <p:sldId id="278" r:id="rId12"/>
    <p:sldId id="286" r:id="rId13"/>
    <p:sldId id="280" r:id="rId14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810" autoAdjust="0"/>
    <p:restoredTop sz="86355" autoAdjust="0"/>
  </p:normalViewPr>
  <p:slideViewPr>
    <p:cSldViewPr snapToGrid="0">
      <p:cViewPr varScale="1">
        <p:scale>
          <a:sx n="85" d="100"/>
          <a:sy n="85" d="100"/>
        </p:scale>
        <p:origin x="90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2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63688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19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pic>
        <p:nvPicPr>
          <p:cNvPr id="11271" name="Picture 7" descr="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5500"/>
            <a:ext cx="9142413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6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395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395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9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569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40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73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22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52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421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0019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152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Text here (level one)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pic>
        <p:nvPicPr>
          <p:cNvPr id="10254" name="Picture 14" descr="PowerPoint Banner Smal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5500"/>
            <a:ext cx="91440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icsa.org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mtY2WnFnn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Zs8ukcqCt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l6-lgtQDb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177" y="257907"/>
            <a:ext cx="8368937" cy="1650903"/>
          </a:xfrm>
        </p:spPr>
        <p:txBody>
          <a:bodyPr/>
          <a:lstStyle/>
          <a:p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The </a:t>
            </a:r>
            <a:r>
              <a:rPr lang="en-GB" sz="3200" b="1" dirty="0"/>
              <a:t>Independent Inquiry into Child Sexual </a:t>
            </a:r>
            <a:r>
              <a:rPr lang="en-GB" sz="3200" b="1" dirty="0" smtClean="0"/>
              <a:t>Abuse </a:t>
            </a:r>
            <a:r>
              <a:rPr lang="en-GB" sz="3200" b="1" dirty="0"/>
              <a:t>(IICSA) 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>‘’The Goddard Inquiry’’</a:t>
            </a:r>
            <a:r>
              <a:rPr lang="en-GB" sz="3200" b="1" dirty="0"/>
              <a:t/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324" y="2068829"/>
            <a:ext cx="7913076" cy="34611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2000" b="1" dirty="0" smtClean="0"/>
          </a:p>
          <a:p>
            <a:r>
              <a:rPr lang="en-GB" sz="2800" b="1" dirty="0" smtClean="0">
                <a:latin typeface="+mj-lt"/>
              </a:rPr>
              <a:t>Members’ Briefing </a:t>
            </a:r>
          </a:p>
          <a:p>
            <a:r>
              <a:rPr lang="en-GB" sz="2800" b="1" dirty="0" smtClean="0">
                <a:latin typeface="+mj-lt"/>
              </a:rPr>
              <a:t>4 February 2016</a:t>
            </a:r>
          </a:p>
          <a:p>
            <a:endParaRPr lang="en-GB" sz="2000" b="1" dirty="0"/>
          </a:p>
          <a:p>
            <a:r>
              <a:rPr lang="en-GB" sz="2400" b="1" dirty="0" smtClean="0">
                <a:latin typeface="+mj-lt"/>
              </a:rPr>
              <a:t>Colin Pettigrew</a:t>
            </a:r>
          </a:p>
          <a:p>
            <a:r>
              <a:rPr lang="en-GB" sz="1800" b="1" dirty="0" smtClean="0">
                <a:latin typeface="+mj-lt"/>
              </a:rPr>
              <a:t>Corporate Director, Children, Families and Cultural Services</a:t>
            </a:r>
            <a:endParaRPr lang="en-GB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81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177" y="342900"/>
            <a:ext cx="8368937" cy="571499"/>
          </a:xfrm>
        </p:spPr>
        <p:txBody>
          <a:bodyPr/>
          <a:lstStyle/>
          <a:p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3200" b="1" dirty="0" smtClean="0"/>
              <a:t>The </a:t>
            </a:r>
            <a:r>
              <a:rPr lang="en-GB" sz="3200" b="1" dirty="0"/>
              <a:t>Nottinghamshire </a:t>
            </a:r>
            <a:r>
              <a:rPr lang="en-GB" sz="3200" b="1" dirty="0" smtClean="0"/>
              <a:t>Context (1)</a:t>
            </a:r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/>
              <a:t/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8659" y="1004711"/>
            <a:ext cx="7667697" cy="4789421"/>
          </a:xfrm>
        </p:spPr>
        <p:txBody>
          <a:bodyPr/>
          <a:lstStyle/>
          <a:p>
            <a:endParaRPr lang="en-US" sz="1200" b="1" dirty="0" smtClean="0"/>
          </a:p>
          <a:p>
            <a:r>
              <a:rPr lang="en-US" sz="2400" b="1" dirty="0" smtClean="0"/>
              <a:t>The </a:t>
            </a:r>
            <a:r>
              <a:rPr lang="en-US" sz="2400" b="1" dirty="0"/>
              <a:t>County Council welcomes, supports and will fully co-operate with the Inquiry </a:t>
            </a:r>
            <a:endParaRPr lang="en-GB" sz="24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US" sz="2400" dirty="0" smtClean="0"/>
              <a:t>A </a:t>
            </a:r>
            <a:r>
              <a:rPr lang="en-US" sz="2400" dirty="0"/>
              <a:t>significant number of allegations of historical abuse in </a:t>
            </a:r>
            <a:r>
              <a:rPr lang="en-US" sz="2400" dirty="0" smtClean="0"/>
              <a:t>children</a:t>
            </a:r>
            <a:r>
              <a:rPr lang="fr-FR" sz="2400" dirty="0"/>
              <a:t>’</a:t>
            </a:r>
            <a:r>
              <a:rPr lang="en-US" sz="2400" dirty="0"/>
              <a:t>s </a:t>
            </a:r>
            <a:r>
              <a:rPr lang="en-US" sz="2400" dirty="0" smtClean="0"/>
              <a:t>homes (both County and City)  </a:t>
            </a:r>
            <a:r>
              <a:rPr lang="en-US" sz="2400" dirty="0"/>
              <a:t>have been made, dating back to the </a:t>
            </a:r>
            <a:r>
              <a:rPr lang="en-US" sz="2400" dirty="0" smtClean="0"/>
              <a:t>1940s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800" dirty="0" smtClean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n-GB" sz="2400" dirty="0" smtClean="0"/>
              <a:t>The allegations relate to a range of abuse including physical and sexual abuse</a:t>
            </a:r>
          </a:p>
        </p:txBody>
      </p:sp>
    </p:spTree>
    <p:extLst>
      <p:ext uri="{BB962C8B-B14F-4D97-AF65-F5344CB8AC3E}">
        <p14:creationId xmlns:p14="http://schemas.microsoft.com/office/powerpoint/2010/main" val="117241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100" y="284285"/>
            <a:ext cx="8368937" cy="543029"/>
          </a:xfrm>
        </p:spPr>
        <p:txBody>
          <a:bodyPr/>
          <a:lstStyle/>
          <a:p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3200" b="1" dirty="0" smtClean="0"/>
              <a:t>The</a:t>
            </a:r>
            <a:r>
              <a:rPr lang="en-GB" sz="2400" b="1" dirty="0" smtClean="0"/>
              <a:t> </a:t>
            </a:r>
            <a:r>
              <a:rPr lang="en-GB" sz="3200" b="1" dirty="0" smtClean="0"/>
              <a:t>Nottinghamshire </a:t>
            </a:r>
            <a:r>
              <a:rPr lang="en-GB" sz="3200" b="1" dirty="0"/>
              <a:t>Context </a:t>
            </a:r>
            <a:r>
              <a:rPr lang="en-GB" sz="3200" b="1" dirty="0" smtClean="0"/>
              <a:t>(2)</a:t>
            </a:r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/>
              <a:t/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101" y="928914"/>
            <a:ext cx="8153610" cy="4833257"/>
          </a:xfrm>
        </p:spPr>
        <p:txBody>
          <a:bodyPr/>
          <a:lstStyle/>
          <a:p>
            <a:pPr algn="just"/>
            <a:r>
              <a:rPr lang="en-US" sz="2400" dirty="0" smtClean="0"/>
              <a:t>Significant </a:t>
            </a:r>
            <a:r>
              <a:rPr lang="en-US" sz="2400" dirty="0"/>
              <a:t>number of actions, both criminal and </a:t>
            </a:r>
            <a:r>
              <a:rPr lang="en-US" sz="2400" dirty="0" smtClean="0"/>
              <a:t>civil </a:t>
            </a:r>
            <a:r>
              <a:rPr lang="en-US" sz="2400" dirty="0"/>
              <a:t>are under </a:t>
            </a:r>
            <a:r>
              <a:rPr lang="en-US" sz="2400" dirty="0" smtClean="0"/>
              <a:t>way:</a:t>
            </a:r>
          </a:p>
          <a:p>
            <a:pPr algn="l"/>
            <a:endParaRPr lang="en-GB" sz="800" dirty="0"/>
          </a:p>
          <a:p>
            <a:pPr marL="457200" indent="-457200" algn="l">
              <a:buAutoNum type="arabicParenBoth"/>
            </a:pPr>
            <a:r>
              <a:rPr lang="en-US" sz="2400" b="1" dirty="0" smtClean="0"/>
              <a:t>Operation </a:t>
            </a:r>
            <a:r>
              <a:rPr lang="en-US" sz="2400" b="1" dirty="0"/>
              <a:t>Daybreak</a:t>
            </a:r>
            <a:r>
              <a:rPr lang="en-US" sz="2400" dirty="0"/>
              <a:t>, which was launched by Nottinghamshire Police in </a:t>
            </a:r>
            <a:r>
              <a:rPr lang="en-US" sz="2400" dirty="0" smtClean="0"/>
              <a:t>2011</a:t>
            </a:r>
          </a:p>
          <a:p>
            <a:pPr marL="457200" indent="-457200" algn="l">
              <a:buAutoNum type="arabicParenBoth"/>
            </a:pPr>
            <a:r>
              <a:rPr lang="en-US" sz="2400" b="1" dirty="0" smtClean="0"/>
              <a:t>Operation </a:t>
            </a:r>
            <a:r>
              <a:rPr lang="en-US" sz="2400" b="1" dirty="0" err="1"/>
              <a:t>Xeres</a:t>
            </a:r>
            <a:r>
              <a:rPr lang="en-US" sz="2400" dirty="0"/>
              <a:t>, investigating similar </a:t>
            </a:r>
            <a:r>
              <a:rPr lang="en-US" sz="2400" dirty="0" smtClean="0"/>
              <a:t>allegations </a:t>
            </a:r>
            <a:r>
              <a:rPr lang="en-US" sz="2400" dirty="0"/>
              <a:t>in north Nottinghamshire, was launched </a:t>
            </a:r>
            <a:r>
              <a:rPr lang="en-US" sz="2400" dirty="0" smtClean="0"/>
              <a:t>earlier in 2015</a:t>
            </a:r>
          </a:p>
          <a:p>
            <a:pPr algn="l"/>
            <a:r>
              <a:rPr lang="en-US" sz="2400" b="1" dirty="0" smtClean="0"/>
              <a:t>(</a:t>
            </a:r>
            <a:r>
              <a:rPr lang="en-US" sz="2400" b="1" dirty="0"/>
              <a:t>3) Civil Claims</a:t>
            </a:r>
            <a:r>
              <a:rPr lang="en-US" sz="2400" dirty="0"/>
              <a:t> against both the County and City </a:t>
            </a:r>
            <a:r>
              <a:rPr lang="en-US" sz="2400" dirty="0" smtClean="0"/>
              <a:t>Councils</a:t>
            </a:r>
            <a:endParaRPr lang="en-GB" sz="2400" dirty="0"/>
          </a:p>
          <a:p>
            <a:pPr algn="l"/>
            <a:endParaRPr lang="en-GB" sz="800" dirty="0" smtClean="0"/>
          </a:p>
          <a:p>
            <a:pPr algn="just"/>
            <a:r>
              <a:rPr lang="en-GB" sz="2400" dirty="0" smtClean="0"/>
              <a:t>In December 2015, Nottinghamshire Police established </a:t>
            </a:r>
            <a:r>
              <a:rPr lang="en-GB" sz="2400" b="1" dirty="0" smtClean="0"/>
              <a:t>Operation Equinox </a:t>
            </a:r>
            <a:r>
              <a:rPr lang="en-GB" sz="2400" dirty="0" smtClean="0"/>
              <a:t>bringing together Daybreak &amp; Xeres so resources can be best utilised across both operations.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6004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2333"/>
          </a:xfrm>
        </p:spPr>
        <p:txBody>
          <a:bodyPr/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sz="3200" b="1" dirty="0" smtClean="0"/>
              <a:t>The </a:t>
            </a:r>
            <a:r>
              <a:rPr lang="en-GB" sz="3200" b="1" dirty="0"/>
              <a:t>Nottinghamshire Context </a:t>
            </a:r>
            <a:r>
              <a:rPr lang="en-GB" sz="3200" b="1" dirty="0" smtClean="0"/>
              <a:t>(3)</a:t>
            </a:r>
            <a:r>
              <a:rPr lang="en-GB" sz="3200" b="1" dirty="0"/>
              <a:t/>
            </a:r>
            <a:br>
              <a:rPr lang="en-GB" sz="3200" b="1" dirty="0"/>
            </a:b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14" y="1132115"/>
            <a:ext cx="8534400" cy="4538436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smtClean="0"/>
              <a:t>The cross authority </a:t>
            </a:r>
            <a:r>
              <a:rPr lang="en-US" sz="2400" b="1" dirty="0" smtClean="0"/>
              <a:t>Strategic Management Group </a:t>
            </a:r>
            <a:r>
              <a:rPr lang="en-US" sz="2400" dirty="0" smtClean="0"/>
              <a:t>(SMG) has been established to provide cross authority oversight of the criminal and civil proceedings.  </a:t>
            </a:r>
          </a:p>
          <a:p>
            <a:endParaRPr lang="en-US" sz="800" dirty="0" smtClean="0"/>
          </a:p>
          <a:p>
            <a:pPr marL="0" indent="0" algn="just">
              <a:buNone/>
            </a:pPr>
            <a:r>
              <a:rPr lang="en-US" sz="2400" dirty="0" smtClean="0"/>
              <a:t>The </a:t>
            </a:r>
            <a:r>
              <a:rPr lang="en-US" sz="2400" dirty="0"/>
              <a:t>County Council will continue to actively support the Police investigations, as well as the civil claim processes. 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 algn="ctr">
              <a:buNone/>
            </a:pPr>
            <a:r>
              <a:rPr lang="en-US" sz="2400" b="1" dirty="0" smtClean="0"/>
              <a:t>The </a:t>
            </a:r>
            <a:r>
              <a:rPr lang="en-US" sz="2400" b="1" dirty="0"/>
              <a:t>safety and wellbeing of children and young people in the care of the County Council must be, and is, of the highest priority. 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93782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177" y="257908"/>
            <a:ext cx="8368937" cy="1179006"/>
          </a:xfrm>
        </p:spPr>
        <p:txBody>
          <a:bodyPr/>
          <a:lstStyle/>
          <a:p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3200" b="1" dirty="0" smtClean="0"/>
              <a:t>The </a:t>
            </a:r>
            <a:r>
              <a:rPr lang="en-GB" sz="3200" b="1" dirty="0"/>
              <a:t>Independent Inquiry into Child Sexual </a:t>
            </a:r>
            <a:r>
              <a:rPr lang="en-GB" sz="3200" b="1" dirty="0" smtClean="0"/>
              <a:t>Abuse </a:t>
            </a:r>
            <a:r>
              <a:rPr lang="en-GB" sz="3200" b="1" dirty="0"/>
              <a:t/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324" y="1872761"/>
            <a:ext cx="7913076" cy="3657181"/>
          </a:xfrm>
        </p:spPr>
        <p:txBody>
          <a:bodyPr/>
          <a:lstStyle/>
          <a:p>
            <a:r>
              <a:rPr lang="en-GB" sz="2800" b="1" dirty="0" smtClean="0"/>
              <a:t>Further information about the enquiry can be found at the link below:</a:t>
            </a:r>
          </a:p>
          <a:p>
            <a:endParaRPr lang="en-GB" sz="2800" b="1" dirty="0" smtClean="0"/>
          </a:p>
          <a:p>
            <a:r>
              <a:rPr lang="en-GB" sz="2800" b="1" dirty="0">
                <a:hlinkClick r:id="rId2"/>
              </a:rPr>
              <a:t>https://www.iicsa.org.uk</a:t>
            </a:r>
            <a:r>
              <a:rPr lang="en-GB" sz="2800" b="1" dirty="0" smtClean="0">
                <a:hlinkClick r:id="rId2"/>
              </a:rPr>
              <a:t>/</a:t>
            </a:r>
            <a:endParaRPr lang="en-GB" sz="2800" b="1" dirty="0" smtClean="0"/>
          </a:p>
          <a:p>
            <a:pPr algn="l"/>
            <a:endParaRPr lang="en-GB" sz="2200" b="1" dirty="0"/>
          </a:p>
          <a:p>
            <a:pPr algn="l"/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7659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8372"/>
          </a:xfrm>
        </p:spPr>
        <p:txBody>
          <a:bodyPr/>
          <a:lstStyle/>
          <a:p>
            <a:r>
              <a:rPr lang="en-GB" sz="3200" b="1" dirty="0" smtClean="0"/>
              <a:t>The </a:t>
            </a:r>
            <a:r>
              <a:rPr lang="en-GB" sz="3200" b="1" dirty="0"/>
              <a:t>Independent Inquiry </a:t>
            </a:r>
            <a:r>
              <a:rPr lang="en-GB" sz="3200" b="1" dirty="0" smtClean="0"/>
              <a:t>into Child </a:t>
            </a:r>
            <a:r>
              <a:rPr lang="en-GB" sz="3200" b="1" dirty="0"/>
              <a:t>Sexual </a:t>
            </a:r>
            <a:r>
              <a:rPr lang="en-GB" sz="3200" b="1" dirty="0" smtClean="0"/>
              <a:t>Abuse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533525"/>
            <a:ext cx="8023860" cy="426148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800" dirty="0" smtClean="0"/>
              <a:t>Established as a statutory inquiry (Inquiries Act 2005) March 2015 covering England &amp; Wales</a:t>
            </a:r>
          </a:p>
          <a:p>
            <a:pPr marL="0" indent="0">
              <a:buNone/>
            </a:pPr>
            <a:endParaRPr lang="en-GB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smtClean="0"/>
              <a:t>Independent of government and is led by Hon. Lowell Goddard </a:t>
            </a:r>
          </a:p>
          <a:p>
            <a:pPr marL="0" indent="0">
              <a:buNone/>
            </a:pPr>
            <a:endParaRPr lang="en-GB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smtClean="0"/>
              <a:t>Budget of £17.9 million for 2015-2016</a:t>
            </a:r>
          </a:p>
          <a:p>
            <a:pPr marL="0" indent="0">
              <a:buNone/>
            </a:pPr>
            <a:endParaRPr lang="en-GB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800" dirty="0" smtClean="0"/>
              <a:t>Interim report by the end of 2018 and a final report by 2020?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9125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What is the Independent Inquiry into Child Sexual Abuse?</a:t>
            </a:r>
            <a:endParaRPr lang="en-GB" sz="3200" dirty="0"/>
          </a:p>
        </p:txBody>
      </p:sp>
      <p:pic>
        <p:nvPicPr>
          <p:cNvPr id="4" name="umtY2WnFnn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8675" y="1714500"/>
            <a:ext cx="7219950" cy="3495675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43033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177" y="179882"/>
            <a:ext cx="8356377" cy="618403"/>
          </a:xfrm>
        </p:spPr>
        <p:txBody>
          <a:bodyPr/>
          <a:lstStyle/>
          <a:p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3200" b="1" dirty="0" smtClean="0"/>
              <a:t>How </a:t>
            </a:r>
            <a:r>
              <a:rPr lang="en-GB" sz="3200" b="1" dirty="0"/>
              <a:t>will the Inquiry work</a:t>
            </a:r>
            <a:r>
              <a:rPr lang="en-GB" sz="3200" b="1" dirty="0" smtClean="0"/>
              <a:t>? </a:t>
            </a:r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b="1" dirty="0"/>
              <a:t/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1324" y="1016000"/>
            <a:ext cx="7913076" cy="4690207"/>
          </a:xfrm>
        </p:spPr>
        <p:txBody>
          <a:bodyPr/>
          <a:lstStyle/>
          <a:p>
            <a:pPr algn="l"/>
            <a:r>
              <a:rPr lang="en-GB" sz="2800" b="1" u="sng" dirty="0" smtClean="0"/>
              <a:t>3 principles</a:t>
            </a:r>
            <a:r>
              <a:rPr lang="en-GB" sz="2800" dirty="0" smtClean="0"/>
              <a:t>: 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/>
              <a:t>Comprehensive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/>
              <a:t>Inclusive 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/>
              <a:t>Thorough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algn="l"/>
            <a:r>
              <a:rPr lang="en-GB" sz="2800" b="1" u="sng" dirty="0" smtClean="0"/>
              <a:t>3 Core Projects</a:t>
            </a:r>
            <a:r>
              <a:rPr lang="en-GB" sz="2800" u="sng" dirty="0" smtClean="0"/>
              <a:t>: 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/>
              <a:t>The Research Project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/>
              <a:t>The Truth Project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dirty="0" smtClean="0"/>
              <a:t>The Public Hearings Project </a:t>
            </a:r>
          </a:p>
          <a:p>
            <a:pPr marL="1085850" lvl="1" indent="-342900">
              <a:buFont typeface="Wingdings" panose="05000000000000000000" pitchFamily="2" charset="2"/>
              <a:buChar char="q"/>
            </a:pPr>
            <a:endParaRPr lang="en-GB" sz="8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1085850" lvl="1" indent="-342900">
              <a:buFont typeface="Wingdings" panose="05000000000000000000" pitchFamily="2" charset="2"/>
              <a:buChar char="q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1920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819645"/>
          </a:xfrm>
        </p:spPr>
        <p:txBody>
          <a:bodyPr/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3200" b="1" dirty="0" smtClean="0"/>
              <a:t>The </a:t>
            </a:r>
            <a:r>
              <a:rPr lang="en-GB" sz="3200" b="1" dirty="0"/>
              <a:t>Truth </a:t>
            </a:r>
            <a:r>
              <a:rPr lang="en-GB" sz="3200" b="1" dirty="0" smtClean="0"/>
              <a:t>Project</a:t>
            </a:r>
            <a:r>
              <a:rPr lang="en-GB" sz="3200" dirty="0"/>
              <a:t/>
            </a:r>
            <a:br>
              <a:rPr lang="en-GB" sz="3200" dirty="0"/>
            </a:br>
            <a:endParaRPr lang="en-GB" sz="3200" dirty="0"/>
          </a:p>
        </p:txBody>
      </p:sp>
      <p:pic>
        <p:nvPicPr>
          <p:cNvPr id="4" name="oZs8ukcqCt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5350" y="1454046"/>
            <a:ext cx="7315200" cy="3929167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420163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177" y="285750"/>
            <a:ext cx="8368937" cy="409709"/>
          </a:xfrm>
        </p:spPr>
        <p:txBody>
          <a:bodyPr/>
          <a:lstStyle/>
          <a:p>
            <a:r>
              <a:rPr lang="en-GB" sz="3200" b="1" dirty="0"/>
              <a:t>The Public Hearing Project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5790" y="1040130"/>
            <a:ext cx="7783830" cy="4762793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600" dirty="0" smtClean="0"/>
              <a:t>It will resemble a conventional </a:t>
            </a:r>
            <a:r>
              <a:rPr lang="en-GB" sz="2600" dirty="0"/>
              <a:t>public </a:t>
            </a:r>
            <a:r>
              <a:rPr lang="en-GB" sz="2600" dirty="0" smtClean="0"/>
              <a:t>inquiry</a:t>
            </a:r>
          </a:p>
          <a:p>
            <a:pPr algn="l"/>
            <a:endParaRPr lang="en-GB" sz="8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600" dirty="0" smtClean="0"/>
              <a:t>Each </a:t>
            </a:r>
            <a:r>
              <a:rPr lang="en-GB" sz="2600" dirty="0"/>
              <a:t>hearing will last for around </a:t>
            </a:r>
            <a:r>
              <a:rPr lang="en-GB" sz="2600" dirty="0" smtClean="0"/>
              <a:t>6 weeks</a:t>
            </a:r>
          </a:p>
          <a:p>
            <a:pPr algn="l"/>
            <a:endParaRPr lang="en-GB" sz="8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600" dirty="0"/>
              <a:t>Evidence is likely to be taken from both representatives of the institutions under </a:t>
            </a:r>
            <a:r>
              <a:rPr lang="en-GB" sz="2600" dirty="0" smtClean="0"/>
              <a:t>investigation, </a:t>
            </a:r>
            <a:r>
              <a:rPr lang="en-GB" sz="2600" dirty="0"/>
              <a:t>and from victims and survivors of sexual </a:t>
            </a:r>
            <a:r>
              <a:rPr lang="en-GB" sz="2600" dirty="0" smtClean="0"/>
              <a:t>abuse</a:t>
            </a:r>
          </a:p>
          <a:p>
            <a:pPr algn="l"/>
            <a:endParaRPr lang="en-GB" sz="8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600" dirty="0" smtClean="0"/>
              <a:t>No </a:t>
            </a:r>
            <a:r>
              <a:rPr lang="en-GB" sz="2600" dirty="0"/>
              <a:t>power to convict abusers </a:t>
            </a:r>
            <a:r>
              <a:rPr lang="en-GB" sz="2600" dirty="0" smtClean="0"/>
              <a:t>or </a:t>
            </a:r>
            <a:r>
              <a:rPr lang="en-GB" sz="2600" dirty="0"/>
              <a:t>to award </a:t>
            </a:r>
            <a:r>
              <a:rPr lang="en-GB" sz="2600" dirty="0" smtClean="0"/>
              <a:t>compensation</a:t>
            </a:r>
          </a:p>
          <a:p>
            <a:pPr algn="l"/>
            <a:endParaRPr lang="en-GB" sz="8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600" dirty="0" smtClean="0"/>
              <a:t>The </a:t>
            </a:r>
            <a:r>
              <a:rPr lang="en-GB" sz="2600" dirty="0"/>
              <a:t>first Public Hearings </a:t>
            </a:r>
            <a:r>
              <a:rPr lang="en-GB" sz="2600" dirty="0" smtClean="0"/>
              <a:t>in </a:t>
            </a:r>
            <a:r>
              <a:rPr lang="en-GB" sz="2600" dirty="0"/>
              <a:t>2016.</a:t>
            </a:r>
          </a:p>
        </p:txBody>
      </p:sp>
    </p:spTree>
    <p:extLst>
      <p:ext uri="{BB962C8B-B14F-4D97-AF65-F5344CB8AC3E}">
        <p14:creationId xmlns:p14="http://schemas.microsoft.com/office/powerpoint/2010/main" val="220868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23648"/>
          </a:xfrm>
        </p:spPr>
        <p:txBody>
          <a:bodyPr/>
          <a:lstStyle/>
          <a:p>
            <a:r>
              <a:rPr lang="en-GB" sz="3200" dirty="0" smtClean="0"/>
              <a:t>The Inquiry’s first investigations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070" y="1045029"/>
            <a:ext cx="8012430" cy="46255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sz="2400" dirty="0" smtClean="0"/>
              <a:t>First 12 investigations were announced in November 2015, including Nottinghamshire County and Nottingham City Councils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400" dirty="0" smtClean="0"/>
              <a:t>The investigation of Janner was added in January 2016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400" dirty="0" smtClean="0"/>
              <a:t>Other investigations include Lambeth and Rochdale Councils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400" dirty="0" smtClean="0"/>
              <a:t>Nottinghamshire County Council’s investigation relates to Children in its care since the late 1940’s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2400" dirty="0" smtClean="0"/>
              <a:t>The County and City Council</a:t>
            </a:r>
            <a:r>
              <a:rPr lang="en-GB" sz="2400" dirty="0"/>
              <a:t>s</a:t>
            </a:r>
            <a:r>
              <a:rPr lang="en-GB" sz="2400" dirty="0" smtClean="0"/>
              <a:t> received the request for information from the Inquiry on 21 January 2016</a:t>
            </a:r>
          </a:p>
        </p:txBody>
      </p:sp>
    </p:spTree>
    <p:extLst>
      <p:ext uri="{BB962C8B-B14F-4D97-AF65-F5344CB8AC3E}">
        <p14:creationId xmlns:p14="http://schemas.microsoft.com/office/powerpoint/2010/main" val="289607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3393" y="177800"/>
            <a:ext cx="8368937" cy="685085"/>
          </a:xfrm>
        </p:spPr>
        <p:txBody>
          <a:bodyPr/>
          <a:lstStyle/>
          <a:p>
            <a:r>
              <a:rPr lang="en-GB" sz="2400" b="1" u="sng" dirty="0" smtClean="0"/>
              <a:t/>
            </a:r>
            <a:br>
              <a:rPr lang="en-GB" sz="2400" b="1" u="sng" dirty="0" smtClean="0"/>
            </a:br>
            <a:r>
              <a:rPr lang="en-GB" sz="2400" b="1" u="sng" dirty="0"/>
              <a:t/>
            </a:r>
            <a:br>
              <a:rPr lang="en-GB" sz="2400" b="1" u="sng" dirty="0"/>
            </a:br>
            <a:r>
              <a:rPr lang="en-GB" sz="3200" b="1" dirty="0" smtClean="0"/>
              <a:t>Five </a:t>
            </a:r>
            <a:r>
              <a:rPr lang="en-GB" sz="3200" b="1" dirty="0"/>
              <a:t>Workstreams</a:t>
            </a: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7211" y="862886"/>
            <a:ext cx="8225120" cy="4878492"/>
          </a:xfrm>
        </p:spPr>
        <p:txBody>
          <a:bodyPr/>
          <a:lstStyle/>
          <a:p>
            <a:pPr algn="l"/>
            <a:r>
              <a:rPr lang="en-GB" sz="2400" dirty="0" smtClean="0"/>
              <a:t>The </a:t>
            </a:r>
            <a:r>
              <a:rPr lang="en-GB" sz="2400" dirty="0"/>
              <a:t>Inquiry has divided the institutional sectors under investigation into five broad workstreams. </a:t>
            </a:r>
            <a:endParaRPr lang="en-GB" sz="2400" dirty="0" smtClean="0"/>
          </a:p>
          <a:p>
            <a:pPr algn="l"/>
            <a:r>
              <a:rPr lang="en-GB" sz="2400" dirty="0" smtClean="0"/>
              <a:t>Each </a:t>
            </a:r>
            <a:r>
              <a:rPr lang="en-GB" sz="2400" dirty="0"/>
              <a:t>workstream will be led by a member of the Inquiry Panel, or the Inquiry Chair. The workstreams are</a:t>
            </a:r>
            <a:r>
              <a:rPr lang="en-GB" sz="2400" dirty="0" smtClean="0"/>
              <a:t>:</a:t>
            </a:r>
          </a:p>
          <a:p>
            <a:pPr marL="285750" algn="l">
              <a:buFont typeface="Wingdings" panose="05000000000000000000" pitchFamily="2" charset="2"/>
              <a:buChar char="q"/>
            </a:pPr>
            <a:r>
              <a:rPr lang="en-GB" sz="2400" dirty="0"/>
              <a:t>Allegations of abuse by people of prominence in public life - </a:t>
            </a:r>
            <a:r>
              <a:rPr lang="en-GB" sz="2400" dirty="0" smtClean="0"/>
              <a:t>(Hon</a:t>
            </a:r>
            <a:r>
              <a:rPr lang="en-GB" sz="2400" dirty="0"/>
              <a:t>. Lowell Goddard </a:t>
            </a:r>
            <a:r>
              <a:rPr lang="en-GB" sz="2400" dirty="0" smtClean="0"/>
              <a:t>DNZM)</a:t>
            </a:r>
            <a:endParaRPr lang="en-GB" sz="2400" dirty="0"/>
          </a:p>
          <a:p>
            <a:pPr marL="285750" algn="l">
              <a:buFont typeface="Wingdings" panose="05000000000000000000" pitchFamily="2" charset="2"/>
              <a:buChar char="q"/>
            </a:pPr>
            <a:r>
              <a:rPr lang="en-GB" sz="2400" dirty="0"/>
              <a:t>Education and religion - </a:t>
            </a:r>
            <a:r>
              <a:rPr lang="en-GB" sz="2400" dirty="0" smtClean="0"/>
              <a:t>(</a:t>
            </a:r>
            <a:r>
              <a:rPr lang="en-GB" sz="2400" dirty="0" err="1" smtClean="0"/>
              <a:t>Prof</a:t>
            </a:r>
            <a:r>
              <a:rPr lang="en-GB" sz="2400" dirty="0" err="1"/>
              <a:t>.</a:t>
            </a:r>
            <a:r>
              <a:rPr lang="en-GB" sz="2400" dirty="0"/>
              <a:t> Malcolm Evans </a:t>
            </a:r>
            <a:r>
              <a:rPr lang="en-GB" sz="2400" dirty="0" smtClean="0"/>
              <a:t>OBE)</a:t>
            </a:r>
            <a:endParaRPr lang="en-GB" sz="2400" dirty="0"/>
          </a:p>
          <a:p>
            <a:pPr marL="285750" algn="l">
              <a:buFont typeface="Wingdings" panose="05000000000000000000" pitchFamily="2" charset="2"/>
              <a:buChar char="q"/>
            </a:pPr>
            <a:r>
              <a:rPr lang="en-GB" sz="2400" dirty="0"/>
              <a:t>Criminal Justice and law enforcement - </a:t>
            </a:r>
            <a:r>
              <a:rPr lang="en-GB" sz="2400" dirty="0" smtClean="0"/>
              <a:t>(Drusilla </a:t>
            </a:r>
            <a:r>
              <a:rPr lang="en-GB" sz="2400" dirty="0" err="1"/>
              <a:t>Sharpling</a:t>
            </a:r>
            <a:r>
              <a:rPr lang="en-GB" sz="2400" dirty="0"/>
              <a:t> </a:t>
            </a:r>
            <a:r>
              <a:rPr lang="en-GB" sz="2400" dirty="0" smtClean="0"/>
              <a:t>CBE)</a:t>
            </a:r>
            <a:endParaRPr lang="en-GB" sz="2400" dirty="0"/>
          </a:p>
          <a:p>
            <a:pPr marL="285750" algn="l">
              <a:buFont typeface="Wingdings" panose="05000000000000000000" pitchFamily="2" charset="2"/>
              <a:buChar char="q"/>
            </a:pPr>
            <a:r>
              <a:rPr lang="en-GB" sz="2400" b="1" dirty="0"/>
              <a:t>Local authorities and voluntary organisations </a:t>
            </a:r>
            <a:r>
              <a:rPr lang="en-GB" sz="2400" b="1" dirty="0" smtClean="0"/>
              <a:t> (</a:t>
            </a:r>
            <a:r>
              <a:rPr lang="en-GB" sz="2400" b="1" dirty="0" err="1" smtClean="0"/>
              <a:t>Prof</a:t>
            </a:r>
            <a:r>
              <a:rPr lang="en-GB" sz="2400" b="1" dirty="0" err="1"/>
              <a:t>.</a:t>
            </a:r>
            <a:r>
              <a:rPr lang="en-GB" sz="2400" b="1" dirty="0"/>
              <a:t> Alexis Jay </a:t>
            </a:r>
            <a:r>
              <a:rPr lang="en-GB" sz="2400" b="1" dirty="0" smtClean="0"/>
              <a:t>OBE)</a:t>
            </a:r>
            <a:endParaRPr lang="en-GB" sz="2400" b="1" dirty="0"/>
          </a:p>
          <a:p>
            <a:pPr marL="285750" algn="l">
              <a:buFont typeface="Wingdings" panose="05000000000000000000" pitchFamily="2" charset="2"/>
              <a:buChar char="q"/>
            </a:pPr>
            <a:r>
              <a:rPr lang="en-GB" sz="2400" dirty="0"/>
              <a:t>National and private service organisations </a:t>
            </a:r>
            <a:r>
              <a:rPr lang="en-GB" sz="2400" dirty="0" smtClean="0"/>
              <a:t> (Ivor Frank)</a:t>
            </a:r>
            <a:endParaRPr lang="en-GB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13357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248"/>
          </a:xfrm>
        </p:spPr>
        <p:txBody>
          <a:bodyPr/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sz="3200" b="1" dirty="0" smtClean="0"/>
              <a:t>Five </a:t>
            </a:r>
            <a:r>
              <a:rPr lang="en-GB" sz="3200" b="1" dirty="0"/>
              <a:t>Workstreams</a:t>
            </a:r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pic>
        <p:nvPicPr>
          <p:cNvPr id="4" name="Ll6-lgtQDb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32114" y="1393371"/>
            <a:ext cx="6995886" cy="413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4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1206</TotalTime>
  <Words>541</Words>
  <Application>Microsoft Office PowerPoint</Application>
  <PresentationFormat>On-screen Show (4:3)</PresentationFormat>
  <Paragraphs>83</Paragraphs>
  <Slides>13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Wingdings</vt:lpstr>
      <vt:lpstr>PowerPoint Template</vt:lpstr>
      <vt:lpstr> The Independent Inquiry into Child Sexual Abuse (IICSA)  ‘’The Goddard Inquiry’’ </vt:lpstr>
      <vt:lpstr>The Independent Inquiry into Child Sexual Abuse</vt:lpstr>
      <vt:lpstr>What is the Independent Inquiry into Child Sexual Abuse?</vt:lpstr>
      <vt:lpstr>   How will the Inquiry work?   </vt:lpstr>
      <vt:lpstr> The Truth Project </vt:lpstr>
      <vt:lpstr>The Public Hearing Project </vt:lpstr>
      <vt:lpstr>The Inquiry’s first investigations</vt:lpstr>
      <vt:lpstr>  Five Workstreams  </vt:lpstr>
      <vt:lpstr>  Five Workstreams  </vt:lpstr>
      <vt:lpstr>  The Nottinghamshire Context (1)  </vt:lpstr>
      <vt:lpstr>  The Nottinghamshire Context (2)  </vt:lpstr>
      <vt:lpstr>  The Nottinghamshire Context (3)  </vt:lpstr>
      <vt:lpstr> The Independent Inquiry into Child Sexual Abuse  </vt:lpstr>
    </vt:vector>
  </TitlesOfParts>
  <Company>Office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Devolution deal update</dc:title>
  <dc:subject>Information and Communications</dc:subject>
  <dc:creator>Matthew Lockley</dc:creator>
  <cp:lastModifiedBy>Christopher 1 Jones</cp:lastModifiedBy>
  <cp:revision>98</cp:revision>
  <cp:lastPrinted>2015-11-26T15:22:08Z</cp:lastPrinted>
  <dcterms:created xsi:type="dcterms:W3CDTF">2015-10-21T11:35:52Z</dcterms:created>
  <dcterms:modified xsi:type="dcterms:W3CDTF">2016-02-04T07:43:04Z</dcterms:modified>
</cp:coreProperties>
</file>