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  <p:sldId id="266" r:id="rId3"/>
    <p:sldId id="277" r:id="rId4"/>
    <p:sldId id="267" r:id="rId5"/>
    <p:sldId id="272" r:id="rId6"/>
    <p:sldId id="276" r:id="rId7"/>
    <p:sldId id="269" r:id="rId8"/>
    <p:sldId id="270" r:id="rId9"/>
    <p:sldId id="271" r:id="rId10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4" autoAdjust="0"/>
  </p:normalViewPr>
  <p:slideViewPr>
    <p:cSldViewPr snapToGrid="0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63688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194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pic>
        <p:nvPicPr>
          <p:cNvPr id="11271" name="Picture 7" descr="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5500"/>
            <a:ext cx="9142413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76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395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395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68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55" y="1331149"/>
            <a:ext cx="8229600" cy="4327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2054" name="Picture 6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931" y="2011125"/>
            <a:ext cx="6673932" cy="2605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43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830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5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1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26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877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0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Text here (level one)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pic>
        <p:nvPicPr>
          <p:cNvPr id="10254" name="Picture 14" descr="PowerPoint Banner Smal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5500"/>
            <a:ext cx="91440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intranet.nottscc.gov.uk/departments/childrenfamiliesculture/forms/nottinghamshire-assessment-toolki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92100" y="2435214"/>
            <a:ext cx="8559800" cy="1470025"/>
          </a:xfrm>
        </p:spPr>
        <p:txBody>
          <a:bodyPr/>
          <a:lstStyle/>
          <a:p>
            <a:r>
              <a:rPr lang="en-GB" altLang="en-US" sz="3600" dirty="0" smtClean="0"/>
              <a:t>Introducing a common approach</a:t>
            </a:r>
            <a:br>
              <a:rPr lang="en-GB" altLang="en-US" sz="3600" dirty="0" smtClean="0"/>
            </a:br>
            <a:r>
              <a:rPr lang="en-GB" altLang="en-US" sz="3600" dirty="0" smtClean="0"/>
              <a:t>to assessment and planning</a:t>
            </a:r>
            <a:endParaRPr lang="en-GB" altLang="en-US" sz="3600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07828" y="4152900"/>
            <a:ext cx="6400800" cy="1676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GB" altLang="en-US" sz="2400" b="1" dirty="0" smtClean="0"/>
              <a:t>Jon Hawketts</a:t>
            </a:r>
          </a:p>
          <a:p>
            <a:pPr>
              <a:spcBef>
                <a:spcPts val="1800"/>
              </a:spcBef>
            </a:pPr>
            <a:r>
              <a:rPr lang="en-GB" altLang="en-US" sz="2400" b="1" dirty="0" smtClean="0"/>
              <a:t>Group Manager, Quality &amp; Improvement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4" y="383132"/>
            <a:ext cx="6418263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876300" y="1841500"/>
            <a:ext cx="7145337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42962"/>
          </a:xfrm>
        </p:spPr>
        <p:txBody>
          <a:bodyPr/>
          <a:lstStyle/>
          <a:p>
            <a:r>
              <a:rPr lang="en-GB" sz="3400" dirty="0" smtClean="0"/>
              <a:t>Nottinghamshire Assessment Toolkit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55" y="1054100"/>
            <a:ext cx="8229600" cy="4826001"/>
          </a:xfrm>
        </p:spPr>
        <p:txBody>
          <a:bodyPr/>
          <a:lstStyle/>
          <a:p>
            <a:r>
              <a:rPr lang="en-GB" sz="2800" dirty="0" smtClean="0"/>
              <a:t>Nottinghamshire Assessment Principles</a:t>
            </a:r>
          </a:p>
          <a:p>
            <a:r>
              <a:rPr lang="en-GB" sz="2800" dirty="0" smtClean="0"/>
              <a:t>‘Nottinghamshire branded’ assessment tools and guidance</a:t>
            </a:r>
          </a:p>
          <a:p>
            <a:r>
              <a:rPr lang="en-GB" sz="2800" dirty="0" smtClean="0"/>
              <a:t>One assessment form – on </a:t>
            </a:r>
            <a:r>
              <a:rPr lang="en-GB" sz="2800" dirty="0" err="1" smtClean="0"/>
              <a:t>Frameworki</a:t>
            </a:r>
            <a:r>
              <a:rPr lang="en-GB" sz="2800" dirty="0" smtClean="0"/>
              <a:t> case recording system</a:t>
            </a:r>
          </a:p>
          <a:p>
            <a:r>
              <a:rPr lang="en-GB" sz="2800" dirty="0" smtClean="0"/>
              <a:t>One </a:t>
            </a:r>
            <a:r>
              <a:rPr lang="en-GB" sz="2800" strike="dblStrike" dirty="0" smtClean="0">
                <a:solidFill>
                  <a:schemeClr val="bg2">
                    <a:lumMod val="75000"/>
                  </a:schemeClr>
                </a:solidFill>
              </a:rPr>
              <a:t>Consent Form</a:t>
            </a:r>
            <a:r>
              <a:rPr lang="en-GB" sz="2800" dirty="0" smtClean="0"/>
              <a:t> / Information Leaflet</a:t>
            </a:r>
          </a:p>
          <a:p>
            <a:r>
              <a:rPr lang="en-GB" sz="2800" dirty="0" smtClean="0"/>
              <a:t>Developed by early help and social care colleagues for use by their practitioners …</a:t>
            </a:r>
          </a:p>
          <a:p>
            <a:pPr lvl="1"/>
            <a:r>
              <a:rPr lang="en-GB" sz="2000" dirty="0" smtClean="0"/>
              <a:t>Family Service from November 2015</a:t>
            </a:r>
          </a:p>
          <a:p>
            <a:pPr lvl="1"/>
            <a:r>
              <a:rPr lang="en-GB" sz="2000" dirty="0" smtClean="0"/>
              <a:t>CSC from the introduction of the SA in early 2016 (principles and assessment tools available from November 2015)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959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5700"/>
            <a:ext cx="8229600" cy="1104900"/>
          </a:xfrm>
        </p:spPr>
        <p:txBody>
          <a:bodyPr/>
          <a:lstStyle/>
          <a:p>
            <a:pPr algn="l"/>
            <a:r>
              <a:rPr lang="en-GB" dirty="0">
                <a:hlinkClick r:id="rId2"/>
              </a:rPr>
              <a:t>http://intranet.nottscc.gov.uk/departments/childrenfamiliesculture/forms/nottinghamshire-assessment-toolkit/</a:t>
            </a:r>
            <a:r>
              <a:rPr lang="en-GB" dirty="0"/>
              <a:t>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55" y="2514600"/>
            <a:ext cx="8229600" cy="3144074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5"/>
          <p:cNvPicPr/>
          <p:nvPr/>
        </p:nvPicPr>
        <p:blipFill rotWithShape="1">
          <a:blip r:embed="rId3"/>
          <a:srcRect l="-4" r="49773"/>
          <a:stretch/>
        </p:blipFill>
        <p:spPr bwMode="auto">
          <a:xfrm>
            <a:off x="673734" y="2820875"/>
            <a:ext cx="3682365" cy="27490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4"/>
          <a:srcRect l="-2" r="49787"/>
          <a:stretch/>
        </p:blipFill>
        <p:spPr bwMode="auto">
          <a:xfrm>
            <a:off x="4864735" y="2820875"/>
            <a:ext cx="3680162" cy="27490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3643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GB" dirty="0" smtClean="0"/>
              <a:t>Assessment 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55" y="1293049"/>
            <a:ext cx="8229600" cy="4561651"/>
          </a:xfrm>
        </p:spPr>
        <p:txBody>
          <a:bodyPr/>
          <a:lstStyle/>
          <a:p>
            <a:r>
              <a:rPr lang="en-GB" sz="2700" dirty="0"/>
              <a:t>The welfare of the child is </a:t>
            </a:r>
            <a:r>
              <a:rPr lang="en-GB" sz="2700" dirty="0" smtClean="0"/>
              <a:t>paramount</a:t>
            </a:r>
            <a:endParaRPr lang="en-GB" sz="2700" dirty="0"/>
          </a:p>
          <a:p>
            <a:r>
              <a:rPr lang="en-GB" sz="2700" dirty="0" smtClean="0"/>
              <a:t>Assessments </a:t>
            </a:r>
            <a:r>
              <a:rPr lang="en-GB" sz="2700" dirty="0"/>
              <a:t>are child-focussed and </a:t>
            </a:r>
            <a:r>
              <a:rPr lang="en-GB" sz="2700" dirty="0" smtClean="0"/>
              <a:t>family-based</a:t>
            </a:r>
            <a:endParaRPr lang="en-GB" sz="2700" dirty="0"/>
          </a:p>
          <a:p>
            <a:r>
              <a:rPr lang="en-GB" sz="2700" dirty="0" smtClean="0"/>
              <a:t>Assessments </a:t>
            </a:r>
            <a:r>
              <a:rPr lang="en-GB" sz="2700" dirty="0"/>
              <a:t>are consent </a:t>
            </a:r>
            <a:r>
              <a:rPr lang="en-GB" sz="2700" dirty="0" smtClean="0"/>
              <a:t>based</a:t>
            </a:r>
            <a:endParaRPr lang="en-GB" sz="2700" dirty="0"/>
          </a:p>
          <a:p>
            <a:r>
              <a:rPr lang="en-GB" sz="2700" dirty="0" smtClean="0"/>
              <a:t>Assessments </a:t>
            </a:r>
            <a:r>
              <a:rPr lang="en-GB" sz="2700" dirty="0"/>
              <a:t>are part of one continuing </a:t>
            </a:r>
            <a:r>
              <a:rPr lang="en-GB" sz="2700" dirty="0" smtClean="0"/>
              <a:t>process</a:t>
            </a:r>
            <a:endParaRPr lang="en-GB" sz="2700" dirty="0"/>
          </a:p>
          <a:p>
            <a:r>
              <a:rPr lang="en-GB" sz="2700" dirty="0" smtClean="0"/>
              <a:t>Assessments </a:t>
            </a:r>
            <a:r>
              <a:rPr lang="en-GB" sz="2700" dirty="0"/>
              <a:t>are </a:t>
            </a:r>
            <a:r>
              <a:rPr lang="en-GB" sz="2700" dirty="0" smtClean="0"/>
              <a:t>proportionate</a:t>
            </a:r>
            <a:endParaRPr lang="en-GB" sz="2700" dirty="0"/>
          </a:p>
          <a:p>
            <a:r>
              <a:rPr lang="en-GB" sz="2700" dirty="0" smtClean="0"/>
              <a:t>Assessments </a:t>
            </a:r>
            <a:r>
              <a:rPr lang="en-GB" sz="2700" dirty="0"/>
              <a:t>promote </a:t>
            </a:r>
            <a:r>
              <a:rPr lang="en-GB" sz="2700" dirty="0" smtClean="0"/>
              <a:t>change</a:t>
            </a:r>
            <a:endParaRPr lang="en-GB" sz="2700" dirty="0"/>
          </a:p>
          <a:p>
            <a:r>
              <a:rPr lang="en-GB" sz="2700" dirty="0" smtClean="0"/>
              <a:t>Assessments </a:t>
            </a:r>
            <a:r>
              <a:rPr lang="en-GB" sz="2700" dirty="0"/>
              <a:t>are </a:t>
            </a:r>
            <a:r>
              <a:rPr lang="en-GB" sz="2700" dirty="0" smtClean="0"/>
              <a:t>holistic</a:t>
            </a:r>
            <a:endParaRPr lang="en-GB" sz="2700" dirty="0"/>
          </a:p>
          <a:p>
            <a:r>
              <a:rPr lang="en-GB" sz="2700" dirty="0" smtClean="0"/>
              <a:t>Assessments </a:t>
            </a:r>
            <a:r>
              <a:rPr lang="en-GB" sz="2700" dirty="0"/>
              <a:t>are completed by skilled </a:t>
            </a:r>
            <a:r>
              <a:rPr lang="en-GB" sz="2700" dirty="0" smtClean="0"/>
              <a:t>practitioners</a:t>
            </a: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67293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/>
          <a:lstStyle/>
          <a:p>
            <a:r>
              <a:rPr lang="en-GB" dirty="0" smtClean="0"/>
              <a:t>Initial Toolkit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55" y="1214651"/>
            <a:ext cx="8229600" cy="4667534"/>
          </a:xfrm>
        </p:spPr>
        <p:txBody>
          <a:bodyPr/>
          <a:lstStyle/>
          <a:p>
            <a:r>
              <a:rPr lang="en-GB" dirty="0" smtClean="0"/>
              <a:t>Freely available, non-copyrighted tools</a:t>
            </a:r>
          </a:p>
          <a:p>
            <a:r>
              <a:rPr lang="en-GB" dirty="0" smtClean="0"/>
              <a:t>Generic assessment tools</a:t>
            </a:r>
          </a:p>
          <a:p>
            <a:r>
              <a:rPr lang="en-GB" dirty="0" smtClean="0"/>
              <a:t>Already used by practitioners and evidenced to be effective</a:t>
            </a:r>
          </a:p>
          <a:p>
            <a:r>
              <a:rPr lang="en-GB" dirty="0" smtClean="0"/>
              <a:t>Process in place to refine and add to toolkit</a:t>
            </a:r>
          </a:p>
          <a:p>
            <a:pPr lvl="1"/>
            <a:r>
              <a:rPr lang="en-GB" dirty="0" smtClean="0"/>
              <a:t>Specific tools to support specialist assessments</a:t>
            </a:r>
          </a:p>
          <a:p>
            <a:pPr lvl="1"/>
            <a:r>
              <a:rPr lang="en-GB" dirty="0" smtClean="0"/>
              <a:t>Interventions toolkit?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40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in the initial toolkit?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2725"/>
            <a:ext cx="4038600" cy="4327525"/>
          </a:xfrm>
        </p:spPr>
        <p:txBody>
          <a:bodyPr/>
          <a:lstStyle/>
          <a:p>
            <a:r>
              <a:rPr lang="en-GB" sz="1600" b="1" dirty="0"/>
              <a:t>Strengths and Difficulties Questionnaire &amp; Guidance</a:t>
            </a:r>
            <a:endParaRPr lang="en-GB" sz="1600" dirty="0"/>
          </a:p>
          <a:p>
            <a:r>
              <a:rPr lang="en-GB" sz="1600" b="1" dirty="0"/>
              <a:t>Vulnerability Check-list</a:t>
            </a:r>
            <a:endParaRPr lang="en-GB" sz="1600" dirty="0"/>
          </a:p>
          <a:p>
            <a:r>
              <a:rPr lang="en-GB" sz="1600" b="1" dirty="0"/>
              <a:t>Recent Life Events Questionnaire &amp; Guidance</a:t>
            </a:r>
            <a:endParaRPr lang="en-GB" sz="1600" dirty="0"/>
          </a:p>
          <a:p>
            <a:r>
              <a:rPr lang="en-GB" sz="1600" b="1" dirty="0"/>
              <a:t>Multidimensional Scale of Perceived Social Support &amp; Guidance</a:t>
            </a:r>
            <a:endParaRPr lang="en-GB" sz="1600" dirty="0"/>
          </a:p>
          <a:p>
            <a:r>
              <a:rPr lang="en-GB" sz="1600" b="1" dirty="0"/>
              <a:t>Maternal Antenatal Attachment Scale &amp; Guidance</a:t>
            </a:r>
            <a:endParaRPr lang="en-GB" sz="1600" dirty="0"/>
          </a:p>
          <a:p>
            <a:r>
              <a:rPr lang="en-GB" sz="1600" b="1" dirty="0"/>
              <a:t>Paternal Antenatal Attachment Scale &amp; Guidance</a:t>
            </a:r>
            <a:endParaRPr lang="en-GB" sz="1600" dirty="0"/>
          </a:p>
          <a:p>
            <a:r>
              <a:rPr lang="en-GB" sz="1600" b="1" dirty="0"/>
              <a:t>Genogram Assessment &amp; Guidance</a:t>
            </a:r>
            <a:endParaRPr lang="en-GB" sz="1600" dirty="0"/>
          </a:p>
          <a:p>
            <a:r>
              <a:rPr lang="en-GB" sz="1600" b="1" dirty="0" err="1"/>
              <a:t>Ecomap</a:t>
            </a:r>
            <a:r>
              <a:rPr lang="en-GB" sz="1600" b="1" dirty="0"/>
              <a:t> Assessment &amp; </a:t>
            </a:r>
            <a:r>
              <a:rPr lang="en-GB" sz="1600" b="1" dirty="0" smtClean="0"/>
              <a:t>Guidance</a:t>
            </a:r>
            <a:endParaRPr lang="en-GB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0025"/>
            <a:ext cx="4038600" cy="4327525"/>
          </a:xfrm>
        </p:spPr>
        <p:txBody>
          <a:bodyPr/>
          <a:lstStyle/>
          <a:p>
            <a:r>
              <a:rPr lang="en-GB" sz="1600" b="1" dirty="0"/>
              <a:t>Parenting Daily Hassles Scale &amp; Guidance</a:t>
            </a:r>
            <a:endParaRPr lang="en-GB" sz="1600" dirty="0"/>
          </a:p>
          <a:p>
            <a:r>
              <a:rPr lang="en-GB" sz="1600" b="1" dirty="0" smtClean="0"/>
              <a:t>Home </a:t>
            </a:r>
            <a:r>
              <a:rPr lang="en-GB" sz="1600" b="1" dirty="0"/>
              <a:t>Conditions Assessment &amp; Guidance</a:t>
            </a:r>
            <a:endParaRPr lang="en-GB" sz="1600" dirty="0"/>
          </a:p>
          <a:p>
            <a:r>
              <a:rPr lang="en-GB" sz="1600" b="1" dirty="0" smtClean="0"/>
              <a:t>Family </a:t>
            </a:r>
            <a:r>
              <a:rPr lang="en-GB" sz="1600" b="1" dirty="0"/>
              <a:t>Activity Scale &amp; Guidance</a:t>
            </a:r>
            <a:endParaRPr lang="en-GB" sz="1600" dirty="0"/>
          </a:p>
          <a:p>
            <a:r>
              <a:rPr lang="en-GB" sz="1600" b="1" dirty="0" smtClean="0"/>
              <a:t>Adolescent </a:t>
            </a:r>
            <a:r>
              <a:rPr lang="en-GB" sz="1600" b="1" dirty="0"/>
              <a:t>Wellbeing </a:t>
            </a:r>
            <a:r>
              <a:rPr lang="en-GB" sz="1600" b="1" dirty="0" smtClean="0"/>
              <a:t>Questionnaire </a:t>
            </a:r>
            <a:r>
              <a:rPr lang="en-GB" sz="1600" b="1" dirty="0"/>
              <a:t>&amp; Guidance</a:t>
            </a:r>
            <a:endParaRPr lang="en-GB" sz="1600" dirty="0"/>
          </a:p>
          <a:p>
            <a:r>
              <a:rPr lang="en-GB" sz="1600" b="1" dirty="0" smtClean="0"/>
              <a:t>Adult </a:t>
            </a:r>
            <a:r>
              <a:rPr lang="en-GB" sz="1600" b="1" dirty="0"/>
              <a:t>Wellbeing Questionnaire &amp; Guidance</a:t>
            </a:r>
            <a:endParaRPr lang="en-GB" sz="1600" dirty="0"/>
          </a:p>
          <a:p>
            <a:r>
              <a:rPr lang="en-GB" sz="1600" b="1" dirty="0" smtClean="0"/>
              <a:t>Alcohol </a:t>
            </a:r>
            <a:r>
              <a:rPr lang="en-GB" sz="1600" b="1" dirty="0"/>
              <a:t>Use Questionnaire &amp; Guidance</a:t>
            </a:r>
            <a:endParaRPr lang="en-GB" sz="1600" dirty="0"/>
          </a:p>
          <a:p>
            <a:r>
              <a:rPr lang="en-GB" sz="1600" b="1" dirty="0" smtClean="0"/>
              <a:t>Three </a:t>
            </a:r>
            <a:r>
              <a:rPr lang="en-GB" sz="1600" b="1" dirty="0"/>
              <a:t>Houses – Signs of Safety Assessment &amp; Guidance</a:t>
            </a:r>
            <a:endParaRPr lang="en-GB" sz="1600" dirty="0"/>
          </a:p>
          <a:p>
            <a:r>
              <a:rPr lang="en-GB" sz="1600" b="1" dirty="0" smtClean="0"/>
              <a:t>Wizard </a:t>
            </a:r>
            <a:r>
              <a:rPr lang="en-GB" sz="1600" b="1" dirty="0"/>
              <a:t>or Fairy – Signs of Safety Assessment &amp; </a:t>
            </a:r>
            <a:r>
              <a:rPr lang="en-GB" sz="1600" b="1" dirty="0" smtClean="0"/>
              <a:t>Guidance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60560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55" y="97217"/>
            <a:ext cx="8229600" cy="940013"/>
          </a:xfrm>
        </p:spPr>
        <p:txBody>
          <a:bodyPr/>
          <a:lstStyle/>
          <a:p>
            <a:r>
              <a:rPr lang="en-GB" dirty="0" smtClean="0"/>
              <a:t>How will it all work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55" y="900752"/>
            <a:ext cx="8229600" cy="4967785"/>
          </a:xfrm>
        </p:spPr>
        <p:txBody>
          <a:bodyPr/>
          <a:lstStyle/>
          <a:p>
            <a:r>
              <a:rPr lang="en-GB" sz="2800" dirty="0" smtClean="0"/>
              <a:t>Tools, forms, guidance etc. is available on-line</a:t>
            </a:r>
          </a:p>
          <a:p>
            <a:pPr lvl="1"/>
            <a:r>
              <a:rPr lang="en-GB" sz="2600" i="1" dirty="0" smtClean="0"/>
              <a:t>forms on-line; </a:t>
            </a:r>
            <a:r>
              <a:rPr lang="en-GB" sz="2600" i="1" dirty="0" err="1" smtClean="0"/>
              <a:t>OneSpace</a:t>
            </a:r>
            <a:endParaRPr lang="en-GB" sz="2600" i="1" dirty="0" smtClean="0"/>
          </a:p>
          <a:p>
            <a:pPr lvl="1"/>
            <a:r>
              <a:rPr lang="en-GB" sz="2600" i="1" dirty="0" smtClean="0"/>
              <a:t>Practitioner Portal </a:t>
            </a:r>
            <a:r>
              <a:rPr lang="en-GB" sz="2600" dirty="0" smtClean="0"/>
              <a:t>to be developed for partners</a:t>
            </a:r>
            <a:r>
              <a:rPr lang="en-GB" sz="2600" i="1" dirty="0" smtClean="0"/>
              <a:t>?</a:t>
            </a:r>
            <a:endParaRPr lang="en-GB" sz="2600" dirty="0" smtClean="0"/>
          </a:p>
          <a:p>
            <a:r>
              <a:rPr lang="en-GB" sz="2800" dirty="0" smtClean="0"/>
              <a:t>… and off-line, too, e.g. via tablet devices</a:t>
            </a:r>
          </a:p>
          <a:p>
            <a:r>
              <a:rPr lang="en-GB" sz="2800" dirty="0" smtClean="0"/>
              <a:t>Practitioners pick the appropriate tool/s for each case from the ‘approved Nottinghamshire toolkit’</a:t>
            </a:r>
          </a:p>
          <a:p>
            <a:pPr lvl="1"/>
            <a:r>
              <a:rPr lang="en-GB" sz="2600" dirty="0" smtClean="0"/>
              <a:t>Consistency of approach</a:t>
            </a:r>
          </a:p>
          <a:p>
            <a:r>
              <a:rPr lang="en-GB" sz="2800" dirty="0" smtClean="0"/>
              <a:t>Toolkit to be promoted to staff via:</a:t>
            </a:r>
          </a:p>
          <a:p>
            <a:pPr lvl="1"/>
            <a:r>
              <a:rPr lang="en-GB" sz="2600" dirty="0" smtClean="0"/>
              <a:t>Induction process for new staff; and </a:t>
            </a:r>
          </a:p>
          <a:p>
            <a:pPr lvl="1"/>
            <a:r>
              <a:rPr lang="en-GB" sz="2600" dirty="0" smtClean="0"/>
              <a:t>The children’s workforce development offer</a:t>
            </a:r>
          </a:p>
        </p:txBody>
      </p:sp>
    </p:spTree>
    <p:extLst>
      <p:ext uri="{BB962C8B-B14F-4D97-AF65-F5344CB8AC3E}">
        <p14:creationId xmlns:p14="http://schemas.microsoft.com/office/powerpoint/2010/main" val="152219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of the ‘master plan’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Integrating our systems, processes and planning alo</a:t>
            </a:r>
            <a:r>
              <a:rPr lang="en-GB" sz="2800" dirty="0"/>
              <a:t>n</a:t>
            </a:r>
            <a:r>
              <a:rPr lang="en-GB" sz="2800" dirty="0" smtClean="0"/>
              <a:t>gside the integration of our services</a:t>
            </a:r>
          </a:p>
          <a:p>
            <a:pPr lvl="1"/>
            <a:r>
              <a:rPr lang="en-GB" sz="2600" dirty="0" smtClean="0"/>
              <a:t>common </a:t>
            </a:r>
            <a:r>
              <a:rPr lang="en-GB" sz="2600" dirty="0"/>
              <a:t>approach to assessment and planning</a:t>
            </a:r>
          </a:p>
          <a:p>
            <a:pPr lvl="1"/>
            <a:r>
              <a:rPr lang="en-GB" sz="2600" dirty="0" smtClean="0"/>
              <a:t>… plus</a:t>
            </a:r>
          </a:p>
          <a:p>
            <a:pPr lvl="1"/>
            <a:r>
              <a:rPr lang="en-GB" sz="2600" dirty="0" smtClean="0"/>
              <a:t>mobilisation </a:t>
            </a:r>
            <a:r>
              <a:rPr lang="en-GB" sz="2600" dirty="0"/>
              <a:t>of social work and early help practitioners</a:t>
            </a:r>
          </a:p>
          <a:p>
            <a:pPr lvl="1"/>
            <a:r>
              <a:rPr lang="en-GB" sz="2600" dirty="0"/>
              <a:t>establishing </a:t>
            </a:r>
            <a:r>
              <a:rPr lang="en-GB" sz="2600" dirty="0" err="1"/>
              <a:t>Frameworki</a:t>
            </a:r>
            <a:r>
              <a:rPr lang="en-GB" sz="2600" dirty="0"/>
              <a:t> to be the single case recording system across children’s services</a:t>
            </a:r>
          </a:p>
          <a:p>
            <a:pPr lvl="1"/>
            <a:r>
              <a:rPr lang="en-GB" sz="2600" dirty="0"/>
              <a:t>developing </a:t>
            </a:r>
            <a:r>
              <a:rPr lang="en-GB" sz="2600" dirty="0" smtClean="0"/>
              <a:t>the </a:t>
            </a:r>
            <a:r>
              <a:rPr lang="en-GB" sz="2600" dirty="0"/>
              <a:t>children’s </a:t>
            </a:r>
            <a:r>
              <a:rPr lang="en-GB" sz="2600" dirty="0" smtClean="0"/>
              <a:t>workforce</a:t>
            </a:r>
          </a:p>
        </p:txBody>
      </p:sp>
    </p:spTree>
    <p:extLst>
      <p:ext uri="{BB962C8B-B14F-4D97-AF65-F5344CB8AC3E}">
        <p14:creationId xmlns:p14="http://schemas.microsoft.com/office/powerpoint/2010/main" val="13353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450"/>
            <a:ext cx="8229600" cy="754062"/>
          </a:xfrm>
        </p:spPr>
        <p:txBody>
          <a:bodyPr/>
          <a:lstStyle/>
          <a:p>
            <a:r>
              <a:rPr lang="en-GB" dirty="0" smtClean="0"/>
              <a:t>Our Ambition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54" y="696036"/>
            <a:ext cx="8349499" cy="5209463"/>
          </a:xfrm>
        </p:spPr>
        <p:txBody>
          <a:bodyPr/>
          <a:lstStyle/>
          <a:p>
            <a:r>
              <a:rPr lang="en-GB" sz="2600" dirty="0" smtClean="0"/>
              <a:t>All </a:t>
            </a:r>
            <a:r>
              <a:rPr lang="en-GB" sz="2600" dirty="0"/>
              <a:t>EH and SW practitioners using the same form of assessment for their work with </a:t>
            </a:r>
            <a:r>
              <a:rPr lang="en-GB" sz="2600" dirty="0" smtClean="0"/>
              <a:t>children </a:t>
            </a:r>
            <a:r>
              <a:rPr lang="en-GB" sz="2600" dirty="0"/>
              <a:t>&amp; </a:t>
            </a:r>
            <a:r>
              <a:rPr lang="en-GB" sz="2600" dirty="0" smtClean="0"/>
              <a:t>families   </a:t>
            </a:r>
            <a:r>
              <a:rPr lang="en-GB" sz="2600" b="1" dirty="0" smtClean="0">
                <a:solidFill>
                  <a:srgbClr val="00B050"/>
                </a:solidFill>
                <a:sym typeface="Wingdings 2" panose="05020102010507070707" pitchFamily="18" charset="2"/>
              </a:rPr>
              <a:t></a:t>
            </a:r>
            <a:endParaRPr lang="en-GB" sz="2600" b="1" dirty="0">
              <a:solidFill>
                <a:srgbClr val="00B050"/>
              </a:solidFill>
            </a:endParaRPr>
          </a:p>
          <a:p>
            <a:r>
              <a:rPr lang="en-GB" sz="2600" dirty="0"/>
              <a:t>… and selecting from the same set of assessment and intervention </a:t>
            </a:r>
            <a:r>
              <a:rPr lang="en-GB" sz="2600" dirty="0" smtClean="0"/>
              <a:t>tools   				      </a:t>
            </a:r>
            <a:r>
              <a:rPr lang="en-GB" sz="2600" b="1" dirty="0" smtClean="0">
                <a:solidFill>
                  <a:srgbClr val="00B050"/>
                </a:solidFill>
                <a:sym typeface="Wingdings 2" panose="05020102010507070707" pitchFamily="18" charset="2"/>
              </a:rPr>
              <a:t></a:t>
            </a:r>
            <a:endParaRPr lang="en-GB" sz="2600" dirty="0"/>
          </a:p>
          <a:p>
            <a:r>
              <a:rPr lang="en-GB" sz="2600" dirty="0"/>
              <a:t>… and all recording their casework on the same system – </a:t>
            </a:r>
            <a:r>
              <a:rPr lang="en-GB" sz="2600" dirty="0" err="1" smtClean="0"/>
              <a:t>Frameworki</a:t>
            </a:r>
            <a:r>
              <a:rPr lang="en-GB" sz="2600" dirty="0" smtClean="0"/>
              <a:t> / Mosaic			      </a:t>
            </a:r>
            <a:r>
              <a:rPr lang="en-GB" sz="2600" b="1" dirty="0" smtClean="0">
                <a:solidFill>
                  <a:srgbClr val="00B050"/>
                </a:solidFill>
                <a:sym typeface="Wingdings 2" panose="05020102010507070707" pitchFamily="18" charset="2"/>
              </a:rPr>
              <a:t></a:t>
            </a:r>
            <a:endParaRPr lang="en-GB" sz="2600" dirty="0"/>
          </a:p>
          <a:p>
            <a:r>
              <a:rPr lang="en-GB" sz="2600" dirty="0"/>
              <a:t>… and all using tablet devices to record information on to the system ‘on-the-job</a:t>
            </a:r>
            <a:r>
              <a:rPr lang="en-GB" sz="2600" dirty="0" smtClean="0"/>
              <a:t>’				      </a:t>
            </a:r>
            <a:r>
              <a:rPr lang="en-GB" sz="2600" b="1" dirty="0" smtClean="0">
                <a:solidFill>
                  <a:srgbClr val="00B050"/>
                </a:solidFill>
                <a:sym typeface="Wingdings 2" panose="05020102010507070707" pitchFamily="18" charset="2"/>
              </a:rPr>
              <a:t></a:t>
            </a:r>
            <a:endParaRPr lang="en-GB" sz="2600" dirty="0" smtClean="0"/>
          </a:p>
          <a:p>
            <a:r>
              <a:rPr lang="en-GB" sz="2600" dirty="0" smtClean="0"/>
              <a:t>… and in the meantime, to incorporate case holding practitioners from SEND and other parts of the ‘children’s system’ into this model, too</a:t>
            </a:r>
          </a:p>
          <a:p>
            <a:r>
              <a:rPr lang="en-GB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 and incorporating partners into this model, too</a:t>
            </a:r>
            <a:endParaRPr lang="en-GB" sz="2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8483600" y="5156200"/>
            <a:ext cx="215900" cy="1905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7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849</TotalTime>
  <Words>422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Wingdings 2</vt:lpstr>
      <vt:lpstr>PowerPoint Template</vt:lpstr>
      <vt:lpstr>Introducing a common approach to assessment and planning</vt:lpstr>
      <vt:lpstr>Nottinghamshire Assessment Toolkit</vt:lpstr>
      <vt:lpstr>http://intranet.nottscc.gov.uk/departments/childrenfamiliesculture/forms/nottinghamshire-assessment-toolkit/  </vt:lpstr>
      <vt:lpstr>Assessment Principles</vt:lpstr>
      <vt:lpstr>Initial Toolkit</vt:lpstr>
      <vt:lpstr>What’s in the initial toolkit?</vt:lpstr>
      <vt:lpstr>How will it all work …</vt:lpstr>
      <vt:lpstr>Part of the ‘master plan’ …</vt:lpstr>
      <vt:lpstr>Our Ambition</vt:lpstr>
    </vt:vector>
  </TitlesOfParts>
  <Company>Nottinghamshire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inspection ready</dc:title>
  <dc:subject>Information and Communications</dc:subject>
  <dc:creator>Christopher 1 Jones</dc:creator>
  <cp:lastModifiedBy>Robbie Sinclair</cp:lastModifiedBy>
  <cp:revision>34</cp:revision>
  <dcterms:created xsi:type="dcterms:W3CDTF">2015-10-14T13:12:44Z</dcterms:created>
  <dcterms:modified xsi:type="dcterms:W3CDTF">2016-03-18T11:08:10Z</dcterms:modified>
</cp:coreProperties>
</file>