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60" r:id="rId2"/>
    <p:sldId id="268" r:id="rId3"/>
    <p:sldId id="261" r:id="rId4"/>
    <p:sldId id="262" r:id="rId5"/>
    <p:sldId id="263" r:id="rId6"/>
    <p:sldId id="266" r:id="rId7"/>
    <p:sldId id="284" r:id="rId8"/>
    <p:sldId id="267" r:id="rId9"/>
    <p:sldId id="277" r:id="rId10"/>
    <p:sldId id="278" r:id="rId11"/>
    <p:sldId id="285" r:id="rId12"/>
    <p:sldId id="279" r:id="rId13"/>
    <p:sldId id="280" r:id="rId14"/>
    <p:sldId id="318" r:id="rId15"/>
    <p:sldId id="287" r:id="rId16"/>
    <p:sldId id="264" r:id="rId17"/>
    <p:sldId id="290" r:id="rId18"/>
    <p:sldId id="304" r:id="rId19"/>
    <p:sldId id="302" r:id="rId20"/>
    <p:sldId id="305" r:id="rId21"/>
    <p:sldId id="306" r:id="rId22"/>
    <p:sldId id="298" r:id="rId23"/>
    <p:sldId id="286" r:id="rId24"/>
    <p:sldId id="295" r:id="rId25"/>
    <p:sldId id="274" r:id="rId26"/>
    <p:sldId id="288" r:id="rId27"/>
    <p:sldId id="296" r:id="rId28"/>
    <p:sldId id="281" r:id="rId29"/>
    <p:sldId id="299" r:id="rId30"/>
    <p:sldId id="269" r:id="rId31"/>
    <p:sldId id="276" r:id="rId32"/>
    <p:sldId id="273" r:id="rId33"/>
    <p:sldId id="272" r:id="rId34"/>
    <p:sldId id="309" r:id="rId35"/>
    <p:sldId id="310" r:id="rId36"/>
    <p:sldId id="291" r:id="rId37"/>
    <p:sldId id="315" r:id="rId38"/>
    <p:sldId id="257" r:id="rId39"/>
    <p:sldId id="308" r:id="rId40"/>
    <p:sldId id="307" r:id="rId41"/>
    <p:sldId id="311" r:id="rId42"/>
    <p:sldId id="312" r:id="rId43"/>
    <p:sldId id="313" r:id="rId44"/>
    <p:sldId id="297" r:id="rId45"/>
    <p:sldId id="294" r:id="rId46"/>
    <p:sldId id="314" r:id="rId47"/>
    <p:sldId id="283" r:id="rId48"/>
    <p:sldId id="317" r:id="rId49"/>
    <p:sldId id="270" r:id="rId50"/>
    <p:sldId id="282" r:id="rId51"/>
    <p:sldId id="292" r:id="rId52"/>
    <p:sldId id="293" r:id="rId53"/>
    <p:sldId id="27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77199" autoAdjust="0"/>
  </p:normalViewPr>
  <p:slideViewPr>
    <p:cSldViewPr snapToGrid="0">
      <p:cViewPr varScale="1">
        <p:scale>
          <a:sx n="90" d="100"/>
          <a:sy n="90" d="100"/>
        </p:scale>
        <p:origin x="1272" y="78"/>
      </p:cViewPr>
      <p:guideLst/>
    </p:cSldViewPr>
  </p:slideViewPr>
  <p:notesTextViewPr>
    <p:cViewPr>
      <p:scale>
        <a:sx n="1" d="1"/>
        <a:sy n="1" d="1"/>
      </p:scale>
      <p:origin x="0" y="0"/>
    </p:cViewPr>
  </p:notesTextViewPr>
  <p:sorterViewPr>
    <p:cViewPr varScale="1">
      <p:scale>
        <a:sx n="100" d="100"/>
        <a:sy n="100" d="100"/>
      </p:scale>
      <p:origin x="0" y="-116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ACB26-E271-4A8F-B68E-C552361E71E3}" type="datetimeFigureOut">
              <a:rPr lang="en-GB" smtClean="0"/>
              <a:t>29/11/2018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8725F-BD08-454B-97D0-39CA3541B0FE}" type="slidenum">
              <a:rPr lang="en-GB" smtClean="0"/>
              <a:t>‹#›</a:t>
            </a:fld>
            <a:endParaRPr lang="en-GB"/>
          </a:p>
        </p:txBody>
      </p:sp>
    </p:spTree>
    <p:extLst>
      <p:ext uri="{BB962C8B-B14F-4D97-AF65-F5344CB8AC3E}">
        <p14:creationId xmlns:p14="http://schemas.microsoft.com/office/powerpoint/2010/main" val="2384524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p>
        </p:txBody>
      </p:sp>
      <p:sp>
        <p:nvSpPr>
          <p:cNvPr id="4" name="Slide Number Placeholder 3"/>
          <p:cNvSpPr>
            <a:spLocks noGrp="1"/>
          </p:cNvSpPr>
          <p:nvPr>
            <p:ph type="sldNum" sz="quarter" idx="10"/>
          </p:nvPr>
        </p:nvSpPr>
        <p:spPr/>
        <p:txBody>
          <a:bodyPr/>
          <a:lstStyle/>
          <a:p>
            <a:fld id="{ECF3B5CF-6D9A-4991-8496-6DE87196F2CF}" type="slidenum">
              <a:rPr lang="en-GB" smtClean="0"/>
              <a:t>1</a:t>
            </a:fld>
            <a:endParaRPr lang="en-GB"/>
          </a:p>
        </p:txBody>
      </p:sp>
    </p:spTree>
    <p:extLst>
      <p:ext uri="{BB962C8B-B14F-4D97-AF65-F5344CB8AC3E}">
        <p14:creationId xmlns:p14="http://schemas.microsoft.com/office/powerpoint/2010/main" val="3162279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the process and that it leads to DYSREGULATION</a:t>
            </a:r>
            <a:endParaRPr lang="en-GB" dirty="0"/>
          </a:p>
        </p:txBody>
      </p:sp>
      <p:sp>
        <p:nvSpPr>
          <p:cNvPr id="4" name="Slide Number Placeholder 3"/>
          <p:cNvSpPr>
            <a:spLocks noGrp="1"/>
          </p:cNvSpPr>
          <p:nvPr>
            <p:ph type="sldNum" sz="quarter" idx="10"/>
          </p:nvPr>
        </p:nvSpPr>
        <p:spPr/>
        <p:txBody>
          <a:bodyPr/>
          <a:lstStyle/>
          <a:p>
            <a:fld id="{1C28725F-BD08-454B-97D0-39CA3541B0FE}" type="slidenum">
              <a:rPr lang="en-GB" smtClean="0"/>
              <a:t>13</a:t>
            </a:fld>
            <a:endParaRPr lang="en-GB"/>
          </a:p>
        </p:txBody>
      </p:sp>
    </p:spTree>
    <p:extLst>
      <p:ext uri="{BB962C8B-B14F-4D97-AF65-F5344CB8AC3E}">
        <p14:creationId xmlns:p14="http://schemas.microsoft.com/office/powerpoint/2010/main" val="2643911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F3B5CF-6D9A-4991-8496-6DE87196F2CF}" type="slidenum">
              <a:rPr lang="en-GB" smtClean="0"/>
              <a:t>16</a:t>
            </a:fld>
            <a:endParaRPr lang="en-GB"/>
          </a:p>
        </p:txBody>
      </p:sp>
    </p:spTree>
    <p:extLst>
      <p:ext uri="{BB962C8B-B14F-4D97-AF65-F5344CB8AC3E}">
        <p14:creationId xmlns:p14="http://schemas.microsoft.com/office/powerpoint/2010/main" val="1574318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trike="noStrike" dirty="0" smtClean="0"/>
              <a:t>Figures in green show the projected reduction in health harming</a:t>
            </a:r>
            <a:r>
              <a:rPr lang="en-GB" strike="noStrike" baseline="0" dirty="0" smtClean="0"/>
              <a:t> behaviours if an ACEs prevention approach is implemented</a:t>
            </a:r>
            <a:r>
              <a:rPr lang="en-GB" strike="noStrike"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People  are self-medicate in their distress;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Alcohol is a relaxant , induces a sense of well-being and said to ‘take the edge off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Nicotine is an anti-anxiety substance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Cannabis, cocaine and heroin bring a sense of escape, joy and elation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Sex brings pleasure and a sense of connection  and wellbeing with the release of dopamine in the brain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 relief from and counter to the toxic effects of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strike="sngStrike" dirty="0"/>
          </a:p>
        </p:txBody>
      </p:sp>
      <p:sp>
        <p:nvSpPr>
          <p:cNvPr id="4" name="Slide Number Placeholder 3"/>
          <p:cNvSpPr>
            <a:spLocks noGrp="1"/>
          </p:cNvSpPr>
          <p:nvPr>
            <p:ph type="sldNum" sz="quarter" idx="10"/>
          </p:nvPr>
        </p:nvSpPr>
        <p:spPr/>
        <p:txBody>
          <a:bodyPr/>
          <a:lstStyle/>
          <a:p>
            <a:fld id="{ECF3B5CF-6D9A-4991-8496-6DE87196F2CF}" type="slidenum">
              <a:rPr lang="en-GB" smtClean="0"/>
              <a:t>17</a:t>
            </a:fld>
            <a:endParaRPr lang="en-GB"/>
          </a:p>
        </p:txBody>
      </p:sp>
    </p:spTree>
    <p:extLst>
      <p:ext uri="{BB962C8B-B14F-4D97-AF65-F5344CB8AC3E}">
        <p14:creationId xmlns:p14="http://schemas.microsoft.com/office/powerpoint/2010/main" val="3880998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the adults they live with ….</a:t>
            </a:r>
          </a:p>
          <a:p>
            <a:r>
              <a:rPr lang="en-GB" dirty="0" smtClean="0"/>
              <a:t>So parents with a  history of high ACEs - a mother  4+ ACEs and a father with 2+ ACEs means that this will impact on their relationship and they may create their own too. </a:t>
            </a:r>
          </a:p>
          <a:p>
            <a:r>
              <a:rPr lang="en-GB" dirty="0" smtClean="0"/>
              <a:t>The child or  children are </a:t>
            </a:r>
            <a:r>
              <a:rPr lang="en-GB" dirty="0" err="1" smtClean="0"/>
              <a:t>are</a:t>
            </a:r>
            <a:r>
              <a:rPr lang="en-GB" baseline="0" dirty="0" smtClean="0"/>
              <a:t> </a:t>
            </a:r>
            <a:r>
              <a:rPr lang="en-GB" dirty="0" smtClean="0"/>
              <a:t>growing up in a household where</a:t>
            </a:r>
            <a:r>
              <a:rPr lang="en-GB" baseline="0" dirty="0" smtClean="0"/>
              <a:t> this is potentially significant dysfunction and this will impact upon them</a:t>
            </a:r>
            <a:endParaRPr lang="en-GB" dirty="0"/>
          </a:p>
        </p:txBody>
      </p:sp>
      <p:sp>
        <p:nvSpPr>
          <p:cNvPr id="4" name="Slide Number Placeholder 3"/>
          <p:cNvSpPr>
            <a:spLocks noGrp="1"/>
          </p:cNvSpPr>
          <p:nvPr>
            <p:ph type="sldNum" sz="quarter" idx="10"/>
          </p:nvPr>
        </p:nvSpPr>
        <p:spPr/>
        <p:txBody>
          <a:bodyPr/>
          <a:lstStyle/>
          <a:p>
            <a:fld id="{6217D7EF-266E-41CC-9199-EDB07C631083}" type="slidenum">
              <a:rPr lang="en-GB" smtClean="0"/>
              <a:t>18</a:t>
            </a:fld>
            <a:endParaRPr lang="en-GB"/>
          </a:p>
        </p:txBody>
      </p:sp>
    </p:spTree>
    <p:extLst>
      <p:ext uri="{BB962C8B-B14F-4D97-AF65-F5344CB8AC3E}">
        <p14:creationId xmlns:p14="http://schemas.microsoft.com/office/powerpoint/2010/main" val="267319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I’ve found that this is always well received and acts as a prompt for ongoing discussions with colleagues and teams and has even been used in supervision sessions. </a:t>
            </a:r>
          </a:p>
        </p:txBody>
      </p:sp>
      <p:sp>
        <p:nvSpPr>
          <p:cNvPr id="4" name="Slide Number Placeholder 3"/>
          <p:cNvSpPr>
            <a:spLocks noGrp="1"/>
          </p:cNvSpPr>
          <p:nvPr>
            <p:ph type="sldNum" sz="quarter" idx="10"/>
          </p:nvPr>
        </p:nvSpPr>
        <p:spPr/>
        <p:txBody>
          <a:bodyPr/>
          <a:lstStyle/>
          <a:p>
            <a:fld id="{1C28725F-BD08-454B-97D0-39CA3541B0FE}" type="slidenum">
              <a:rPr lang="en-GB" smtClean="0"/>
              <a:t>19</a:t>
            </a:fld>
            <a:endParaRPr lang="en-GB"/>
          </a:p>
        </p:txBody>
      </p:sp>
    </p:spTree>
    <p:extLst>
      <p:ext uri="{BB962C8B-B14F-4D97-AF65-F5344CB8AC3E}">
        <p14:creationId xmlns:p14="http://schemas.microsoft.com/office/powerpoint/2010/main" val="3724331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this slide from a</a:t>
            </a:r>
            <a:r>
              <a:rPr lang="en-US" baseline="0" dirty="0" smtClean="0"/>
              <a:t> </a:t>
            </a:r>
            <a:r>
              <a:rPr lang="en-US" dirty="0" smtClean="0"/>
              <a:t>WHO – world wide research in 2010</a:t>
            </a:r>
            <a:r>
              <a:rPr lang="en-US" baseline="0" dirty="0" smtClean="0"/>
              <a:t> shows the impact of the absence of ACEs would have.</a:t>
            </a:r>
          </a:p>
          <a:p>
            <a:r>
              <a:rPr lang="en-US" baseline="0" dirty="0" smtClean="0"/>
              <a:t>I am not naïve in believing that ACEs can be irradiated ,but we can reduce them by talking about it, intervening to improve life experiences AND importantly teach self-care and parenting skills for those new parents who don’t know what ‘good’ looks like.</a:t>
            </a:r>
            <a:endParaRPr lang="en-US" dirty="0" smtClean="0"/>
          </a:p>
        </p:txBody>
      </p:sp>
      <p:sp>
        <p:nvSpPr>
          <p:cNvPr id="4" name="Slide Number Placeholder 3"/>
          <p:cNvSpPr>
            <a:spLocks noGrp="1"/>
          </p:cNvSpPr>
          <p:nvPr>
            <p:ph type="sldNum" sz="quarter" idx="10"/>
          </p:nvPr>
        </p:nvSpPr>
        <p:spPr/>
        <p:txBody>
          <a:bodyPr/>
          <a:lstStyle/>
          <a:p>
            <a:fld id="{9342A845-8B50-864A-9ED8-640A6B734293}" type="slidenum">
              <a:rPr lang="en-US" smtClean="0"/>
              <a:t>20</a:t>
            </a:fld>
            <a:endParaRPr lang="en-US"/>
          </a:p>
        </p:txBody>
      </p:sp>
    </p:spTree>
    <p:extLst>
      <p:ext uri="{BB962C8B-B14F-4D97-AF65-F5344CB8AC3E}">
        <p14:creationId xmlns:p14="http://schemas.microsoft.com/office/powerpoint/2010/main" val="442439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a:t>
            </a:r>
            <a:r>
              <a:rPr lang="en-US" baseline="0" dirty="0" smtClean="0"/>
              <a:t> to i</a:t>
            </a:r>
            <a:r>
              <a:rPr lang="en-US" dirty="0" smtClean="0"/>
              <a:t>ncreasing the quality and quantity of life  - healthy and</a:t>
            </a:r>
            <a:r>
              <a:rPr lang="en-US" baseline="0" dirty="0" smtClean="0"/>
              <a:t> productive</a:t>
            </a:r>
            <a:endParaRPr lang="en-US" dirty="0" smtClean="0"/>
          </a:p>
          <a:p>
            <a:endParaRPr lang="en-GB" dirty="0"/>
          </a:p>
        </p:txBody>
      </p:sp>
      <p:sp>
        <p:nvSpPr>
          <p:cNvPr id="4" name="Slide Number Placeholder 3"/>
          <p:cNvSpPr>
            <a:spLocks noGrp="1"/>
          </p:cNvSpPr>
          <p:nvPr>
            <p:ph type="sldNum" sz="quarter" idx="10"/>
          </p:nvPr>
        </p:nvSpPr>
        <p:spPr/>
        <p:txBody>
          <a:bodyPr/>
          <a:lstStyle/>
          <a:p>
            <a:fld id="{1C28725F-BD08-454B-97D0-39CA3541B0FE}" type="slidenum">
              <a:rPr lang="en-GB" smtClean="0"/>
              <a:t>21</a:t>
            </a:fld>
            <a:endParaRPr lang="en-GB"/>
          </a:p>
        </p:txBody>
      </p:sp>
    </p:spTree>
    <p:extLst>
      <p:ext uri="{BB962C8B-B14F-4D97-AF65-F5344CB8AC3E}">
        <p14:creationId xmlns:p14="http://schemas.microsoft.com/office/powerpoint/2010/main" val="1018976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Public Health we hold the Marmot Review in high esteem it was a ground breaking report when published in 2010</a:t>
            </a:r>
          </a:p>
          <a:p>
            <a:r>
              <a:rPr lang="en-GB" baseline="0" dirty="0" smtClean="0"/>
              <a:t>This is a pivotal slide for me in relation to working with Children parents and the ‘Family Building’ part of the life course and a crucial time to impact on the effect of ACEs</a:t>
            </a:r>
            <a:endParaRPr lang="en-GB" dirty="0"/>
          </a:p>
        </p:txBody>
      </p:sp>
      <p:sp>
        <p:nvSpPr>
          <p:cNvPr id="4" name="Slide Number Placeholder 3"/>
          <p:cNvSpPr>
            <a:spLocks noGrp="1"/>
          </p:cNvSpPr>
          <p:nvPr>
            <p:ph type="sldNum" sz="quarter" idx="10"/>
          </p:nvPr>
        </p:nvSpPr>
        <p:spPr/>
        <p:txBody>
          <a:bodyPr/>
          <a:lstStyle/>
          <a:p>
            <a:fld id="{1C28725F-BD08-454B-97D0-39CA3541B0FE}" type="slidenum">
              <a:rPr lang="en-GB" smtClean="0"/>
              <a:t>22</a:t>
            </a:fld>
            <a:endParaRPr lang="en-GB"/>
          </a:p>
        </p:txBody>
      </p:sp>
    </p:spTree>
    <p:extLst>
      <p:ext uri="{BB962C8B-B14F-4D97-AF65-F5344CB8AC3E}">
        <p14:creationId xmlns:p14="http://schemas.microsoft.com/office/powerpoint/2010/main" val="3999099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2060"/>
                </a:solidFill>
                <a:latin typeface="Arial" panose="020B0604020202020204" pitchFamily="34" charset="0"/>
                <a:cs typeface="Arial" panose="020B0604020202020204" pitchFamily="34" charset="0"/>
              </a:rPr>
              <a:t>There are a few processes that are responsible epigenetic regulation that we know most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002060"/>
                </a:solidFill>
                <a:latin typeface="Arial" panose="020B0604020202020204" pitchFamily="34" charset="0"/>
                <a:cs typeface="Arial" panose="020B0604020202020204" pitchFamily="34" charset="0"/>
              </a:rPr>
              <a:t>Methylation</a:t>
            </a:r>
            <a:r>
              <a:rPr lang="en-GB" sz="1400" dirty="0" smtClean="0">
                <a:solidFill>
                  <a:srgbClr val="002060"/>
                </a:solidFill>
                <a:latin typeface="Arial" panose="020B0604020202020204" pitchFamily="34" charset="0"/>
                <a:cs typeface="Arial" panose="020B0604020202020204" pitchFamily="34" charset="0"/>
              </a:rPr>
              <a:t> is</a:t>
            </a:r>
            <a:r>
              <a:rPr lang="en-GB" sz="1400" baseline="0" dirty="0" smtClean="0">
                <a:solidFill>
                  <a:srgbClr val="002060"/>
                </a:solidFill>
                <a:latin typeface="Arial" panose="020B0604020202020204" pitchFamily="34" charset="0"/>
                <a:cs typeface="Arial" panose="020B0604020202020204" pitchFamily="34" charset="0"/>
              </a:rPr>
              <a:t> </a:t>
            </a:r>
            <a:r>
              <a:rPr lang="en-GB" sz="1400" dirty="0" smtClean="0">
                <a:solidFill>
                  <a:srgbClr val="002060"/>
                </a:solidFill>
                <a:latin typeface="Arial" panose="020B0604020202020204" pitchFamily="34" charset="0"/>
                <a:cs typeface="Arial" panose="020B0604020202020204" pitchFamily="34" charset="0"/>
              </a:rPr>
              <a:t>a biochemical marker which is like a ‘</a:t>
            </a:r>
            <a:r>
              <a:rPr lang="en-GB" sz="1400" b="1" dirty="0" smtClean="0">
                <a:solidFill>
                  <a:srgbClr val="002060"/>
                </a:solidFill>
                <a:latin typeface="Arial" panose="020B0604020202020204" pitchFamily="34" charset="0"/>
                <a:cs typeface="Arial" panose="020B0604020202020204" pitchFamily="34" charset="0"/>
              </a:rPr>
              <a:t>do not disturb’ </a:t>
            </a:r>
            <a:r>
              <a:rPr lang="en-GB" sz="1400" dirty="0" smtClean="0">
                <a:solidFill>
                  <a:srgbClr val="002060"/>
                </a:solidFill>
                <a:latin typeface="Arial" panose="020B0604020202020204" pitchFamily="34" charset="0"/>
                <a:cs typeface="Arial" panose="020B0604020202020204" pitchFamily="34" charset="0"/>
              </a:rPr>
              <a:t>sign &amp; prevents the gene from being turned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002060"/>
                </a:solidFill>
                <a:latin typeface="Arial" panose="020B0604020202020204" pitchFamily="34" charset="0"/>
                <a:cs typeface="Arial" panose="020B0604020202020204" pitchFamily="34" charset="0"/>
              </a:rPr>
              <a:t>Histones</a:t>
            </a:r>
            <a:r>
              <a:rPr lang="en-GB" sz="1400" dirty="0" smtClean="0">
                <a:solidFill>
                  <a:srgbClr val="002060"/>
                </a:solidFill>
                <a:latin typeface="Arial" panose="020B0604020202020204" pitchFamily="34" charset="0"/>
                <a:cs typeface="Arial" panose="020B0604020202020204" pitchFamily="34" charset="0"/>
              </a:rPr>
              <a:t> are like </a:t>
            </a:r>
            <a:r>
              <a:rPr lang="en-GB" sz="1400" b="1" dirty="0" smtClean="0">
                <a:solidFill>
                  <a:srgbClr val="002060"/>
                </a:solidFill>
                <a:latin typeface="Arial" panose="020B0604020202020204" pitchFamily="34" charset="0"/>
                <a:cs typeface="Arial" panose="020B0604020202020204" pitchFamily="34" charset="0"/>
              </a:rPr>
              <a:t>‘chastity belts’ </a:t>
            </a:r>
            <a:r>
              <a:rPr lang="en-GB" sz="1400" dirty="0" smtClean="0">
                <a:solidFill>
                  <a:srgbClr val="002060"/>
                </a:solidFill>
                <a:latin typeface="Arial" panose="020B0604020202020204" pitchFamily="34" charset="0"/>
                <a:cs typeface="Arial" panose="020B0604020202020204" pitchFamily="34" charset="0"/>
              </a:rPr>
              <a:t>keeping the genetic material locked up preventing the DNA transcription.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002060"/>
                </a:solidFill>
                <a:latin typeface="Arial" panose="020B0604020202020204" pitchFamily="34" charset="0"/>
                <a:cs typeface="Arial" panose="020B0604020202020204" pitchFamily="34" charset="0"/>
              </a:rPr>
              <a:t>Telomeres</a:t>
            </a:r>
            <a:r>
              <a:rPr lang="en-GB" dirty="0" smtClean="0">
                <a:solidFill>
                  <a:srgbClr val="002060"/>
                </a:solidFill>
                <a:latin typeface="Arial" panose="020B0604020202020204" pitchFamily="34" charset="0"/>
                <a:cs typeface="Arial" panose="020B0604020202020204" pitchFamily="34" charset="0"/>
              </a:rPr>
              <a:t> are like ‘</a:t>
            </a:r>
            <a:r>
              <a:rPr lang="en-GB" b="1" dirty="0" smtClean="0">
                <a:solidFill>
                  <a:srgbClr val="002060"/>
                </a:solidFill>
                <a:latin typeface="Arial" panose="020B0604020202020204" pitchFamily="34" charset="0"/>
                <a:cs typeface="Arial" panose="020B0604020202020204" pitchFamily="34" charset="0"/>
              </a:rPr>
              <a:t>car bumpers’</a:t>
            </a:r>
            <a:r>
              <a:rPr lang="en-GB" dirty="0" smtClean="0">
                <a:solidFill>
                  <a:srgbClr val="002060"/>
                </a:solidFill>
                <a:latin typeface="Arial" panose="020B0604020202020204" pitchFamily="34" charset="0"/>
                <a:cs typeface="Arial" panose="020B0604020202020204" pitchFamily="34" charset="0"/>
              </a:rPr>
              <a:t> protect the DNA but when compromised by toxic stress dysregulates this process &amp; this leads to disease &amp; dysfunction</a:t>
            </a:r>
            <a:r>
              <a:rPr lang="en-GB" dirty="0" smtClean="0">
                <a:solidFill>
                  <a:schemeClr val="accent5">
                    <a:lumMod val="75000"/>
                  </a:schemeClr>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accent5">
                  <a:lumMod val="75000"/>
                </a:schemeClr>
              </a:solidFill>
              <a:latin typeface="Arial" panose="020B0604020202020204" pitchFamily="34" charset="0"/>
              <a:cs typeface="Arial" panose="020B0604020202020204" pitchFamily="34" charset="0"/>
            </a:endParaRPr>
          </a:p>
          <a:p>
            <a:r>
              <a:rPr lang="en-GB" b="1" dirty="0" smtClean="0"/>
              <a:t>Analogy: DNA is a piece of music</a:t>
            </a:r>
          </a:p>
          <a:p>
            <a:r>
              <a:rPr lang="en-GB" dirty="0" smtClean="0"/>
              <a:t>The genome is like the musical notes, and the epigenetic markers are like the notations that tell you how loudly, quietly, quickly</a:t>
            </a:r>
            <a:r>
              <a:rPr lang="en-GB" baseline="0" dirty="0" smtClean="0"/>
              <a:t> or slowly to play the notes. </a:t>
            </a:r>
          </a:p>
          <a:p>
            <a:r>
              <a:rPr lang="en-GB" baseline="0" dirty="0" smtClean="0"/>
              <a:t>There may be a notation to skip and entire section or to repeat it.</a:t>
            </a:r>
          </a:p>
          <a:p>
            <a:r>
              <a:rPr lang="en-GB" baseline="0" dirty="0" smtClean="0"/>
              <a:t>The epigenetic notations are subject to experience, to be rewritten by the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1C28725F-BD08-454B-97D0-39CA3541B0FE}" type="slidenum">
              <a:rPr lang="en-GB" smtClean="0"/>
              <a:t>24</a:t>
            </a:fld>
            <a:endParaRPr lang="en-GB"/>
          </a:p>
        </p:txBody>
      </p:sp>
    </p:spTree>
    <p:extLst>
      <p:ext uri="{BB962C8B-B14F-4D97-AF65-F5344CB8AC3E}">
        <p14:creationId xmlns:p14="http://schemas.microsoft.com/office/powerpoint/2010/main" val="2644436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C83FD9-1615-4449-AEFC-6C4786912130}" type="slidenum">
              <a:rPr lang="en-GB" smtClean="0"/>
              <a:t>25</a:t>
            </a:fld>
            <a:endParaRPr lang="en-GB"/>
          </a:p>
        </p:txBody>
      </p:sp>
    </p:spTree>
    <p:extLst>
      <p:ext uri="{BB962C8B-B14F-4D97-AF65-F5344CB8AC3E}">
        <p14:creationId xmlns:p14="http://schemas.microsoft.com/office/powerpoint/2010/main" val="94766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Introduction to self:</a:t>
            </a:r>
            <a:r>
              <a:rPr lang="en-GB" sz="1200" kern="1200" baseline="0" dirty="0" smtClean="0">
                <a:solidFill>
                  <a:schemeClr val="tx1"/>
                </a:solidFill>
                <a:effectLst/>
                <a:latin typeface="+mn-lt"/>
                <a:ea typeface="+mn-ea"/>
                <a:cs typeface="+mn-cs"/>
              </a:rPr>
              <a:t> Ann Berry, Registered Nurse, Teacher ,Therapist and Public Health Practitioner. I am a Public Health and Commissioning Manager in the Nottinghamshire Children’s Integrated Commissioning Hub Led by  Kate Allen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 was invited to come to talk to you today about Adverse Childhood Experiences as it meet the 3 criteria of the Alliance. I understand from Karen Talbot that you are a group who wants to act for change to meet these criteria as well as sharing information  </a:t>
            </a:r>
            <a:r>
              <a:rPr lang="en-GB" sz="1200" kern="1200" dirty="0" smtClean="0">
                <a:solidFill>
                  <a:schemeClr val="tx1"/>
                </a:solidFill>
                <a:effectLst/>
                <a:latin typeface="+mn-lt"/>
                <a:ea typeface="+mn-ea"/>
                <a:cs typeface="+mn-cs"/>
              </a:rPr>
              <a:t>and to say what I think needs to be done for Children Young People and Families in Nottinghamshire in relation to ACE’s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session will define Adverse Childhood Experiences, known as ACEs, take you through the science behind it,  </a:t>
            </a:r>
            <a:r>
              <a:rPr lang="en-GB" baseline="0" dirty="0" smtClean="0"/>
              <a:t>and the impact they have throughout the course of our lives life , then </a:t>
            </a:r>
            <a:r>
              <a:rPr lang="en-GB" sz="1200" kern="1200" baseline="0" dirty="0" smtClean="0">
                <a:solidFill>
                  <a:schemeClr val="tx1"/>
                </a:solidFill>
                <a:effectLst/>
                <a:latin typeface="+mn-lt"/>
                <a:ea typeface="+mn-ea"/>
                <a:cs typeface="+mn-cs"/>
              </a:rPr>
              <a:t>the developments and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Ill then outline an approach to consider in Nottinghamshire </a:t>
            </a:r>
            <a:r>
              <a:rPr lang="en-GB" baseline="0" dirty="0" smtClean="0"/>
              <a:t> and there will be an opportunity for questions and a discussion</a:t>
            </a: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8725F-BD08-454B-97D0-39CA3541B0FE}" type="slidenum">
              <a:rPr lang="en-GB" smtClean="0"/>
              <a:t>2</a:t>
            </a:fld>
            <a:endParaRPr lang="en-GB"/>
          </a:p>
        </p:txBody>
      </p:sp>
    </p:spTree>
    <p:extLst>
      <p:ext uri="{BB962C8B-B14F-4D97-AF65-F5344CB8AC3E}">
        <p14:creationId xmlns:p14="http://schemas.microsoft.com/office/powerpoint/2010/main" val="3332553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 of this are…</a:t>
            </a:r>
          </a:p>
          <a:p>
            <a:r>
              <a:rPr lang="en-GB" dirty="0" smtClean="0"/>
              <a:t>If the left </a:t>
            </a:r>
            <a:r>
              <a:rPr lang="en-GB" baseline="0" dirty="0" smtClean="0"/>
              <a:t> hip is injured over time the body will compensate to be able to keep functioning and is likely to impact on the right lower back </a:t>
            </a:r>
          </a:p>
          <a:p>
            <a:r>
              <a:rPr lang="en-GB" baseline="0" dirty="0" smtClean="0"/>
              <a:t>By the same biomechanical process, lower back pain can in time trigger neck and shoulder pain</a:t>
            </a:r>
          </a:p>
          <a:p>
            <a:endParaRPr lang="en-GB" baseline="0" dirty="0" smtClean="0"/>
          </a:p>
          <a:p>
            <a:r>
              <a:rPr lang="en-GB" baseline="0" dirty="0" smtClean="0"/>
              <a:t>Following physical trauma  which occludes the major arteries in the lower leg, smaller </a:t>
            </a:r>
            <a:r>
              <a:rPr lang="en-GB" baseline="0" dirty="0" err="1" smtClean="0"/>
              <a:t>arteriols</a:t>
            </a:r>
            <a:r>
              <a:rPr lang="en-GB" baseline="0" dirty="0" smtClean="0"/>
              <a:t>  will expand to accommodate the increased blood flow </a:t>
            </a:r>
          </a:p>
          <a:p>
            <a:endParaRPr lang="en-GB" baseline="0" dirty="0" smtClean="0"/>
          </a:p>
          <a:p>
            <a:r>
              <a:rPr lang="en-GB" baseline="0" dirty="0" smtClean="0"/>
              <a:t>Physical touch, love , care, time and attention can soothe our emotions. Its known as The Haptic System and reinforces our sense of ourselves, where we end and the world begins. It prevents the effects of toxic stress in the brain and body.  </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1C28725F-BD08-454B-97D0-39CA3541B0FE}" type="slidenum">
              <a:rPr lang="en-GB" smtClean="0"/>
              <a:t>27</a:t>
            </a:fld>
            <a:endParaRPr lang="en-GB"/>
          </a:p>
        </p:txBody>
      </p:sp>
    </p:spTree>
    <p:extLst>
      <p:ext uri="{BB962C8B-B14F-4D97-AF65-F5344CB8AC3E}">
        <p14:creationId xmlns:p14="http://schemas.microsoft.com/office/powerpoint/2010/main" val="3850533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C83FD9-1615-4449-AEFC-6C4786912130}" type="slidenum">
              <a:rPr lang="en-GB" smtClean="0"/>
              <a:t>29</a:t>
            </a:fld>
            <a:endParaRPr lang="en-GB"/>
          </a:p>
        </p:txBody>
      </p:sp>
    </p:spTree>
    <p:extLst>
      <p:ext uri="{BB962C8B-B14F-4D97-AF65-F5344CB8AC3E}">
        <p14:creationId xmlns:p14="http://schemas.microsoft.com/office/powerpoint/2010/main" val="481086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schemeClr val="accent1">
                    <a:lumMod val="75000"/>
                  </a:schemeClr>
                </a:solidFill>
              </a:rPr>
              <a:t>All healthcare, education and policing staff in Nottinghamshire should receive regular training in how to recognise and appropriately respond to signs of abuse and other types of trauma in children &amp; young people. The ACE model should be used as a way of thinking about the impact of childhood trauma on psychological, physical and social health for both professional and public audiences</a:t>
            </a:r>
          </a:p>
          <a:p>
            <a:pPr marL="171450" indent="-171450">
              <a:buFont typeface="Arial" panose="020B0604020202020204" pitchFamily="34" charset="0"/>
              <a:buChar char="•"/>
            </a:pPr>
            <a:endParaRPr lang="en-GB" dirty="0" smtClean="0">
              <a:solidFill>
                <a:schemeClr val="accent1">
                  <a:lumMod val="7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schemeClr val="accent1">
                    <a:lumMod val="75000"/>
                  </a:schemeClr>
                </a:solidFill>
              </a:rPr>
              <a:t>All agencies should work together to prevent  ACEs in order to reduce health and social inequalities, and to address the root causes of a significant proportion of police call-outs, A&amp;E  attendances and benefits dependence in Nottinghamshire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solidFill>
                <a:schemeClr val="accent1">
                  <a:lumMod val="7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schemeClr val="accent1">
                    <a:lumMod val="75000"/>
                  </a:schemeClr>
                </a:solidFill>
              </a:rPr>
              <a:t> Develop trauma informed professional practice in schools, policing and healthcare in Nottinghamshire, in order to begin to break the ACE cycle for affected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solidFill>
                <a:schemeClr val="accent1">
                  <a:lumMod val="7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schemeClr val="accent1">
                    <a:lumMod val="75000"/>
                  </a:schemeClr>
                </a:solidFill>
              </a:rPr>
              <a:t>Continue to invest in programmes that a) support at-risk parents and families to reduce the likelihood of ACEs, and b) provide positive mentorship and resilience building for young people in order to mitigate the effects of ACEs that they may have experienced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ECF3B5CF-6D9A-4991-8496-6DE87196F2CF}" type="slidenum">
              <a:rPr lang="en-GB" smtClean="0"/>
              <a:t>31</a:t>
            </a:fld>
            <a:endParaRPr lang="en-GB"/>
          </a:p>
        </p:txBody>
      </p:sp>
    </p:spTree>
    <p:extLst>
      <p:ext uri="{BB962C8B-B14F-4D97-AF65-F5344CB8AC3E}">
        <p14:creationId xmlns:p14="http://schemas.microsoft.com/office/powerpoint/2010/main" val="3624637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28725F-BD08-454B-97D0-39CA3541B0FE}" type="slidenum">
              <a:rPr lang="en-GB" smtClean="0"/>
              <a:t>32</a:t>
            </a:fld>
            <a:endParaRPr lang="en-GB"/>
          </a:p>
        </p:txBody>
      </p:sp>
    </p:spTree>
    <p:extLst>
      <p:ext uri="{BB962C8B-B14F-4D97-AF65-F5344CB8AC3E}">
        <p14:creationId xmlns:p14="http://schemas.microsoft.com/office/powerpoint/2010/main" val="2773879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07B583-C412-4F42-820F-8FA87F1E8B6F}" type="slidenum">
              <a:rPr lang="en-GB" smtClean="0"/>
              <a:t>33</a:t>
            </a:fld>
            <a:endParaRPr lang="en-GB"/>
          </a:p>
        </p:txBody>
      </p:sp>
    </p:spTree>
    <p:extLst>
      <p:ext uri="{BB962C8B-B14F-4D97-AF65-F5344CB8AC3E}">
        <p14:creationId xmlns:p14="http://schemas.microsoft.com/office/powerpoint/2010/main" val="3015538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5D5392-55A0-4AC3-AFF5-AF25D58E2CAF}" type="slidenum">
              <a:rPr lang="en-GB" smtClean="0"/>
              <a:t>34</a:t>
            </a:fld>
            <a:endParaRPr lang="en-GB"/>
          </a:p>
        </p:txBody>
      </p:sp>
    </p:spTree>
    <p:extLst>
      <p:ext uri="{BB962C8B-B14F-4D97-AF65-F5344CB8AC3E}">
        <p14:creationId xmlns:p14="http://schemas.microsoft.com/office/powerpoint/2010/main" val="996899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Public Health Prevention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University</a:t>
            </a:r>
            <a:r>
              <a:rPr lang="en-GB" baseline="0" dirty="0" smtClean="0">
                <a:solidFill>
                  <a:srgbClr val="FF0000"/>
                </a:solidFill>
              </a:rPr>
              <a:t> of Birmingham and </a:t>
            </a:r>
            <a:r>
              <a:rPr lang="en-GB" dirty="0" smtClean="0">
                <a:solidFill>
                  <a:srgbClr val="FF0000"/>
                </a:solidFill>
              </a:rPr>
              <a:t>MH Policy commission: ‘Investing</a:t>
            </a:r>
            <a:r>
              <a:rPr lang="en-GB" baseline="0" dirty="0" smtClean="0">
                <a:solidFill>
                  <a:srgbClr val="FF0000"/>
                </a:solidFill>
              </a:rPr>
              <a:t> in a Resilient Generation’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0000"/>
                </a:solidFill>
              </a:rPr>
              <a:t>The frequency of mental health problems in children and young people is increasing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0000"/>
                </a:solidFill>
              </a:rPr>
              <a:t>1 in 10 children has a diagnosable mental health condition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0000"/>
                </a:solidFill>
              </a:rPr>
              <a:t>50% of all mental health problems manifest by age 14 and 75% by age 24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0000"/>
                </a:solidFill>
              </a:rPr>
              <a:t>1 in 3 diagnosed mental health conditions in adulthood  relate directly to 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0000"/>
                </a:solidFill>
              </a:rPr>
              <a:t>Social exclusion and social disadvantage increase the risks of all types of mental health difficulties in children and young people, from depression to psychosis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0000"/>
                </a:solidFill>
              </a:rPr>
              <a:t>Making the economic case for prevention: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0000"/>
                </a:solidFill>
              </a:rPr>
              <a:t>7p in every £1 is spent on children’s mental health but only 1p of this is spent on early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0000"/>
                </a:solidFill>
              </a:rPr>
              <a:t>People with high resilience resources are 50% less likely to have a diagnosable mental health condition</a:t>
            </a:r>
            <a:endParaRPr lang="en-GB"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0000"/>
                </a:solidFill>
              </a:rPr>
              <a:t>There is good evidence for interventions which need adopting and scaling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Description of current</a:t>
            </a:r>
            <a:r>
              <a:rPr lang="en-GB" baseline="0" dirty="0" smtClean="0">
                <a:solidFill>
                  <a:srgbClr val="FF0000"/>
                </a:solidFill>
              </a:rPr>
              <a:t> commissioning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0000"/>
                </a:solidFill>
              </a:rPr>
              <a:t>What is on the horizon?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0000"/>
                </a:solidFill>
              </a:rPr>
              <a:t>Description of the </a:t>
            </a:r>
            <a:r>
              <a:rPr lang="en-GB" dirty="0" smtClean="0">
                <a:solidFill>
                  <a:srgbClr val="FF0000"/>
                </a:solidFill>
              </a:rPr>
              <a:t>REACh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Early disclosure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People who</a:t>
            </a:r>
            <a:r>
              <a:rPr lang="en-GB" baseline="0" dirty="0" smtClean="0">
                <a:solidFill>
                  <a:srgbClr val="FF0000"/>
                </a:solidFill>
              </a:rPr>
              <a:t> actively disclose </a:t>
            </a:r>
            <a:r>
              <a:rPr lang="en-GB" dirty="0" smtClean="0">
                <a:solidFill>
                  <a:srgbClr val="FF0000"/>
                </a:solidFill>
              </a:rPr>
              <a:t>wait</a:t>
            </a:r>
            <a:r>
              <a:rPr lang="en-GB" baseline="0" dirty="0" smtClean="0">
                <a:solidFill>
                  <a:srgbClr val="FF0000"/>
                </a:solidFill>
              </a:rPr>
              <a:t> on </a:t>
            </a:r>
            <a:r>
              <a:rPr lang="en-GB" dirty="0" smtClean="0">
                <a:solidFill>
                  <a:srgbClr val="FF0000"/>
                </a:solidFill>
              </a:rPr>
              <a:t>average  8-16 years to do so with some never disclosing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D05D5392-55A0-4AC3-AFF5-AF25D58E2CAF}" type="slidenum">
              <a:rPr lang="en-GB" smtClean="0"/>
              <a:t>35</a:t>
            </a:fld>
            <a:endParaRPr lang="en-GB"/>
          </a:p>
        </p:txBody>
      </p:sp>
    </p:spTree>
    <p:extLst>
      <p:ext uri="{BB962C8B-B14F-4D97-AF65-F5344CB8AC3E}">
        <p14:creationId xmlns:p14="http://schemas.microsoft.com/office/powerpoint/2010/main" val="3964941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28725F-BD08-454B-97D0-39CA3541B0FE}" type="slidenum">
              <a:rPr lang="en-GB" smtClean="0"/>
              <a:t>36</a:t>
            </a:fld>
            <a:endParaRPr lang="en-GB"/>
          </a:p>
        </p:txBody>
      </p:sp>
    </p:spTree>
    <p:extLst>
      <p:ext uri="{BB962C8B-B14F-4D97-AF65-F5344CB8AC3E}">
        <p14:creationId xmlns:p14="http://schemas.microsoft.com/office/powerpoint/2010/main" val="844531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28725F-BD08-454B-97D0-39CA3541B0FE}" type="slidenum">
              <a:rPr lang="en-GB" smtClean="0"/>
              <a:t>37</a:t>
            </a:fld>
            <a:endParaRPr lang="en-GB"/>
          </a:p>
        </p:txBody>
      </p:sp>
    </p:spTree>
    <p:extLst>
      <p:ext uri="{BB962C8B-B14F-4D97-AF65-F5344CB8AC3E}">
        <p14:creationId xmlns:p14="http://schemas.microsoft.com/office/powerpoint/2010/main" val="3183921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lets look at  potential work schools and supporting </a:t>
            </a:r>
            <a:r>
              <a:rPr lang="en-GB" dirty="0" err="1" smtClean="0"/>
              <a:t>edu</a:t>
            </a:r>
            <a:r>
              <a:rPr lang="en-GB" dirty="0" smtClean="0"/>
              <a:t>-care</a:t>
            </a:r>
          </a:p>
          <a:p>
            <a:endParaRPr lang="en-GB" dirty="0" smtClean="0"/>
          </a:p>
          <a:p>
            <a:r>
              <a:rPr lang="en-GB" dirty="0" smtClean="0"/>
              <a:t>There is</a:t>
            </a:r>
            <a:r>
              <a:rPr lang="en-GB" baseline="0" dirty="0" smtClean="0"/>
              <a:t> a developing interest from </a:t>
            </a:r>
            <a:r>
              <a:rPr lang="en-GB" dirty="0" smtClean="0"/>
              <a:t>schools in the county to become trauma informed -‘A Trauma Informed School’ </a:t>
            </a:r>
          </a:p>
          <a:p>
            <a:r>
              <a:rPr lang="en-GB" dirty="0" smtClean="0"/>
              <a:t>Discussions with</a:t>
            </a:r>
            <a:r>
              <a:rPr lang="en-GB" baseline="0" dirty="0" smtClean="0"/>
              <a:t> exec heads, heads, the SEND co-</a:t>
            </a:r>
            <a:r>
              <a:rPr lang="en-GB" baseline="0" dirty="0" err="1" smtClean="0"/>
              <a:t>ord</a:t>
            </a:r>
            <a:r>
              <a:rPr lang="en-GB" baseline="0" dirty="0" smtClean="0"/>
              <a:t> and ELSA trained staff have led to greater knowledge and understanding . </a:t>
            </a:r>
          </a:p>
          <a:p>
            <a:r>
              <a:rPr lang="en-GB" baseline="0" dirty="0" smtClean="0"/>
              <a:t>They have looked at their schools needs and resources and have planned to make incremental changes toward a trauma informed school </a:t>
            </a:r>
          </a:p>
          <a:p>
            <a:endParaRPr lang="en-GB" baseline="0" dirty="0" smtClean="0"/>
          </a:p>
          <a:p>
            <a:r>
              <a:rPr lang="en-GB" baseline="0" dirty="0" smtClean="0"/>
              <a:t>RESOURCES and options</a:t>
            </a:r>
          </a:p>
          <a:p>
            <a:r>
              <a:rPr lang="en-GB" baseline="0" dirty="0" smtClean="0"/>
              <a:t>Somethings are FREE of cost to implement  - CREATIVE &amp; INNOVATIVE </a:t>
            </a:r>
          </a:p>
          <a:p>
            <a:r>
              <a:rPr lang="en-GB" baseline="0" dirty="0" smtClean="0"/>
              <a:t>Some have a FINANCIAL cost implications but low cost per pupil</a:t>
            </a:r>
          </a:p>
          <a:p>
            <a:r>
              <a:rPr lang="en-GB" baseline="0" dirty="0" smtClean="0"/>
              <a:t>Some are INNOVATIVE and BOLD</a:t>
            </a:r>
          </a:p>
          <a:p>
            <a:endParaRPr lang="en-GB" baseline="0" dirty="0" smtClean="0"/>
          </a:p>
          <a:p>
            <a:r>
              <a:rPr lang="en-GB" baseline="0" dirty="0" smtClean="0"/>
              <a:t>Impact on </a:t>
            </a:r>
          </a:p>
          <a:p>
            <a:r>
              <a:rPr lang="en-GB" baseline="0" dirty="0" smtClean="0"/>
              <a:t>Attendance</a:t>
            </a:r>
          </a:p>
          <a:p>
            <a:r>
              <a:rPr lang="en-GB" baseline="0" dirty="0" smtClean="0"/>
              <a:t>Attention</a:t>
            </a:r>
          </a:p>
          <a:p>
            <a:r>
              <a:rPr lang="en-GB" baseline="0" dirty="0" smtClean="0"/>
              <a:t>Behaviour</a:t>
            </a:r>
          </a:p>
          <a:p>
            <a:r>
              <a:rPr lang="en-GB" baseline="0" dirty="0" smtClean="0"/>
              <a:t>Relationships</a:t>
            </a:r>
          </a:p>
          <a:p>
            <a:r>
              <a:rPr lang="en-GB" baseline="0" dirty="0" err="1" smtClean="0"/>
              <a:t>Agrression</a:t>
            </a:r>
            <a:r>
              <a:rPr lang="en-GB" baseline="0" dirty="0" smtClean="0"/>
              <a:t> and violence</a:t>
            </a:r>
          </a:p>
          <a:p>
            <a:r>
              <a:rPr lang="en-GB" baseline="0" dirty="0" smtClean="0"/>
              <a:t>Inclusion</a:t>
            </a:r>
          </a:p>
          <a:p>
            <a:r>
              <a:rPr lang="en-GB" baseline="0" dirty="0" smtClean="0"/>
              <a:t>Achievement</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C28725F-BD08-454B-97D0-39CA3541B0FE}" type="slidenum">
              <a:rPr lang="en-GB" smtClean="0"/>
              <a:t>38</a:t>
            </a:fld>
            <a:endParaRPr lang="en-GB"/>
          </a:p>
        </p:txBody>
      </p:sp>
    </p:spTree>
    <p:extLst>
      <p:ext uri="{BB962C8B-B14F-4D97-AF65-F5344CB8AC3E}">
        <p14:creationId xmlns:p14="http://schemas.microsoft.com/office/powerpoint/2010/main" val="338423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3637BC-4925-471E-BEE5-7E2122C10904}" type="slidenum">
              <a:rPr lang="en-GB" smtClean="0"/>
              <a:t>3</a:t>
            </a:fld>
            <a:endParaRPr lang="en-GB"/>
          </a:p>
        </p:txBody>
      </p:sp>
    </p:spTree>
    <p:extLst>
      <p:ext uri="{BB962C8B-B14F-4D97-AF65-F5344CB8AC3E}">
        <p14:creationId xmlns:p14="http://schemas.microsoft.com/office/powerpoint/2010/main" val="2316330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17D7EF-266E-41CC-9199-EDB07C631083}" type="slidenum">
              <a:rPr lang="en-GB" smtClean="0"/>
              <a:t>39</a:t>
            </a:fld>
            <a:endParaRPr lang="en-GB"/>
          </a:p>
        </p:txBody>
      </p:sp>
    </p:spTree>
    <p:extLst>
      <p:ext uri="{BB962C8B-B14F-4D97-AF65-F5344CB8AC3E}">
        <p14:creationId xmlns:p14="http://schemas.microsoft.com/office/powerpoint/2010/main" val="2047131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Traumatising already traumatised people</a:t>
            </a:r>
          </a:p>
          <a:p>
            <a:r>
              <a:rPr lang="en-GB" dirty="0" smtClean="0"/>
              <a:t>Exclusion isolates and further isolates already isolated people</a:t>
            </a:r>
            <a:endParaRPr lang="en-GB" dirty="0"/>
          </a:p>
        </p:txBody>
      </p:sp>
      <p:sp>
        <p:nvSpPr>
          <p:cNvPr id="4" name="Slide Number Placeholder 3"/>
          <p:cNvSpPr>
            <a:spLocks noGrp="1"/>
          </p:cNvSpPr>
          <p:nvPr>
            <p:ph type="sldNum" sz="quarter" idx="10"/>
          </p:nvPr>
        </p:nvSpPr>
        <p:spPr/>
        <p:txBody>
          <a:bodyPr/>
          <a:lstStyle/>
          <a:p>
            <a:fld id="{6217D7EF-266E-41CC-9199-EDB07C631083}" type="slidenum">
              <a:rPr lang="en-GB" smtClean="0"/>
              <a:t>40</a:t>
            </a:fld>
            <a:endParaRPr lang="en-GB"/>
          </a:p>
        </p:txBody>
      </p:sp>
    </p:spTree>
    <p:extLst>
      <p:ext uri="{BB962C8B-B14F-4D97-AF65-F5344CB8AC3E}">
        <p14:creationId xmlns:p14="http://schemas.microsoft.com/office/powerpoint/2010/main" val="2628069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17D7EF-266E-41CC-9199-EDB07C631083}" type="slidenum">
              <a:rPr lang="en-GB" smtClean="0"/>
              <a:t>42</a:t>
            </a:fld>
            <a:endParaRPr lang="en-GB"/>
          </a:p>
        </p:txBody>
      </p:sp>
    </p:spTree>
    <p:extLst>
      <p:ext uri="{BB962C8B-B14F-4D97-AF65-F5344CB8AC3E}">
        <p14:creationId xmlns:p14="http://schemas.microsoft.com/office/powerpoint/2010/main" val="1584505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28725F-BD08-454B-97D0-39CA3541B0FE}" type="slidenum">
              <a:rPr lang="en-GB" smtClean="0"/>
              <a:t>43</a:t>
            </a:fld>
            <a:endParaRPr lang="en-GB"/>
          </a:p>
        </p:txBody>
      </p:sp>
    </p:spTree>
    <p:extLst>
      <p:ext uri="{BB962C8B-B14F-4D97-AF65-F5344CB8AC3E}">
        <p14:creationId xmlns:p14="http://schemas.microsoft.com/office/powerpoint/2010/main" val="1818185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17D7EF-266E-41CC-9199-EDB07C631083}" type="slidenum">
              <a:rPr lang="en-GB" smtClean="0"/>
              <a:t>46</a:t>
            </a:fld>
            <a:endParaRPr lang="en-GB"/>
          </a:p>
        </p:txBody>
      </p:sp>
    </p:spTree>
    <p:extLst>
      <p:ext uri="{BB962C8B-B14F-4D97-AF65-F5344CB8AC3E}">
        <p14:creationId xmlns:p14="http://schemas.microsoft.com/office/powerpoint/2010/main" val="1579553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17D7EF-266E-41CC-9199-EDB07C631083}" type="slidenum">
              <a:rPr lang="en-GB" smtClean="0"/>
              <a:t>47</a:t>
            </a:fld>
            <a:endParaRPr lang="en-GB"/>
          </a:p>
        </p:txBody>
      </p:sp>
    </p:spTree>
    <p:extLst>
      <p:ext uri="{BB962C8B-B14F-4D97-AF65-F5344CB8AC3E}">
        <p14:creationId xmlns:p14="http://schemas.microsoft.com/office/powerpoint/2010/main" val="4188377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C83FD9-1615-4449-AEFC-6C4786912130}" type="slidenum">
              <a:rPr lang="en-GB" smtClean="0"/>
              <a:t>49</a:t>
            </a:fld>
            <a:endParaRPr lang="en-GB"/>
          </a:p>
        </p:txBody>
      </p:sp>
    </p:spTree>
    <p:extLst>
      <p:ext uri="{BB962C8B-B14F-4D97-AF65-F5344CB8AC3E}">
        <p14:creationId xmlns:p14="http://schemas.microsoft.com/office/powerpoint/2010/main" val="1167491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hope you have found this presentation interesting and food for thought., consider the work we could do in Nottinghamshire for our children young people and families.</a:t>
            </a:r>
          </a:p>
          <a:p>
            <a:r>
              <a:rPr lang="en-GB" dirty="0" smtClean="0"/>
              <a:t>This PPP will be circulated and I’ve put some links to more information and  brief VT clips from some of the researchers</a:t>
            </a:r>
            <a:r>
              <a:rPr lang="en-GB" baseline="0" dirty="0" smtClean="0"/>
              <a:t> developers and  implementers of this work FYI</a:t>
            </a:r>
            <a:endParaRPr lang="en-GB" dirty="0" smtClean="0"/>
          </a:p>
          <a:p>
            <a:endParaRPr lang="en-GB" dirty="0" smtClean="0"/>
          </a:p>
          <a:p>
            <a:r>
              <a:rPr lang="en-GB" dirty="0" smtClean="0"/>
              <a:t>Karen</a:t>
            </a:r>
            <a:r>
              <a:rPr lang="en-GB" baseline="0" dirty="0" smtClean="0"/>
              <a:t> has my contact details if you have any further thoughts comments or questions I can help with.</a:t>
            </a:r>
            <a:endParaRPr lang="en-GB" dirty="0" smtClean="0"/>
          </a:p>
          <a:p>
            <a:endParaRPr lang="en-GB" dirty="0" smtClean="0"/>
          </a:p>
          <a:p>
            <a:r>
              <a:rPr lang="en-GB" dirty="0" smtClean="0"/>
              <a:t>Thank you for your questions, time and attention this morning.</a:t>
            </a:r>
            <a:endParaRPr lang="en-GB" dirty="0"/>
          </a:p>
        </p:txBody>
      </p:sp>
      <p:sp>
        <p:nvSpPr>
          <p:cNvPr id="4" name="Slide Number Placeholder 3"/>
          <p:cNvSpPr>
            <a:spLocks noGrp="1"/>
          </p:cNvSpPr>
          <p:nvPr>
            <p:ph type="sldNum" sz="quarter" idx="10"/>
          </p:nvPr>
        </p:nvSpPr>
        <p:spPr/>
        <p:txBody>
          <a:bodyPr/>
          <a:lstStyle/>
          <a:p>
            <a:fld id="{6217D7EF-266E-41CC-9199-EDB07C631083}" type="slidenum">
              <a:rPr lang="en-GB" smtClean="0"/>
              <a:t>50</a:t>
            </a:fld>
            <a:endParaRPr lang="en-GB"/>
          </a:p>
        </p:txBody>
      </p:sp>
    </p:spTree>
    <p:extLst>
      <p:ext uri="{BB962C8B-B14F-4D97-AF65-F5344CB8AC3E}">
        <p14:creationId xmlns:p14="http://schemas.microsoft.com/office/powerpoint/2010/main" val="2436569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F3B5CF-6D9A-4991-8496-6DE87196F2CF}" type="slidenum">
              <a:rPr lang="en-GB" smtClean="0"/>
              <a:t>53</a:t>
            </a:fld>
            <a:endParaRPr lang="en-GB"/>
          </a:p>
        </p:txBody>
      </p:sp>
    </p:spTree>
    <p:extLst>
      <p:ext uri="{BB962C8B-B14F-4D97-AF65-F5344CB8AC3E}">
        <p14:creationId xmlns:p14="http://schemas.microsoft.com/office/powerpoint/2010/main" val="350663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F3B5CF-6D9A-4991-8496-6DE87196F2CF}" type="slidenum">
              <a:rPr lang="en-GB" smtClean="0"/>
              <a:t>4</a:t>
            </a:fld>
            <a:endParaRPr lang="en-GB"/>
          </a:p>
        </p:txBody>
      </p:sp>
    </p:spTree>
    <p:extLst>
      <p:ext uri="{BB962C8B-B14F-4D97-AF65-F5344CB8AC3E}">
        <p14:creationId xmlns:p14="http://schemas.microsoft.com/office/powerpoint/2010/main" val="1202242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3637BC-4925-471E-BEE5-7E2122C10904}" type="slidenum">
              <a:rPr lang="en-GB" smtClean="0"/>
              <a:t>5</a:t>
            </a:fld>
            <a:endParaRPr lang="en-GB"/>
          </a:p>
        </p:txBody>
      </p:sp>
    </p:spTree>
    <p:extLst>
      <p:ext uri="{BB962C8B-B14F-4D97-AF65-F5344CB8AC3E}">
        <p14:creationId xmlns:p14="http://schemas.microsoft.com/office/powerpoint/2010/main" val="4123176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F3B5CF-6D9A-4991-8496-6DE87196F2CF}" type="slidenum">
              <a:rPr lang="en-GB" smtClean="0"/>
              <a:t>6</a:t>
            </a:fld>
            <a:endParaRPr lang="en-GB"/>
          </a:p>
        </p:txBody>
      </p:sp>
    </p:spTree>
    <p:extLst>
      <p:ext uri="{BB962C8B-B14F-4D97-AF65-F5344CB8AC3E}">
        <p14:creationId xmlns:p14="http://schemas.microsoft.com/office/powerpoint/2010/main" val="257191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accent1">
                    <a:lumMod val="75000"/>
                  </a:schemeClr>
                </a:solidFill>
              </a:rPr>
              <a:t>Nottinghamshire</a:t>
            </a:r>
          </a:p>
          <a:p>
            <a:pPr marL="171450" indent="-171450">
              <a:buFont typeface="Arial" panose="020B0604020202020204" pitchFamily="34" charset="0"/>
              <a:buChar char="•"/>
            </a:pPr>
            <a:r>
              <a:rPr lang="en-GB" dirty="0" smtClean="0">
                <a:solidFill>
                  <a:schemeClr val="accent1">
                    <a:lumMod val="75000"/>
                  </a:schemeClr>
                </a:solidFill>
              </a:rPr>
              <a:t>8.3-13.6% of UK population have 4 or more ACEs</a:t>
            </a:r>
          </a:p>
          <a:p>
            <a:pPr marL="171450" indent="-171450">
              <a:buFont typeface="Arial" panose="020B0604020202020204" pitchFamily="34" charset="0"/>
              <a:buChar char="•"/>
            </a:pPr>
            <a:r>
              <a:rPr lang="en-GB" dirty="0" smtClean="0">
                <a:solidFill>
                  <a:schemeClr val="accent1">
                    <a:lumMod val="75000"/>
                  </a:schemeClr>
                </a:solidFill>
              </a:rPr>
              <a:t>Experience of multiple ACEs correlation to areas of greatest need</a:t>
            </a:r>
          </a:p>
          <a:p>
            <a:pPr marL="171450" indent="-171450">
              <a:buFont typeface="Arial" panose="020B0604020202020204" pitchFamily="34" charset="0"/>
              <a:buChar char="•"/>
            </a:pPr>
            <a:r>
              <a:rPr lang="en-GB" dirty="0" smtClean="0">
                <a:solidFill>
                  <a:schemeClr val="accent1">
                    <a:lumMod val="75000"/>
                  </a:schemeClr>
                </a:solidFill>
              </a:rPr>
              <a:t>Adults in lowest income group are 3 x more likely to report 4 or more ACEs</a:t>
            </a:r>
          </a:p>
        </p:txBody>
      </p:sp>
      <p:sp>
        <p:nvSpPr>
          <p:cNvPr id="4" name="Slide Number Placeholder 3"/>
          <p:cNvSpPr>
            <a:spLocks noGrp="1"/>
          </p:cNvSpPr>
          <p:nvPr>
            <p:ph type="sldNum" sz="quarter" idx="10"/>
          </p:nvPr>
        </p:nvSpPr>
        <p:spPr/>
        <p:txBody>
          <a:bodyPr/>
          <a:lstStyle/>
          <a:p>
            <a:fld id="{ECF3B5CF-6D9A-4991-8496-6DE87196F2CF}" type="slidenum">
              <a:rPr lang="en-GB" smtClean="0"/>
              <a:t>8</a:t>
            </a:fld>
            <a:endParaRPr lang="en-GB"/>
          </a:p>
        </p:txBody>
      </p:sp>
    </p:spTree>
    <p:extLst>
      <p:ext uri="{BB962C8B-B14F-4D97-AF65-F5344CB8AC3E}">
        <p14:creationId xmlns:p14="http://schemas.microsoft.com/office/powerpoint/2010/main" val="280829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17D7EF-266E-41CC-9199-EDB07C631083}" type="slidenum">
              <a:rPr lang="en-GB" smtClean="0"/>
              <a:t>10</a:t>
            </a:fld>
            <a:endParaRPr lang="en-GB"/>
          </a:p>
        </p:txBody>
      </p:sp>
    </p:spTree>
    <p:extLst>
      <p:ext uri="{BB962C8B-B14F-4D97-AF65-F5344CB8AC3E}">
        <p14:creationId xmlns:p14="http://schemas.microsoft.com/office/powerpoint/2010/main" val="275788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3637BC-4925-471E-BEE5-7E2122C10904}" type="slidenum">
              <a:rPr lang="en-GB" smtClean="0"/>
              <a:t>12</a:t>
            </a:fld>
            <a:endParaRPr lang="en-GB"/>
          </a:p>
        </p:txBody>
      </p:sp>
    </p:spTree>
    <p:extLst>
      <p:ext uri="{BB962C8B-B14F-4D97-AF65-F5344CB8AC3E}">
        <p14:creationId xmlns:p14="http://schemas.microsoft.com/office/powerpoint/2010/main" val="42049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2D243A-C1E5-45AF-9BB1-FB4820AADF16}"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E5474-C3E5-4DAA-8E61-4B0A269E4EB3}" type="slidenum">
              <a:rPr lang="en-GB" smtClean="0"/>
              <a:t>‹#›</a:t>
            </a:fld>
            <a:endParaRPr lang="en-GB"/>
          </a:p>
        </p:txBody>
      </p:sp>
    </p:spTree>
    <p:extLst>
      <p:ext uri="{BB962C8B-B14F-4D97-AF65-F5344CB8AC3E}">
        <p14:creationId xmlns:p14="http://schemas.microsoft.com/office/powerpoint/2010/main" val="2379357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2D243A-C1E5-45AF-9BB1-FB4820AADF16}"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E5474-C3E5-4DAA-8E61-4B0A269E4EB3}" type="slidenum">
              <a:rPr lang="en-GB" smtClean="0"/>
              <a:t>‹#›</a:t>
            </a:fld>
            <a:endParaRPr lang="en-GB"/>
          </a:p>
        </p:txBody>
      </p:sp>
    </p:spTree>
    <p:extLst>
      <p:ext uri="{BB962C8B-B14F-4D97-AF65-F5344CB8AC3E}">
        <p14:creationId xmlns:p14="http://schemas.microsoft.com/office/powerpoint/2010/main" val="86446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2D243A-C1E5-45AF-9BB1-FB4820AADF16}"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E5474-C3E5-4DAA-8E61-4B0A269E4EB3}" type="slidenum">
              <a:rPr lang="en-GB" smtClean="0"/>
              <a:t>‹#›</a:t>
            </a:fld>
            <a:endParaRPr lang="en-GB"/>
          </a:p>
        </p:txBody>
      </p:sp>
    </p:spTree>
    <p:extLst>
      <p:ext uri="{BB962C8B-B14F-4D97-AF65-F5344CB8AC3E}">
        <p14:creationId xmlns:p14="http://schemas.microsoft.com/office/powerpoint/2010/main" val="32010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2D243A-C1E5-45AF-9BB1-FB4820AADF16}"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E5474-C3E5-4DAA-8E61-4B0A269E4EB3}" type="slidenum">
              <a:rPr lang="en-GB" smtClean="0"/>
              <a:t>‹#›</a:t>
            </a:fld>
            <a:endParaRPr lang="en-GB"/>
          </a:p>
        </p:txBody>
      </p:sp>
    </p:spTree>
    <p:extLst>
      <p:ext uri="{BB962C8B-B14F-4D97-AF65-F5344CB8AC3E}">
        <p14:creationId xmlns:p14="http://schemas.microsoft.com/office/powerpoint/2010/main" val="277379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2D243A-C1E5-45AF-9BB1-FB4820AADF16}"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E5474-C3E5-4DAA-8E61-4B0A269E4EB3}" type="slidenum">
              <a:rPr lang="en-GB" smtClean="0"/>
              <a:t>‹#›</a:t>
            </a:fld>
            <a:endParaRPr lang="en-GB"/>
          </a:p>
        </p:txBody>
      </p:sp>
    </p:spTree>
    <p:extLst>
      <p:ext uri="{BB962C8B-B14F-4D97-AF65-F5344CB8AC3E}">
        <p14:creationId xmlns:p14="http://schemas.microsoft.com/office/powerpoint/2010/main" val="94965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2D243A-C1E5-45AF-9BB1-FB4820AADF16}"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E5474-C3E5-4DAA-8E61-4B0A269E4EB3}" type="slidenum">
              <a:rPr lang="en-GB" smtClean="0"/>
              <a:t>‹#›</a:t>
            </a:fld>
            <a:endParaRPr lang="en-GB"/>
          </a:p>
        </p:txBody>
      </p:sp>
    </p:spTree>
    <p:extLst>
      <p:ext uri="{BB962C8B-B14F-4D97-AF65-F5344CB8AC3E}">
        <p14:creationId xmlns:p14="http://schemas.microsoft.com/office/powerpoint/2010/main" val="56938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2D243A-C1E5-45AF-9BB1-FB4820AADF16}" type="datetimeFigureOut">
              <a:rPr lang="en-GB" smtClean="0"/>
              <a:t>29/11/2018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DE5474-C3E5-4DAA-8E61-4B0A269E4EB3}" type="slidenum">
              <a:rPr lang="en-GB" smtClean="0"/>
              <a:t>‹#›</a:t>
            </a:fld>
            <a:endParaRPr lang="en-GB"/>
          </a:p>
        </p:txBody>
      </p:sp>
    </p:spTree>
    <p:extLst>
      <p:ext uri="{BB962C8B-B14F-4D97-AF65-F5344CB8AC3E}">
        <p14:creationId xmlns:p14="http://schemas.microsoft.com/office/powerpoint/2010/main" val="281249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2D243A-C1E5-45AF-9BB1-FB4820AADF16}" type="datetimeFigureOut">
              <a:rPr lang="en-GB" smtClean="0"/>
              <a:t>29/11/2018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DE5474-C3E5-4DAA-8E61-4B0A269E4EB3}" type="slidenum">
              <a:rPr lang="en-GB" smtClean="0"/>
              <a:t>‹#›</a:t>
            </a:fld>
            <a:endParaRPr lang="en-GB"/>
          </a:p>
        </p:txBody>
      </p:sp>
    </p:spTree>
    <p:extLst>
      <p:ext uri="{BB962C8B-B14F-4D97-AF65-F5344CB8AC3E}">
        <p14:creationId xmlns:p14="http://schemas.microsoft.com/office/powerpoint/2010/main" val="338536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D243A-C1E5-45AF-9BB1-FB4820AADF16}" type="datetimeFigureOut">
              <a:rPr lang="en-GB" smtClean="0"/>
              <a:t>29/11/2018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DE5474-C3E5-4DAA-8E61-4B0A269E4EB3}" type="slidenum">
              <a:rPr lang="en-GB" smtClean="0"/>
              <a:t>‹#›</a:t>
            </a:fld>
            <a:endParaRPr lang="en-GB"/>
          </a:p>
        </p:txBody>
      </p:sp>
    </p:spTree>
    <p:extLst>
      <p:ext uri="{BB962C8B-B14F-4D97-AF65-F5344CB8AC3E}">
        <p14:creationId xmlns:p14="http://schemas.microsoft.com/office/powerpoint/2010/main" val="124707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D243A-C1E5-45AF-9BB1-FB4820AADF16}"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E5474-C3E5-4DAA-8E61-4B0A269E4EB3}" type="slidenum">
              <a:rPr lang="en-GB" smtClean="0"/>
              <a:t>‹#›</a:t>
            </a:fld>
            <a:endParaRPr lang="en-GB"/>
          </a:p>
        </p:txBody>
      </p:sp>
    </p:spTree>
    <p:extLst>
      <p:ext uri="{BB962C8B-B14F-4D97-AF65-F5344CB8AC3E}">
        <p14:creationId xmlns:p14="http://schemas.microsoft.com/office/powerpoint/2010/main" val="259225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D243A-C1E5-45AF-9BB1-FB4820AADF16}"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E5474-C3E5-4DAA-8E61-4B0A269E4EB3}" type="slidenum">
              <a:rPr lang="en-GB" smtClean="0"/>
              <a:t>‹#›</a:t>
            </a:fld>
            <a:endParaRPr lang="en-GB"/>
          </a:p>
        </p:txBody>
      </p:sp>
    </p:spTree>
    <p:extLst>
      <p:ext uri="{BB962C8B-B14F-4D97-AF65-F5344CB8AC3E}">
        <p14:creationId xmlns:p14="http://schemas.microsoft.com/office/powerpoint/2010/main" val="1746328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D243A-C1E5-45AF-9BB1-FB4820AADF16}" type="datetimeFigureOut">
              <a:rPr lang="en-GB" smtClean="0"/>
              <a:t>29/11/2018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E5474-C3E5-4DAA-8E61-4B0A269E4EB3}" type="slidenum">
              <a:rPr lang="en-GB" smtClean="0"/>
              <a:t>‹#›</a:t>
            </a:fld>
            <a:endParaRPr lang="en-GB"/>
          </a:p>
        </p:txBody>
      </p:sp>
    </p:spTree>
    <p:extLst>
      <p:ext uri="{BB962C8B-B14F-4D97-AF65-F5344CB8AC3E}">
        <p14:creationId xmlns:p14="http://schemas.microsoft.com/office/powerpoint/2010/main" val="1667178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berry@nottscc.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aces.me.uk/in-englan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nottinghamshire.gov.uk/media/129275/dph-annual-report-2017-final.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14024/Childrens_Mental_Health.pd" TargetMode="External"/><Relationship Id="rId7" Type="http://schemas.openxmlformats.org/officeDocument/2006/relationships/hyperlink" Target="https://publications.parliament.uk/pa/cm201719/cmselect/cmsctech/506/506.pdf"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assets.publishing.service.gov.uk/government/uploads/system/uploads/attachment_data/file/680391/Rapid_Review_on_Safeguarding_to_Inform_the_Healthy_Child_Programme_5_to_19.pdf" TargetMode="External"/><Relationship Id="rId5" Type="http://schemas.openxmlformats.org/officeDocument/2006/relationships/hyperlink" Target="https://assets.publishing.service.gov.uk/government/uploads/system/uploads/attachment_data/file/664855/Transforming_children_and_young_people_s_mental_health_provision.pdf" TargetMode="External"/><Relationship Id="rId4" Type="http://schemas.openxmlformats.org/officeDocument/2006/relationships/hyperlink" Target="https://assets.publishing.service.gov.uk/government/uploads/system/uploads/attachment_data/file/414024/Childrens_Mental_Health.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eachamazingbreath.org/services/take-five"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https://warrenlarkinassociates.co.uk/what-we-do/routine-enquiry-about-adversity-in-childhood-reach-programme/" TargetMode="External"/><Relationship Id="rId4" Type="http://schemas.openxmlformats.org/officeDocument/2006/relationships/hyperlink" Target="https://youngminds.org.uk/what-we-do/our-projects/academic-resilience/"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cdc.gov/ace/about.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ns8ko9-lj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aces.me.uk/in-england/" TargetMode="External"/><Relationship Id="rId5" Type="http://schemas.openxmlformats.org/officeDocument/2006/relationships/hyperlink" Target="https://www.youtube.com/watch?v=yEh3JG74C6s" TargetMode="External"/><Relationship Id="rId4" Type="http://schemas.openxmlformats.org/officeDocument/2006/relationships/hyperlink" Target="https://www.ted.com/talks/nadine_burke_harris_how_childhood_trauma_affects_health_across_a_lifetim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201168"/>
            <a:ext cx="11868912" cy="2523744"/>
          </a:xfrm>
        </p:spPr>
        <p:txBody>
          <a:bodyPr>
            <a:normAutofit/>
          </a:bodyPr>
          <a:lstStyle/>
          <a:p>
            <a:r>
              <a:rPr lang="en-GB" sz="4400" b="1" dirty="0" smtClean="0">
                <a:solidFill>
                  <a:schemeClr val="accent6"/>
                </a:solidFill>
                <a:latin typeface="Arial" panose="020B0604020202020204" pitchFamily="34" charset="0"/>
                <a:cs typeface="Arial" panose="020B0604020202020204" pitchFamily="34" charset="0"/>
              </a:rPr>
              <a:t>Adverse Childhood Experiences (ACE’s): developing trauma informed services &amp; support </a:t>
            </a:r>
            <a:r>
              <a:rPr lang="en-GB" sz="4400" b="1" dirty="0">
                <a:solidFill>
                  <a:schemeClr val="accent6"/>
                </a:solidFill>
                <a:latin typeface="Arial" panose="020B0604020202020204" pitchFamily="34" charset="0"/>
                <a:cs typeface="Arial" panose="020B0604020202020204" pitchFamily="34" charset="0"/>
              </a:rPr>
              <a:t>for CYP &amp; families  </a:t>
            </a:r>
            <a:endParaRPr lang="en-GB" sz="4400" dirty="0">
              <a:solidFill>
                <a:schemeClr val="accent6"/>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29184" y="2926080"/>
            <a:ext cx="11448288" cy="2746586"/>
          </a:xfrm>
        </p:spPr>
        <p:txBody>
          <a:bodyPr>
            <a:noAutofit/>
          </a:bodyPr>
          <a:lstStyle/>
          <a:p>
            <a:r>
              <a:rPr lang="en-GB" sz="3200" b="1" dirty="0" smtClean="0">
                <a:solidFill>
                  <a:srgbClr val="002060"/>
                </a:solidFill>
                <a:latin typeface="Arial" panose="020B0604020202020204" pitchFamily="34" charset="0"/>
                <a:cs typeface="Arial" panose="020B0604020202020204" pitchFamily="34" charset="0"/>
              </a:rPr>
              <a:t>Children </a:t>
            </a:r>
            <a:r>
              <a:rPr lang="en-GB" sz="3200" b="1" dirty="0">
                <a:solidFill>
                  <a:srgbClr val="002060"/>
                </a:solidFill>
                <a:latin typeface="Arial" panose="020B0604020202020204" pitchFamily="34" charset="0"/>
                <a:cs typeface="Arial" panose="020B0604020202020204" pitchFamily="34" charset="0"/>
              </a:rPr>
              <a:t>&amp; </a:t>
            </a:r>
            <a:r>
              <a:rPr lang="en-GB" sz="3200" b="1" dirty="0" smtClean="0">
                <a:solidFill>
                  <a:srgbClr val="002060"/>
                </a:solidFill>
                <a:latin typeface="Arial" panose="020B0604020202020204" pitchFamily="34" charset="0"/>
                <a:cs typeface="Arial" panose="020B0604020202020204" pitchFamily="34" charset="0"/>
              </a:rPr>
              <a:t>Families Alliance </a:t>
            </a:r>
          </a:p>
          <a:p>
            <a:r>
              <a:rPr lang="en-GB" sz="3200" b="1" dirty="0" smtClean="0">
                <a:solidFill>
                  <a:srgbClr val="002060"/>
                </a:solidFill>
                <a:latin typeface="Arial" panose="020B0604020202020204" pitchFamily="34" charset="0"/>
                <a:cs typeface="Arial" panose="020B0604020202020204" pitchFamily="34" charset="0"/>
              </a:rPr>
              <a:t>Presentation 9.20-10.30am</a:t>
            </a:r>
          </a:p>
          <a:p>
            <a:r>
              <a:rPr lang="en-GB" sz="3200" b="1" dirty="0" smtClean="0">
                <a:solidFill>
                  <a:srgbClr val="002060"/>
                </a:solidFill>
                <a:latin typeface="Arial" panose="020B0604020202020204" pitchFamily="34" charset="0"/>
                <a:cs typeface="Arial" panose="020B0604020202020204" pitchFamily="34" charset="0"/>
              </a:rPr>
              <a:t>Thursday 22</a:t>
            </a:r>
            <a:r>
              <a:rPr lang="en-GB" sz="3200" b="1" baseline="30000" dirty="0" smtClean="0">
                <a:solidFill>
                  <a:srgbClr val="002060"/>
                </a:solidFill>
                <a:latin typeface="Arial" panose="020B0604020202020204" pitchFamily="34" charset="0"/>
                <a:cs typeface="Arial" panose="020B0604020202020204" pitchFamily="34" charset="0"/>
              </a:rPr>
              <a:t>nd</a:t>
            </a:r>
            <a:r>
              <a:rPr lang="en-GB" sz="3200" b="1" dirty="0" smtClean="0">
                <a:solidFill>
                  <a:srgbClr val="002060"/>
                </a:solidFill>
                <a:latin typeface="Arial" panose="020B0604020202020204" pitchFamily="34" charset="0"/>
                <a:cs typeface="Arial" panose="020B0604020202020204" pitchFamily="34" charset="0"/>
              </a:rPr>
              <a:t> November 2018</a:t>
            </a:r>
          </a:p>
          <a:p>
            <a:r>
              <a:rPr lang="en-GB" sz="2000" b="1" dirty="0" smtClean="0">
                <a:solidFill>
                  <a:srgbClr val="002060"/>
                </a:solidFill>
                <a:latin typeface="Arial" panose="020B0604020202020204" pitchFamily="34" charset="0"/>
                <a:cs typeface="Arial" panose="020B0604020202020204" pitchFamily="34" charset="0"/>
              </a:rPr>
              <a:t>Ann Berry, Public Health &amp; Commissioning Manager Public Health Nottinghamshire </a:t>
            </a:r>
            <a:r>
              <a:rPr lang="en-GB" sz="2000" b="1" dirty="0" smtClean="0">
                <a:solidFill>
                  <a:schemeClr val="accent5">
                    <a:lumMod val="75000"/>
                  </a:schemeClr>
                </a:solidFill>
                <a:latin typeface="Arial" panose="020B0604020202020204" pitchFamily="34" charset="0"/>
                <a:cs typeface="Arial" panose="020B0604020202020204" pitchFamily="34" charset="0"/>
                <a:hlinkClick r:id="rId3"/>
              </a:rPr>
              <a:t>ann.berry@nottscc.gov.uk</a:t>
            </a:r>
            <a:endParaRPr lang="en-GB" sz="2000" b="1" dirty="0" smtClean="0">
              <a:solidFill>
                <a:schemeClr val="accent5">
                  <a:lumMod val="75000"/>
                </a:schemeClr>
              </a:solidFill>
              <a:latin typeface="Arial" panose="020B0604020202020204" pitchFamily="34" charset="0"/>
              <a:cs typeface="Arial" panose="020B0604020202020204" pitchFamily="34" charset="0"/>
            </a:endParaRPr>
          </a:p>
          <a:p>
            <a:endParaRPr lang="en-GB" sz="2000" b="1" dirty="0">
              <a:solidFill>
                <a:schemeClr val="accent5">
                  <a:lumMod val="75000"/>
                </a:schemeClr>
              </a:solidFill>
              <a:latin typeface="Arial" panose="020B0604020202020204" pitchFamily="34" charset="0"/>
              <a:cs typeface="Arial" panose="020B0604020202020204" pitchFamily="34" charset="0"/>
            </a:endParaRPr>
          </a:p>
          <a:p>
            <a:endParaRPr lang="en-GB" sz="2000" b="1" dirty="0" smtClean="0">
              <a:solidFill>
                <a:schemeClr val="accent5">
                  <a:lumMod val="75000"/>
                </a:schemeClr>
              </a:solidFill>
              <a:latin typeface="Arial" panose="020B0604020202020204" pitchFamily="34" charset="0"/>
              <a:cs typeface="Arial" panose="020B0604020202020204" pitchFamily="34" charset="0"/>
            </a:endParaRPr>
          </a:p>
        </p:txBody>
      </p:sp>
      <p:pic>
        <p:nvPicPr>
          <p:cNvPr id="4" name="Picture 14" descr="PowerPoint Banner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72667"/>
            <a:ext cx="12310533" cy="119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221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rgbClr val="0E4B75"/>
                </a:solidFill>
              </a:rPr>
              <a:t>  </a:t>
            </a:r>
            <a:br>
              <a:rPr lang="en-GB" dirty="0" smtClean="0">
                <a:solidFill>
                  <a:srgbClr val="0E4B75"/>
                </a:solidFill>
              </a:rPr>
            </a:br>
            <a:r>
              <a:rPr lang="en-GB" sz="4900" b="1" dirty="0" smtClean="0">
                <a:solidFill>
                  <a:schemeClr val="accent6"/>
                </a:solidFill>
                <a:latin typeface="Arial" panose="020B0604020202020204" pitchFamily="34" charset="0"/>
                <a:cs typeface="Arial" panose="020B0604020202020204" pitchFamily="34" charset="0"/>
              </a:rPr>
              <a:t>Adversity will affect learners in every class, so in every classroom…</a:t>
            </a:r>
            <a:r>
              <a:rPr lang="en-US" dirty="0" smtClean="0">
                <a:solidFill>
                  <a:srgbClr val="0E4B75"/>
                </a:solidFill>
                <a:latin typeface="Arial" charset="0"/>
                <a:ea typeface="Arial" charset="0"/>
                <a:cs typeface="Arial" charset="0"/>
              </a:rPr>
              <a:t/>
            </a:r>
            <a:br>
              <a:rPr lang="en-US" dirty="0" smtClean="0">
                <a:solidFill>
                  <a:srgbClr val="0E4B75"/>
                </a:solidFill>
                <a:latin typeface="Arial" charset="0"/>
                <a:ea typeface="Arial" charset="0"/>
                <a:cs typeface="Arial" charset="0"/>
              </a:rPr>
            </a:br>
            <a:endParaRPr lang="en-GB" dirty="0"/>
          </a:p>
        </p:txBody>
      </p:sp>
      <p:sp>
        <p:nvSpPr>
          <p:cNvPr id="3" name="Content Placeholder 2"/>
          <p:cNvSpPr>
            <a:spLocks noGrp="1"/>
          </p:cNvSpPr>
          <p:nvPr>
            <p:ph idx="1"/>
          </p:nvPr>
        </p:nvSpPr>
        <p:spPr/>
        <p:txBody>
          <a:bodyPr>
            <a:normAutofit lnSpcReduction="10000"/>
          </a:bodyPr>
          <a:lstStyle/>
          <a:p>
            <a:pPr marL="0" indent="0">
              <a:lnSpc>
                <a:spcPct val="150000"/>
              </a:lnSpc>
              <a:buNone/>
            </a:pPr>
            <a:r>
              <a:rPr lang="en-GB" b="1" dirty="0" smtClean="0">
                <a:solidFill>
                  <a:srgbClr val="002060"/>
                </a:solidFill>
                <a:latin typeface="Arial" panose="020B0604020202020204" pitchFamily="34" charset="0"/>
                <a:ea typeface="Arial" charset="0"/>
                <a:cs typeface="Arial" panose="020B0604020202020204" pitchFamily="34" charset="0"/>
              </a:rPr>
              <a:t>1 in 10 will experience 4 or more ACEs</a:t>
            </a:r>
          </a:p>
          <a:p>
            <a:pPr marL="0" indent="0">
              <a:lnSpc>
                <a:spcPct val="150000"/>
              </a:lnSpc>
              <a:buNone/>
            </a:pPr>
            <a:r>
              <a:rPr lang="en-GB" b="1" dirty="0" smtClean="0">
                <a:solidFill>
                  <a:srgbClr val="002060"/>
                </a:solidFill>
                <a:latin typeface="Arial" panose="020B0604020202020204" pitchFamily="34" charset="0"/>
                <a:ea typeface="Arial" charset="0"/>
                <a:cs typeface="Arial" panose="020B0604020202020204" pitchFamily="34" charset="0"/>
              </a:rPr>
              <a:t>1 in 20  have been sexually abused</a:t>
            </a:r>
          </a:p>
          <a:p>
            <a:pPr marL="0" indent="0">
              <a:lnSpc>
                <a:spcPct val="150000"/>
              </a:lnSpc>
              <a:buNone/>
            </a:pPr>
            <a:r>
              <a:rPr lang="en-GB" b="1" dirty="0" smtClean="0">
                <a:solidFill>
                  <a:srgbClr val="002060"/>
                </a:solidFill>
                <a:latin typeface="Arial" panose="020B0604020202020204" pitchFamily="34" charset="0"/>
                <a:ea typeface="Arial" charset="0"/>
                <a:cs typeface="Arial" panose="020B0604020202020204" pitchFamily="34" charset="0"/>
              </a:rPr>
              <a:t>1 in 14  have been physically abused</a:t>
            </a:r>
          </a:p>
          <a:p>
            <a:pPr marL="0" indent="0">
              <a:lnSpc>
                <a:spcPct val="150000"/>
              </a:lnSpc>
              <a:buNone/>
            </a:pPr>
            <a:r>
              <a:rPr lang="en-GB" b="1" dirty="0" smtClean="0">
                <a:solidFill>
                  <a:srgbClr val="002060"/>
                </a:solidFill>
                <a:latin typeface="Arial" panose="020B0604020202020204" pitchFamily="34" charset="0"/>
                <a:ea typeface="Arial" charset="0"/>
                <a:cs typeface="Arial" panose="020B0604020202020204" pitchFamily="34" charset="0"/>
              </a:rPr>
              <a:t>1 in 5  have been exposed to domestic </a:t>
            </a:r>
            <a:r>
              <a:rPr lang="en-GB" b="1" dirty="0">
                <a:solidFill>
                  <a:srgbClr val="002060"/>
                </a:solidFill>
                <a:latin typeface="Arial" panose="020B0604020202020204" pitchFamily="34" charset="0"/>
                <a:ea typeface="Arial" charset="0"/>
                <a:cs typeface="Arial" panose="020B0604020202020204" pitchFamily="34" charset="0"/>
              </a:rPr>
              <a:t>a</a:t>
            </a:r>
            <a:r>
              <a:rPr lang="en-GB" b="1" dirty="0" smtClean="0">
                <a:solidFill>
                  <a:srgbClr val="002060"/>
                </a:solidFill>
                <a:latin typeface="Arial" panose="020B0604020202020204" pitchFamily="34" charset="0"/>
                <a:ea typeface="Arial" charset="0"/>
                <a:cs typeface="Arial" panose="020B0604020202020204" pitchFamily="34" charset="0"/>
              </a:rPr>
              <a:t>buse</a:t>
            </a:r>
          </a:p>
          <a:p>
            <a:pPr marL="0" indent="0">
              <a:lnSpc>
                <a:spcPct val="150000"/>
              </a:lnSpc>
              <a:buNone/>
            </a:pPr>
            <a:r>
              <a:rPr lang="en-GB" b="1" dirty="0" smtClean="0">
                <a:solidFill>
                  <a:srgbClr val="002060"/>
                </a:solidFill>
                <a:latin typeface="Arial" panose="020B0604020202020204" pitchFamily="34" charset="0"/>
                <a:ea typeface="Arial" charset="0"/>
                <a:cs typeface="Arial" panose="020B0604020202020204" pitchFamily="34" charset="0"/>
              </a:rPr>
              <a:t>1 in 10  will experience neglect</a:t>
            </a:r>
          </a:p>
          <a:p>
            <a:pPr marL="0" indent="0">
              <a:lnSpc>
                <a:spcPct val="150000"/>
              </a:lnSpc>
              <a:buNone/>
            </a:pPr>
            <a:r>
              <a:rPr lang="en-GB" b="1" dirty="0" smtClean="0">
                <a:solidFill>
                  <a:srgbClr val="002060"/>
                </a:solidFill>
                <a:latin typeface="Arial" panose="020B0604020202020204" pitchFamily="34" charset="0"/>
                <a:ea typeface="Arial" charset="0"/>
                <a:cs typeface="Arial" panose="020B0604020202020204" pitchFamily="34" charset="0"/>
              </a:rPr>
              <a:t>1 in 3  have experienced cyber-bullying</a:t>
            </a:r>
          </a:p>
          <a:p>
            <a:endParaRPr lang="en-GB" dirty="0"/>
          </a:p>
        </p:txBody>
      </p:sp>
    </p:spTree>
    <p:extLst>
      <p:ext uri="{BB962C8B-B14F-4D97-AF65-F5344CB8AC3E}">
        <p14:creationId xmlns:p14="http://schemas.microsoft.com/office/powerpoint/2010/main" val="3694148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4910" y="661182"/>
            <a:ext cx="11029072" cy="5515781"/>
          </a:xfrm>
        </p:spPr>
        <p:txBody>
          <a:bodyPr/>
          <a:lstStyle/>
          <a:p>
            <a:pPr marL="0" indent="0">
              <a:buNone/>
            </a:pPr>
            <a:endParaRPr lang="en-GB" sz="4400" b="1" dirty="0" smtClean="0">
              <a:solidFill>
                <a:schemeClr val="accent5">
                  <a:lumMod val="75000"/>
                </a:schemeClr>
              </a:solidFill>
              <a:latin typeface="Arial" panose="020B0604020202020204" pitchFamily="34" charset="0"/>
              <a:cs typeface="Arial" panose="020B0604020202020204" pitchFamily="34" charset="0"/>
            </a:endParaRPr>
          </a:p>
          <a:p>
            <a:pPr marL="0" indent="0">
              <a:buNone/>
            </a:pPr>
            <a:endParaRPr lang="en-GB" sz="4400" b="1" dirty="0">
              <a:solidFill>
                <a:schemeClr val="accent5">
                  <a:lumMod val="75000"/>
                </a:schemeClr>
              </a:solidFill>
              <a:latin typeface="Arial" panose="020B0604020202020204" pitchFamily="34" charset="0"/>
              <a:cs typeface="Arial" panose="020B0604020202020204" pitchFamily="34" charset="0"/>
            </a:endParaRPr>
          </a:p>
          <a:p>
            <a:pPr marL="0" indent="0">
              <a:buNone/>
            </a:pPr>
            <a:r>
              <a:rPr lang="en-GB" sz="9600" b="1" dirty="0" smtClean="0">
                <a:solidFill>
                  <a:schemeClr val="accent6"/>
                </a:solidFill>
                <a:latin typeface="Arial" panose="020B0604020202020204" pitchFamily="34" charset="0"/>
                <a:cs typeface="Arial" panose="020B0604020202020204" pitchFamily="34" charset="0"/>
              </a:rPr>
              <a:t>2 </a:t>
            </a:r>
            <a:r>
              <a:rPr lang="en-GB" sz="4400" b="1" dirty="0" smtClean="0">
                <a:solidFill>
                  <a:schemeClr val="accent6"/>
                </a:solidFill>
                <a:latin typeface="Arial" panose="020B0604020202020204" pitchFamily="34" charset="0"/>
                <a:cs typeface="Arial" panose="020B0604020202020204" pitchFamily="34" charset="0"/>
              </a:rPr>
              <a:t>Neurology:</a:t>
            </a:r>
            <a:r>
              <a:rPr lang="en-GB" sz="4400" dirty="0" smtClean="0">
                <a:solidFill>
                  <a:schemeClr val="accent6"/>
                </a:solidFill>
                <a:latin typeface="Arial" panose="020B0604020202020204" pitchFamily="34" charset="0"/>
                <a:cs typeface="Arial" panose="020B0604020202020204" pitchFamily="34" charset="0"/>
              </a:rPr>
              <a:t> </a:t>
            </a:r>
            <a:r>
              <a:rPr lang="en-GB" sz="4400" dirty="0" smtClean="0">
                <a:solidFill>
                  <a:srgbClr val="002060"/>
                </a:solidFill>
                <a:latin typeface="Arial" panose="020B0604020202020204" pitchFamily="34" charset="0"/>
                <a:cs typeface="Arial" panose="020B0604020202020204" pitchFamily="34" charset="0"/>
              </a:rPr>
              <a:t>trauma, toxic stress &amp; childhood brain development &amp; dysregulation</a:t>
            </a:r>
            <a:r>
              <a:rPr lang="en-GB" dirty="0" smtClean="0">
                <a:solidFill>
                  <a:srgbClr val="002060"/>
                </a:solidFill>
                <a:latin typeface="Arial" panose="020B0604020202020204" pitchFamily="34" charset="0"/>
                <a:cs typeface="Arial" panose="020B0604020202020204" pitchFamily="34" charset="0"/>
              </a:rPr>
              <a:t> </a:t>
            </a:r>
            <a:endParaRPr lang="en-GB" dirty="0">
              <a:solidFill>
                <a:srgbClr val="002060"/>
              </a:solidFill>
            </a:endParaRPr>
          </a:p>
        </p:txBody>
      </p:sp>
    </p:spTree>
    <p:extLst>
      <p:ext uri="{BB962C8B-B14F-4D97-AF65-F5344CB8AC3E}">
        <p14:creationId xmlns:p14="http://schemas.microsoft.com/office/powerpoint/2010/main" val="4007050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latin typeface="Arial" panose="020B0604020202020204" pitchFamily="34" charset="0"/>
                <a:cs typeface="Arial" panose="020B0604020202020204" pitchFamily="34" charset="0"/>
              </a:rPr>
              <a:t>Healthy </a:t>
            </a:r>
            <a:r>
              <a:rPr lang="en-GB" b="1" dirty="0">
                <a:latin typeface="Arial" panose="020B0604020202020204" pitchFamily="34" charset="0"/>
                <a:cs typeface="Arial" panose="020B0604020202020204" pitchFamily="34" charset="0"/>
              </a:rPr>
              <a:t>S</a:t>
            </a:r>
            <a:r>
              <a:rPr lang="en-GB" b="1" dirty="0" smtClean="0">
                <a:latin typeface="Arial" panose="020B0604020202020204" pitchFamily="34" charset="0"/>
                <a:cs typeface="Arial" panose="020B0604020202020204" pitchFamily="34" charset="0"/>
              </a:rPr>
              <a:t>tress Response</a:t>
            </a:r>
            <a:endParaRPr lang="en-GB"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38D99EF-7AFE-4B1D-BE14-9AD5E7E72F68}" type="slidenum">
              <a:rPr lang="en-GB" smtClean="0"/>
              <a:t>12</a:t>
            </a:fld>
            <a:endParaRPr lang="en-GB"/>
          </a:p>
        </p:txBody>
      </p:sp>
      <p:pic>
        <p:nvPicPr>
          <p:cNvPr id="5" name="Content Placeholder 4" descr="H:\My Pictures\2015-06-12\340.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3560" y="1825625"/>
            <a:ext cx="5484879" cy="4351338"/>
          </a:xfrm>
          <a:prstGeom prst="rect">
            <a:avLst/>
          </a:prstGeom>
          <a:noFill/>
          <a:ln>
            <a:noFill/>
          </a:ln>
        </p:spPr>
      </p:pic>
    </p:spTree>
    <p:extLst>
      <p:ext uri="{BB962C8B-B14F-4D97-AF65-F5344CB8AC3E}">
        <p14:creationId xmlns:p14="http://schemas.microsoft.com/office/powerpoint/2010/main" val="3894846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419223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483" y="2413338"/>
            <a:ext cx="10948737" cy="3539430"/>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It was believed that children can’t remember early experiences, and this may be so, but the brain and body </a:t>
            </a:r>
            <a:r>
              <a:rPr lang="en-GB" sz="2800" dirty="0" smtClean="0">
                <a:latin typeface="Arial" panose="020B0604020202020204" pitchFamily="34" charset="0"/>
                <a:cs typeface="Arial" panose="020B0604020202020204" pitchFamily="34" charset="0"/>
              </a:rPr>
              <a:t>does</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Following a traumatic event, connection to others who show empathy  and compassion is key in minimising the impact and process of dysregulation. This is usually the role of caregivers but if they are also the source of the toxic stress then a child has no access to this healing process</a:t>
            </a:r>
          </a:p>
        </p:txBody>
      </p:sp>
      <p:sp>
        <p:nvSpPr>
          <p:cNvPr id="3" name="Title 2"/>
          <p:cNvSpPr>
            <a:spLocks noGrp="1"/>
          </p:cNvSpPr>
          <p:nvPr>
            <p:ph type="title"/>
          </p:nvPr>
        </p:nvSpPr>
        <p:spPr>
          <a:xfrm>
            <a:off x="209550" y="641445"/>
            <a:ext cx="11554820" cy="1392071"/>
          </a:xfrm>
        </p:spPr>
        <p:txBody>
          <a:bodyPr/>
          <a:lstStyle/>
          <a:p>
            <a:r>
              <a:rPr lang="en-GB" b="1" dirty="0" smtClean="0">
                <a:solidFill>
                  <a:schemeClr val="accent6"/>
                </a:solidFill>
                <a:latin typeface="Arial" panose="020B0604020202020204" pitchFamily="34" charset="0"/>
                <a:cs typeface="Arial" panose="020B0604020202020204" pitchFamily="34" charset="0"/>
              </a:rPr>
              <a:t>The role of connection and compassion</a:t>
            </a:r>
            <a:endParaRPr lang="en-GB"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000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69144" y="548640"/>
            <a:ext cx="10564838" cy="5628323"/>
          </a:xfrm>
        </p:spPr>
        <p:txBody>
          <a:bodyPr/>
          <a:lstStyle/>
          <a:p>
            <a:pPr marL="0" indent="0">
              <a:buNone/>
            </a:pPr>
            <a:endParaRPr lang="en-GB" b="1" dirty="0" smtClean="0">
              <a:solidFill>
                <a:schemeClr val="accent5">
                  <a:lumMod val="75000"/>
                </a:schemeClr>
              </a:solidFill>
              <a:latin typeface="Arial" panose="020B0604020202020204" pitchFamily="34" charset="0"/>
              <a:cs typeface="Arial" panose="020B0604020202020204" pitchFamily="34" charset="0"/>
            </a:endParaRPr>
          </a:p>
          <a:p>
            <a:pPr marL="0" indent="0">
              <a:buNone/>
            </a:pPr>
            <a:endParaRPr lang="en-GB" b="1" dirty="0">
              <a:solidFill>
                <a:schemeClr val="accent5">
                  <a:lumMod val="75000"/>
                </a:schemeClr>
              </a:solidFill>
              <a:latin typeface="Arial" panose="020B0604020202020204" pitchFamily="34" charset="0"/>
              <a:cs typeface="Arial" panose="020B0604020202020204" pitchFamily="34" charset="0"/>
            </a:endParaRPr>
          </a:p>
          <a:p>
            <a:pPr marL="0" indent="0">
              <a:buNone/>
            </a:pPr>
            <a:endParaRPr lang="en-GB" b="1" dirty="0" smtClean="0">
              <a:solidFill>
                <a:schemeClr val="accent5">
                  <a:lumMod val="75000"/>
                </a:schemeClr>
              </a:solidFill>
              <a:latin typeface="Arial" panose="020B0604020202020204" pitchFamily="34" charset="0"/>
              <a:cs typeface="Arial" panose="020B0604020202020204" pitchFamily="34" charset="0"/>
            </a:endParaRPr>
          </a:p>
          <a:p>
            <a:pPr marL="0" indent="0">
              <a:buNone/>
            </a:pPr>
            <a:r>
              <a:rPr lang="en-GB" sz="9600" b="1" dirty="0" smtClean="0">
                <a:solidFill>
                  <a:schemeClr val="accent6"/>
                </a:solidFill>
                <a:latin typeface="Arial" panose="020B0604020202020204" pitchFamily="34" charset="0"/>
                <a:cs typeface="Arial" panose="020B0604020202020204" pitchFamily="34" charset="0"/>
              </a:rPr>
              <a:t>3 </a:t>
            </a:r>
            <a:r>
              <a:rPr lang="en-GB" sz="4400" b="1" dirty="0" smtClean="0">
                <a:solidFill>
                  <a:schemeClr val="accent6"/>
                </a:solidFill>
                <a:latin typeface="Arial" panose="020B0604020202020204" pitchFamily="34" charset="0"/>
                <a:cs typeface="Arial" panose="020B0604020202020204" pitchFamily="34" charset="0"/>
              </a:rPr>
              <a:t>Inequalities:</a:t>
            </a:r>
            <a:r>
              <a:rPr lang="en-GB" sz="4400" dirty="0" smtClean="0">
                <a:solidFill>
                  <a:schemeClr val="accent6"/>
                </a:solidFill>
                <a:latin typeface="Arial" panose="020B0604020202020204" pitchFamily="34" charset="0"/>
                <a:cs typeface="Arial" panose="020B0604020202020204" pitchFamily="34" charset="0"/>
              </a:rPr>
              <a:t> </a:t>
            </a:r>
            <a:r>
              <a:rPr lang="en-GB" sz="4400" dirty="0" smtClean="0">
                <a:solidFill>
                  <a:srgbClr val="002060"/>
                </a:solidFill>
                <a:latin typeface="Arial" panose="020B0604020202020204" pitchFamily="34" charset="0"/>
                <a:cs typeface="Arial" panose="020B0604020202020204" pitchFamily="34" charset="0"/>
              </a:rPr>
              <a:t>biopsychosocial impact on health &amp; wellbeing, learning, education &amp; financial health</a:t>
            </a:r>
          </a:p>
        </p:txBody>
      </p:sp>
    </p:spTree>
    <p:extLst>
      <p:ext uri="{BB962C8B-B14F-4D97-AF65-F5344CB8AC3E}">
        <p14:creationId xmlns:p14="http://schemas.microsoft.com/office/powerpoint/2010/main" val="3967039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838201" y="1465707"/>
            <a:ext cx="10515600" cy="37718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7" name="Title 1"/>
          <p:cNvSpPr txBox="1">
            <a:spLocks/>
          </p:cNvSpPr>
          <p:nvPr/>
        </p:nvSpPr>
        <p:spPr>
          <a:xfrm>
            <a:off x="838201" y="35641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4800" dirty="0"/>
          </a:p>
        </p:txBody>
      </p:sp>
      <p:sp>
        <p:nvSpPr>
          <p:cNvPr id="9" name="TextBox 8"/>
          <p:cNvSpPr txBox="1"/>
          <p:nvPr/>
        </p:nvSpPr>
        <p:spPr>
          <a:xfrm>
            <a:off x="1507565" y="5640750"/>
            <a:ext cx="127199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E4B75"/>
                </a:solidFill>
                <a:effectLst/>
                <a:uLnTx/>
                <a:uFillTx/>
                <a:latin typeface="Arial" charset="0"/>
                <a:ea typeface="Arial" charset="0"/>
                <a:cs typeface="Arial" charset="0"/>
              </a:rPr>
              <a:t>BIRTH</a:t>
            </a:r>
          </a:p>
        </p:txBody>
      </p:sp>
      <p:sp>
        <p:nvSpPr>
          <p:cNvPr id="10" name="TextBox 9"/>
          <p:cNvSpPr txBox="1"/>
          <p:nvPr/>
        </p:nvSpPr>
        <p:spPr>
          <a:xfrm>
            <a:off x="87086" y="508146"/>
            <a:ext cx="1210491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chemeClr val="accent6"/>
                </a:solidFill>
                <a:effectLst/>
                <a:uLnTx/>
                <a:uFillTx/>
                <a:latin typeface="Arial" panose="020B0604020202020204" pitchFamily="34" charset="0"/>
                <a:ea typeface="Arial" charset="0"/>
                <a:cs typeface="Arial" panose="020B0604020202020204" pitchFamily="34" charset="0"/>
              </a:rPr>
              <a:t>ACE’s: trauma</a:t>
            </a:r>
            <a:r>
              <a:rPr lang="en-US" sz="4000" b="1" dirty="0">
                <a:solidFill>
                  <a:schemeClr val="accent6"/>
                </a:solidFill>
                <a:latin typeface="Arial" panose="020B0604020202020204" pitchFamily="34" charset="0"/>
                <a:ea typeface="Arial" charset="0"/>
                <a:cs typeface="Arial" panose="020B0604020202020204" pitchFamily="34" charset="0"/>
              </a:rPr>
              <a:t>,</a:t>
            </a:r>
            <a:r>
              <a:rPr kumimoji="0" lang="en-US" sz="4000" b="1" i="0" u="none" strike="noStrike" kern="1200" cap="none" spc="0" normalizeH="0" noProof="0" dirty="0" smtClean="0">
                <a:ln>
                  <a:noFill/>
                </a:ln>
                <a:solidFill>
                  <a:schemeClr val="accent6"/>
                </a:solidFill>
                <a:effectLst/>
                <a:uLnTx/>
                <a:uFillTx/>
                <a:latin typeface="Arial" panose="020B0604020202020204" pitchFamily="34" charset="0"/>
                <a:ea typeface="Arial" charset="0"/>
                <a:cs typeface="Arial" panose="020B0604020202020204" pitchFamily="34" charset="0"/>
              </a:rPr>
              <a:t> toxic stress &amp; </a:t>
            </a:r>
            <a:r>
              <a:rPr kumimoji="0" lang="en-US" sz="4000" b="1" i="0" u="none" strike="noStrike" kern="1200" cap="none" spc="0" normalizeH="0" baseline="0" noProof="0" dirty="0" smtClean="0">
                <a:ln>
                  <a:noFill/>
                </a:ln>
                <a:solidFill>
                  <a:schemeClr val="accent6"/>
                </a:solidFill>
                <a:effectLst/>
                <a:uLnTx/>
                <a:uFillTx/>
                <a:latin typeface="Arial" panose="020B0604020202020204" pitchFamily="34" charset="0"/>
                <a:ea typeface="Arial" charset="0"/>
                <a:cs typeface="Arial" panose="020B0604020202020204" pitchFamily="34" charset="0"/>
              </a:rPr>
              <a:t>the impact on the </a:t>
            </a:r>
            <a:r>
              <a:rPr lang="en-US" sz="4000" b="1" dirty="0" smtClean="0">
                <a:solidFill>
                  <a:schemeClr val="accent6"/>
                </a:solidFill>
                <a:latin typeface="Arial" panose="020B0604020202020204" pitchFamily="34" charset="0"/>
                <a:ea typeface="Arial" charset="0"/>
                <a:cs typeface="Arial" panose="020B0604020202020204" pitchFamily="34" charset="0"/>
              </a:rPr>
              <a:t>l</a:t>
            </a:r>
            <a:r>
              <a:rPr kumimoji="0" lang="en-US" sz="4000" b="1" i="0" u="none" strike="noStrike" kern="1200" cap="none" spc="0" normalizeH="0" baseline="0" noProof="0" dirty="0" err="1" smtClean="0">
                <a:ln>
                  <a:noFill/>
                </a:ln>
                <a:solidFill>
                  <a:schemeClr val="accent6"/>
                </a:solidFill>
                <a:effectLst/>
                <a:uLnTx/>
                <a:uFillTx/>
                <a:latin typeface="Arial" panose="020B0604020202020204" pitchFamily="34" charset="0"/>
                <a:ea typeface="Arial" charset="0"/>
                <a:cs typeface="Arial" panose="020B0604020202020204" pitchFamily="34" charset="0"/>
              </a:rPr>
              <a:t>ife</a:t>
            </a:r>
            <a:r>
              <a:rPr lang="en-US" sz="4000" b="1" dirty="0" smtClean="0">
                <a:solidFill>
                  <a:schemeClr val="accent6"/>
                </a:solidFill>
                <a:latin typeface="Arial" panose="020B0604020202020204" pitchFamily="34" charset="0"/>
                <a:ea typeface="Arial" charset="0"/>
                <a:cs typeface="Arial" panose="020B0604020202020204" pitchFamily="34" charset="0"/>
              </a:rPr>
              <a:t>-c</a:t>
            </a:r>
            <a:r>
              <a:rPr kumimoji="0" lang="en-US" sz="4000" b="1" i="0" u="none" strike="noStrike" kern="1200" cap="none" spc="0" normalizeH="0" baseline="0" noProof="0" dirty="0" err="1" smtClean="0">
                <a:ln>
                  <a:noFill/>
                </a:ln>
                <a:solidFill>
                  <a:schemeClr val="accent6"/>
                </a:solidFill>
                <a:effectLst/>
                <a:uLnTx/>
                <a:uFillTx/>
                <a:latin typeface="Arial" panose="020B0604020202020204" pitchFamily="34" charset="0"/>
                <a:ea typeface="Arial" charset="0"/>
                <a:cs typeface="Arial" panose="020B0604020202020204" pitchFamily="34" charset="0"/>
              </a:rPr>
              <a:t>ourse</a:t>
            </a:r>
            <a:r>
              <a:rPr kumimoji="0" lang="en-US" sz="4000" b="1" i="0" u="none" strike="noStrike" kern="1200" cap="none" spc="0" normalizeH="0" baseline="0" noProof="0" dirty="0" smtClean="0">
                <a:ln>
                  <a:noFill/>
                </a:ln>
                <a:solidFill>
                  <a:schemeClr val="accent6"/>
                </a:solidFill>
                <a:effectLst/>
                <a:uLnTx/>
                <a:uFillTx/>
                <a:latin typeface="Arial" panose="020B0604020202020204" pitchFamily="34" charset="0"/>
                <a:ea typeface="Arial" charset="0"/>
                <a:cs typeface="Arial" panose="020B0604020202020204" pitchFamily="34" charset="0"/>
              </a:rPr>
              <a:t>. </a:t>
            </a:r>
            <a:endParaRPr kumimoji="0" lang="en-US" sz="4000" b="1" i="0" u="none" strike="noStrike" kern="1200" cap="none" spc="0" normalizeH="0" baseline="0" noProof="0" dirty="0">
              <a:ln>
                <a:noFill/>
              </a:ln>
              <a:solidFill>
                <a:schemeClr val="accent6"/>
              </a:solidFill>
              <a:effectLst/>
              <a:uLnTx/>
              <a:uFillTx/>
              <a:latin typeface="Arial" panose="020B0604020202020204" pitchFamily="34" charset="0"/>
              <a:ea typeface="Arial" charset="0"/>
              <a:cs typeface="Arial" panose="020B0604020202020204" pitchFamily="34" charset="0"/>
            </a:endParaRPr>
          </a:p>
        </p:txBody>
      </p:sp>
      <p:sp>
        <p:nvSpPr>
          <p:cNvPr id="11" name="TextBox 10"/>
          <p:cNvSpPr txBox="1"/>
          <p:nvPr/>
        </p:nvSpPr>
        <p:spPr>
          <a:xfrm>
            <a:off x="1431645" y="1888209"/>
            <a:ext cx="14238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E4B75"/>
                </a:solidFill>
                <a:effectLst/>
                <a:uLnTx/>
                <a:uFillTx/>
                <a:latin typeface="Arial" charset="0"/>
                <a:ea typeface="Arial" charset="0"/>
                <a:cs typeface="Arial" charset="0"/>
              </a:rPr>
              <a:t>DEATH</a:t>
            </a:r>
          </a:p>
        </p:txBody>
      </p:sp>
      <p:sp>
        <p:nvSpPr>
          <p:cNvPr id="12" name="TextBox 11"/>
          <p:cNvSpPr txBox="1"/>
          <p:nvPr/>
        </p:nvSpPr>
        <p:spPr>
          <a:xfrm rot="16200000">
            <a:off x="810344" y="3929942"/>
            <a:ext cx="26664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B0E3"/>
                </a:solidFill>
                <a:effectLst/>
                <a:uLnTx/>
                <a:uFillTx/>
                <a:latin typeface="Arial Bold" charset="0"/>
                <a:ea typeface="Arial Bold" charset="0"/>
                <a:cs typeface="Arial Bold" charset="0"/>
              </a:rPr>
              <a:t>LIFE COURSE</a:t>
            </a:r>
          </a:p>
        </p:txBody>
      </p:sp>
      <p:cxnSp>
        <p:nvCxnSpPr>
          <p:cNvPr id="13" name="Straight Arrow Connector 12"/>
          <p:cNvCxnSpPr>
            <a:stCxn id="12" idx="3"/>
          </p:cNvCxnSpPr>
          <p:nvPr/>
        </p:nvCxnSpPr>
        <p:spPr>
          <a:xfrm flipH="1" flipV="1">
            <a:off x="2132353" y="2434580"/>
            <a:ext cx="11210" cy="423753"/>
          </a:xfrm>
          <a:prstGeom prst="straightConnector1">
            <a:avLst/>
          </a:prstGeom>
          <a:ln>
            <a:solidFill>
              <a:srgbClr val="0E4B75"/>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55155" y="6226603"/>
            <a:ext cx="34731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E4B75"/>
                </a:solidFill>
                <a:effectLst/>
                <a:uLnTx/>
                <a:uFillTx/>
                <a:latin typeface="Arial" charset="0"/>
                <a:ea typeface="Arial" charset="0"/>
                <a:cs typeface="Arial" charset="0"/>
              </a:rPr>
              <a:t>Bellis 2016 Developed from </a:t>
            </a:r>
            <a:r>
              <a:rPr kumimoji="0" lang="en-US" sz="1200" b="0" i="0" u="none" strike="noStrike" kern="1200" cap="none" spc="0" normalizeH="0" baseline="0" noProof="0" dirty="0" err="1">
                <a:ln>
                  <a:noFill/>
                </a:ln>
                <a:solidFill>
                  <a:srgbClr val="0E4B75"/>
                </a:solidFill>
                <a:effectLst/>
                <a:uLnTx/>
                <a:uFillTx/>
                <a:latin typeface="Arial" charset="0"/>
                <a:ea typeface="Arial" charset="0"/>
                <a:cs typeface="Arial" charset="0"/>
              </a:rPr>
              <a:t>Felitti</a:t>
            </a:r>
            <a:r>
              <a:rPr kumimoji="0" lang="en-US" sz="1200" b="0" i="0" u="none" strike="noStrike" kern="1200" cap="none" spc="0" normalizeH="0" baseline="0" noProof="0" dirty="0">
                <a:ln>
                  <a:noFill/>
                </a:ln>
                <a:solidFill>
                  <a:srgbClr val="0E4B75"/>
                </a:solidFill>
                <a:effectLst/>
                <a:uLnTx/>
                <a:uFillTx/>
                <a:latin typeface="Arial" charset="0"/>
                <a:ea typeface="Arial" charset="0"/>
                <a:cs typeface="Arial" charset="0"/>
              </a:rPr>
              <a:t> et al. 1998</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953" y="1058302"/>
            <a:ext cx="11305999" cy="5986553"/>
          </a:xfrm>
          <a:prstGeom prst="rect">
            <a:avLst/>
          </a:prstGeom>
        </p:spPr>
      </p:pic>
      <p:sp>
        <p:nvSpPr>
          <p:cNvPr id="16" name="TextBox 15"/>
          <p:cNvSpPr txBox="1"/>
          <p:nvPr/>
        </p:nvSpPr>
        <p:spPr>
          <a:xfrm>
            <a:off x="5038626" y="1924813"/>
            <a:ext cx="46682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Early Death</a:t>
            </a:r>
          </a:p>
        </p:txBody>
      </p:sp>
      <p:sp>
        <p:nvSpPr>
          <p:cNvPr id="17" name="TextBox 16"/>
          <p:cNvSpPr txBox="1"/>
          <p:nvPr/>
        </p:nvSpPr>
        <p:spPr>
          <a:xfrm>
            <a:off x="4998151" y="2518785"/>
            <a:ext cx="47086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Non Communicable Disease, Disability, </a:t>
            </a:r>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ea typeface="Arial" charset="0"/>
                <a:cs typeface="Arial" panose="020B0604020202020204" pitchFamily="34" charset="0"/>
              </a:rPr>
              <a:t>Social </a:t>
            </a: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Problems, Low Productivity</a:t>
            </a:r>
          </a:p>
        </p:txBody>
      </p:sp>
      <p:sp>
        <p:nvSpPr>
          <p:cNvPr id="18" name="TextBox 17"/>
          <p:cNvSpPr txBox="1"/>
          <p:nvPr/>
        </p:nvSpPr>
        <p:spPr>
          <a:xfrm>
            <a:off x="5038626" y="3343693"/>
            <a:ext cx="46792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Adopt Health Harming </a:t>
            </a:r>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ea typeface="Arial" charset="0"/>
                <a:cs typeface="Arial" panose="020B0604020202020204" pitchFamily="34" charset="0"/>
              </a:rPr>
              <a:t>Behaviour' s </a:t>
            </a: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and Crime</a:t>
            </a:r>
          </a:p>
        </p:txBody>
      </p:sp>
      <p:sp>
        <p:nvSpPr>
          <p:cNvPr id="19" name="TextBox 18"/>
          <p:cNvSpPr txBox="1"/>
          <p:nvPr/>
        </p:nvSpPr>
        <p:spPr>
          <a:xfrm>
            <a:off x="5012365" y="4010029"/>
            <a:ext cx="47055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Social, Emotional and Learning Problems</a:t>
            </a:r>
          </a:p>
        </p:txBody>
      </p:sp>
      <p:sp>
        <p:nvSpPr>
          <p:cNvPr id="20" name="TextBox 19"/>
          <p:cNvSpPr txBox="1"/>
          <p:nvPr/>
        </p:nvSpPr>
        <p:spPr>
          <a:xfrm>
            <a:off x="5038627" y="4826830"/>
            <a:ext cx="46682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ea typeface="Arial" charset="0"/>
                <a:cs typeface="Arial" panose="020B0604020202020204" pitchFamily="34" charset="0"/>
              </a:rPr>
              <a:t>Disrupted Nervous, Hormonal and Immune Development</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endParaRPr>
          </a:p>
        </p:txBody>
      </p:sp>
      <p:sp>
        <p:nvSpPr>
          <p:cNvPr id="21" name="TextBox 20"/>
          <p:cNvSpPr txBox="1"/>
          <p:nvPr/>
        </p:nvSpPr>
        <p:spPr>
          <a:xfrm>
            <a:off x="5038627" y="5500324"/>
            <a:ext cx="467924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ACEs Adverse Childhood Experiences</a:t>
            </a:r>
          </a:p>
        </p:txBody>
      </p:sp>
    </p:spTree>
    <p:extLst>
      <p:ext uri="{BB962C8B-B14F-4D97-AF65-F5344CB8AC3E}">
        <p14:creationId xmlns:p14="http://schemas.microsoft.com/office/powerpoint/2010/main" val="1496921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0EC501D-5B2D-594A-B432-024DDB66E0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337" y="2800113"/>
            <a:ext cx="8059479" cy="3147366"/>
          </a:xfrm>
          <a:prstGeom prst="rect">
            <a:avLst/>
          </a:prstGeom>
        </p:spPr>
      </p:pic>
      <p:sp>
        <p:nvSpPr>
          <p:cNvPr id="3" name="Rectangle 2"/>
          <p:cNvSpPr/>
          <p:nvPr/>
        </p:nvSpPr>
        <p:spPr>
          <a:xfrm>
            <a:off x="1744395" y="6252165"/>
            <a:ext cx="8112422" cy="575542"/>
          </a:xfrm>
          <a:prstGeom prst="rect">
            <a:avLst/>
          </a:prstGeom>
        </p:spPr>
        <p:txBody>
          <a:bodyPr wrap="square">
            <a:spAutoFit/>
          </a:bodyPr>
          <a:lstStyle/>
          <a:p>
            <a:pPr algn="ctr">
              <a:lnSpc>
                <a:spcPct val="80000"/>
              </a:lnSpc>
              <a:spcBef>
                <a:spcPts val="600"/>
              </a:spcBef>
            </a:pPr>
            <a:endParaRPr lang="en-GB" sz="900" dirty="0">
              <a:solidFill>
                <a:schemeClr val="accent6"/>
              </a:solidFill>
              <a:latin typeface="Comic Sans MS"/>
              <a:cs typeface="Comic Sans MS"/>
            </a:endParaRPr>
          </a:p>
          <a:p>
            <a:pPr algn="ctr">
              <a:lnSpc>
                <a:spcPct val="80000"/>
              </a:lnSpc>
              <a:spcBef>
                <a:spcPts val="600"/>
              </a:spcBef>
            </a:pPr>
            <a:r>
              <a:rPr lang="en-GB" sz="2400" b="1" dirty="0" smtClean="0">
                <a:solidFill>
                  <a:schemeClr val="accent6"/>
                </a:solidFill>
                <a:latin typeface="Arial" panose="020B0604020202020204" pitchFamily="34" charset="0"/>
                <a:cs typeface="Arial" panose="020B0604020202020204" pitchFamily="34" charset="0"/>
              </a:rPr>
              <a:t>This is independent of poverty but exacerbated by it</a:t>
            </a:r>
            <a:r>
              <a:rPr lang="en-GB" sz="2400" dirty="0" smtClean="0">
                <a:solidFill>
                  <a:schemeClr val="accent6"/>
                </a:solidFill>
                <a:latin typeface="Arial" panose="020B0604020202020204" pitchFamily="34" charset="0"/>
                <a:cs typeface="Arial" panose="020B0604020202020204" pitchFamily="34" charset="0"/>
              </a:rPr>
              <a:t> </a:t>
            </a:r>
            <a:endParaRPr lang="en-GB" sz="2400" dirty="0">
              <a:solidFill>
                <a:schemeClr val="accent6"/>
              </a:solidFill>
              <a:latin typeface="Arial" panose="020B0604020202020204" pitchFamily="34" charset="0"/>
              <a:cs typeface="Arial" panose="020B0604020202020204" pitchFamily="34" charset="0"/>
            </a:endParaRPr>
          </a:p>
        </p:txBody>
      </p:sp>
      <p:sp>
        <p:nvSpPr>
          <p:cNvPr id="4" name="TextBox 3"/>
          <p:cNvSpPr txBox="1"/>
          <p:nvPr/>
        </p:nvSpPr>
        <p:spPr>
          <a:xfrm>
            <a:off x="10082920" y="6496675"/>
            <a:ext cx="1818339" cy="253916"/>
          </a:xfrm>
          <a:prstGeom prst="rect">
            <a:avLst/>
          </a:prstGeom>
          <a:noFill/>
        </p:spPr>
        <p:txBody>
          <a:bodyPr wrap="none" rtlCol="0">
            <a:spAutoFit/>
          </a:bodyPr>
          <a:lstStyle/>
          <a:p>
            <a:pPr algn="r"/>
            <a:r>
              <a:rPr lang="en-US" sz="1050" i="1" dirty="0">
                <a:solidFill>
                  <a:srgbClr val="0070C0"/>
                </a:solidFill>
                <a:latin typeface="Comic Sans MS"/>
                <a:cs typeface="Comic Sans MS"/>
              </a:rPr>
              <a:t>Bellis et al. 2015, n=2028</a:t>
            </a:r>
          </a:p>
        </p:txBody>
      </p:sp>
      <p:sp>
        <p:nvSpPr>
          <p:cNvPr id="5" name="TextBox 4"/>
          <p:cNvSpPr txBox="1"/>
          <p:nvPr/>
        </p:nvSpPr>
        <p:spPr>
          <a:xfrm>
            <a:off x="0" y="1059417"/>
            <a:ext cx="9678638" cy="1384995"/>
          </a:xfrm>
          <a:prstGeom prst="rect">
            <a:avLst/>
          </a:prstGeom>
          <a:noFill/>
        </p:spPr>
        <p:txBody>
          <a:bodyPr wrap="square" rtlCol="0">
            <a:spAutoFit/>
          </a:bodyPr>
          <a:lstStyle/>
          <a:p>
            <a:endParaRPr lang="en-US" sz="2800" b="1" dirty="0" smtClean="0">
              <a:solidFill>
                <a:srgbClr val="0070C0"/>
              </a:solidFill>
              <a:latin typeface="Arial" panose="020B0604020202020204" pitchFamily="34" charset="0"/>
              <a:cs typeface="Arial" panose="020B0604020202020204" pitchFamily="34" charset="0"/>
            </a:endParaRPr>
          </a:p>
          <a:p>
            <a:r>
              <a:rPr lang="en-US" sz="2800" b="1" dirty="0" smtClean="0">
                <a:solidFill>
                  <a:srgbClr val="0070C0"/>
                </a:solidFill>
                <a:latin typeface="Arial" panose="020B0604020202020204" pitchFamily="34" charset="0"/>
                <a:cs typeface="Arial" panose="020B0604020202020204" pitchFamily="34" charset="0"/>
              </a:rPr>
              <a:t>Compared </a:t>
            </a:r>
            <a:r>
              <a:rPr lang="en-US" sz="2800" b="1" dirty="0">
                <a:solidFill>
                  <a:srgbClr val="0070C0"/>
                </a:solidFill>
                <a:latin typeface="Arial" panose="020B0604020202020204" pitchFamily="34" charset="0"/>
                <a:cs typeface="Arial" panose="020B0604020202020204" pitchFamily="34" charset="0"/>
              </a:rPr>
              <a:t>with people with no ACEs, those with 4+ ACEs were:</a:t>
            </a:r>
          </a:p>
        </p:txBody>
      </p:sp>
      <p:sp>
        <p:nvSpPr>
          <p:cNvPr id="6" name="Rectangle 5"/>
          <p:cNvSpPr/>
          <p:nvPr/>
        </p:nvSpPr>
        <p:spPr>
          <a:xfrm>
            <a:off x="0" y="148651"/>
            <a:ext cx="12192000" cy="1292897"/>
          </a:xfrm>
          <a:prstGeom prst="rect">
            <a:avLst/>
          </a:prstGeom>
          <a:solidFill>
            <a:schemeClr val="bg1"/>
          </a:solidFill>
          <a:ln w="381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accent6"/>
                </a:solidFill>
                <a:latin typeface="Arial" panose="020B0604020202020204" pitchFamily="34" charset="0"/>
                <a:cs typeface="Arial" panose="020B0604020202020204" pitchFamily="34" charset="0"/>
              </a:rPr>
              <a:t>National Study of ACEs in Wales (</a:t>
            </a:r>
            <a:r>
              <a:rPr lang="en-US" sz="4400" b="1" dirty="0" smtClean="0">
                <a:solidFill>
                  <a:schemeClr val="accent6"/>
                </a:solidFill>
                <a:latin typeface="Arial" panose="020B0604020202020204" pitchFamily="34" charset="0"/>
                <a:cs typeface="Arial" panose="020B0604020202020204" pitchFamily="34" charset="0"/>
              </a:rPr>
              <a:t>18-69 </a:t>
            </a:r>
            <a:r>
              <a:rPr lang="en-US" sz="4400" b="1" dirty="0" err="1" smtClean="0">
                <a:solidFill>
                  <a:schemeClr val="accent6"/>
                </a:solidFill>
                <a:latin typeface="Arial" panose="020B0604020202020204" pitchFamily="34" charset="0"/>
                <a:cs typeface="Arial" panose="020B0604020202020204" pitchFamily="34" charset="0"/>
              </a:rPr>
              <a:t>yrs</a:t>
            </a:r>
            <a:r>
              <a:rPr lang="en-US" sz="4400" b="1" dirty="0" smtClean="0">
                <a:solidFill>
                  <a:schemeClr val="accent6"/>
                </a:solidFill>
                <a:latin typeface="Arial" panose="020B0604020202020204" pitchFamily="34" charset="0"/>
                <a:cs typeface="Arial" panose="020B0604020202020204" pitchFamily="34" charset="0"/>
              </a:rPr>
              <a:t>)</a:t>
            </a:r>
          </a:p>
          <a:p>
            <a:pPr algn="ctr"/>
            <a:r>
              <a:rPr lang="en-US" b="1" dirty="0" smtClean="0">
                <a:solidFill>
                  <a:srgbClr val="0070C0"/>
                </a:solidFill>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Bellis et al. </a:t>
            </a:r>
            <a:r>
              <a:rPr lang="en-US" dirty="0" smtClean="0">
                <a:solidFill>
                  <a:srgbClr val="0070C0"/>
                </a:solidFill>
                <a:latin typeface="Arial" panose="020B0604020202020204" pitchFamily="34" charset="0"/>
                <a:cs typeface="Arial" panose="020B0604020202020204" pitchFamily="34" charset="0"/>
              </a:rPr>
              <a:t>2015</a:t>
            </a:r>
            <a:endParaRPr lang="en-US" dirty="0">
              <a:solidFill>
                <a:srgbClr val="0070C0"/>
              </a:solidFill>
              <a:latin typeface="Arial" panose="020B0604020202020204" pitchFamily="34" charset="0"/>
              <a:cs typeface="Arial" panose="020B0604020202020204" pitchFamily="34" charset="0"/>
            </a:endParaRPr>
          </a:p>
          <a:p>
            <a:pPr algn="ctr"/>
            <a:endParaRPr lang="en-US" sz="3600" b="1" dirty="0">
              <a:solidFill>
                <a:srgbClr val="0070C0"/>
              </a:solidFill>
              <a:latin typeface="Comic Sans MS"/>
              <a:cs typeface="Comic Sans MS"/>
            </a:endParaRPr>
          </a:p>
        </p:txBody>
      </p:sp>
      <p:sp>
        <p:nvSpPr>
          <p:cNvPr id="7" name="Rectangle 6"/>
          <p:cNvSpPr/>
          <p:nvPr/>
        </p:nvSpPr>
        <p:spPr>
          <a:xfrm>
            <a:off x="165688" y="2362456"/>
            <a:ext cx="11961674" cy="3972081"/>
          </a:xfrm>
          <a:prstGeom prst="rect">
            <a:avLst/>
          </a:prstGeom>
          <a:solidFill>
            <a:schemeClr val="bg1"/>
          </a:solidFill>
          <a:ln w="381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omic Sans MS"/>
              <a:cs typeface="Comic Sans MS"/>
            </a:endParaRPr>
          </a:p>
        </p:txBody>
      </p:sp>
      <p:grpSp>
        <p:nvGrpSpPr>
          <p:cNvPr id="8" name="Group 7"/>
          <p:cNvGrpSpPr/>
          <p:nvPr/>
        </p:nvGrpSpPr>
        <p:grpSpPr>
          <a:xfrm>
            <a:off x="587200" y="2518888"/>
            <a:ext cx="9091438" cy="604390"/>
            <a:chOff x="587200" y="2518888"/>
            <a:chExt cx="8411888" cy="604390"/>
          </a:xfrm>
        </p:grpSpPr>
        <p:sp>
          <p:nvSpPr>
            <p:cNvPr id="9" name="TextBox 8"/>
            <p:cNvSpPr txBox="1"/>
            <p:nvPr/>
          </p:nvSpPr>
          <p:spPr>
            <a:xfrm>
              <a:off x="1274365" y="2600058"/>
              <a:ext cx="7724723" cy="523220"/>
            </a:xfrm>
            <a:prstGeom prst="rect">
              <a:avLst/>
            </a:prstGeom>
            <a:noFill/>
            <a:ln>
              <a:noFill/>
            </a:ln>
          </p:spPr>
          <p:txBody>
            <a:bodyPr wrap="none" rtlCol="0">
              <a:spAutoFit/>
            </a:bodyPr>
            <a:lstStyle/>
            <a:p>
              <a:r>
                <a:rPr lang="en-US" sz="2800" b="1" dirty="0">
                  <a:solidFill>
                    <a:srgbClr val="0070C0"/>
                  </a:solidFill>
                  <a:latin typeface="Arial" panose="020B0604020202020204" pitchFamily="34" charset="0"/>
                  <a:cs typeface="Arial" panose="020B0604020202020204" pitchFamily="34" charset="0"/>
                </a:rPr>
                <a:t>times more likely to be a high risk </a:t>
              </a:r>
              <a:r>
                <a:rPr lang="en-US" sz="2800" b="1" dirty="0" smtClean="0">
                  <a:solidFill>
                    <a:srgbClr val="0070C0"/>
                  </a:solidFill>
                  <a:latin typeface="Arial" panose="020B0604020202020204" pitchFamily="34" charset="0"/>
                  <a:cs typeface="Arial" panose="020B0604020202020204" pitchFamily="34" charset="0"/>
                </a:rPr>
                <a:t>drinker</a:t>
              </a:r>
              <a:r>
                <a:rPr lang="en-US" sz="2800" b="1" dirty="0">
                  <a:solidFill>
                    <a:schemeClr val="accent6"/>
                  </a:solidFill>
                  <a:latin typeface="Arial" panose="020B0604020202020204" pitchFamily="34" charset="0"/>
                  <a:cs typeface="Arial" panose="020B0604020202020204" pitchFamily="34" charset="0"/>
                </a:rPr>
                <a:t>▼</a:t>
              </a:r>
              <a:r>
                <a:rPr lang="en-US" sz="2800" b="1" dirty="0" smtClean="0">
                  <a:solidFill>
                    <a:schemeClr val="accent6"/>
                  </a:solidFill>
                  <a:latin typeface="Arial" panose="020B0604020202020204" pitchFamily="34" charset="0"/>
                  <a:cs typeface="Arial" panose="020B0604020202020204" pitchFamily="34" charset="0"/>
                </a:rPr>
                <a:t>35%</a:t>
              </a:r>
              <a:endParaRPr lang="en-US" sz="2800" b="1" dirty="0">
                <a:solidFill>
                  <a:schemeClr val="accent6"/>
                </a:solidFill>
                <a:latin typeface="Arial" panose="020B0604020202020204" pitchFamily="34" charset="0"/>
                <a:cs typeface="Arial" panose="020B0604020202020204" pitchFamily="34" charset="0"/>
              </a:endParaRPr>
            </a:p>
          </p:txBody>
        </p:sp>
        <p:sp>
          <p:nvSpPr>
            <p:cNvPr id="10" name="Rectangle 9"/>
            <p:cNvSpPr/>
            <p:nvPr/>
          </p:nvSpPr>
          <p:spPr>
            <a:xfrm>
              <a:off x="587200" y="2518888"/>
              <a:ext cx="607933" cy="575441"/>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Comic Sans MS"/>
                  <a:cs typeface="Comic Sans MS"/>
                </a:rPr>
                <a:t>4</a:t>
              </a:r>
            </a:p>
          </p:txBody>
        </p:sp>
      </p:grpSp>
      <p:grpSp>
        <p:nvGrpSpPr>
          <p:cNvPr id="11" name="Group 10"/>
          <p:cNvGrpSpPr/>
          <p:nvPr/>
        </p:nvGrpSpPr>
        <p:grpSpPr>
          <a:xfrm>
            <a:off x="587199" y="4887265"/>
            <a:ext cx="11319459" cy="579461"/>
            <a:chOff x="587200" y="4887265"/>
            <a:chExt cx="10409855" cy="579461"/>
          </a:xfrm>
        </p:grpSpPr>
        <p:sp>
          <p:nvSpPr>
            <p:cNvPr id="12" name="TextBox 11"/>
            <p:cNvSpPr txBox="1"/>
            <p:nvPr/>
          </p:nvSpPr>
          <p:spPr>
            <a:xfrm>
              <a:off x="1239099" y="4943506"/>
              <a:ext cx="9757956" cy="523220"/>
            </a:xfrm>
            <a:prstGeom prst="rect">
              <a:avLst/>
            </a:prstGeom>
            <a:noFill/>
            <a:ln>
              <a:noFill/>
            </a:ln>
          </p:spPr>
          <p:txBody>
            <a:bodyPr wrap="none" rtlCol="0">
              <a:spAutoFit/>
            </a:bodyPr>
            <a:lstStyle/>
            <a:p>
              <a:r>
                <a:rPr lang="en-US" sz="2800" b="1" dirty="0">
                  <a:solidFill>
                    <a:srgbClr val="0070C0"/>
                  </a:solidFill>
                  <a:latin typeface="Arial" panose="020B0604020202020204" pitchFamily="34" charset="0"/>
                  <a:cs typeface="Arial" panose="020B0604020202020204" pitchFamily="34" charset="0"/>
                </a:rPr>
                <a:t>times more likely to have used crack cocaine or heroin</a:t>
              </a:r>
              <a:r>
                <a:rPr lang="en-US" sz="2800" b="1" dirty="0">
                  <a:solidFill>
                    <a:schemeClr val="accent6"/>
                  </a:solidFill>
                  <a:latin typeface="Arial" panose="020B0604020202020204" pitchFamily="34" charset="0"/>
                  <a:cs typeface="Arial" panose="020B0604020202020204" pitchFamily="34" charset="0"/>
                </a:rPr>
                <a:t>▼66</a:t>
              </a:r>
              <a:r>
                <a:rPr lang="en-US" sz="2800" b="1" dirty="0" smtClean="0">
                  <a:solidFill>
                    <a:schemeClr val="accent6"/>
                  </a:solidFill>
                  <a:latin typeface="Arial" panose="020B0604020202020204" pitchFamily="34" charset="0"/>
                  <a:cs typeface="Arial" panose="020B0604020202020204" pitchFamily="34" charset="0"/>
                </a:rPr>
                <a:t>%</a:t>
              </a:r>
              <a:endParaRPr lang="en-US" sz="2800" b="1" dirty="0">
                <a:solidFill>
                  <a:schemeClr val="accent6"/>
                </a:solidFill>
                <a:latin typeface="Arial" panose="020B0604020202020204" pitchFamily="34" charset="0"/>
                <a:cs typeface="Arial" panose="020B0604020202020204" pitchFamily="34" charset="0"/>
              </a:endParaRPr>
            </a:p>
          </p:txBody>
        </p:sp>
        <p:sp>
          <p:nvSpPr>
            <p:cNvPr id="13" name="Rectangle 12"/>
            <p:cNvSpPr/>
            <p:nvPr/>
          </p:nvSpPr>
          <p:spPr>
            <a:xfrm>
              <a:off x="587200" y="4887265"/>
              <a:ext cx="607933" cy="575441"/>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Comic Sans MS"/>
                  <a:cs typeface="Comic Sans MS"/>
                </a:rPr>
                <a:t>16</a:t>
              </a:r>
            </a:p>
          </p:txBody>
        </p:sp>
      </p:grpSp>
      <p:grpSp>
        <p:nvGrpSpPr>
          <p:cNvPr id="14" name="Group 13"/>
          <p:cNvGrpSpPr/>
          <p:nvPr/>
        </p:nvGrpSpPr>
        <p:grpSpPr>
          <a:xfrm>
            <a:off x="587200" y="5676724"/>
            <a:ext cx="11314059" cy="647671"/>
            <a:chOff x="587200" y="5676724"/>
            <a:chExt cx="11314059" cy="647671"/>
          </a:xfrm>
        </p:grpSpPr>
        <p:sp>
          <p:nvSpPr>
            <p:cNvPr id="15" name="TextBox 14"/>
            <p:cNvSpPr txBox="1"/>
            <p:nvPr/>
          </p:nvSpPr>
          <p:spPr>
            <a:xfrm>
              <a:off x="1274365" y="5801175"/>
              <a:ext cx="10626894" cy="523220"/>
            </a:xfrm>
            <a:prstGeom prst="rect">
              <a:avLst/>
            </a:prstGeom>
            <a:noFill/>
            <a:ln>
              <a:noFill/>
            </a:ln>
          </p:spPr>
          <p:txBody>
            <a:bodyPr wrap="square" rtlCol="0">
              <a:spAutoFit/>
            </a:bodyPr>
            <a:lstStyle/>
            <a:p>
              <a:r>
                <a:rPr lang="en-US" sz="2800" b="1" dirty="0">
                  <a:solidFill>
                    <a:srgbClr val="0070C0"/>
                  </a:solidFill>
                  <a:latin typeface="Arial" panose="020B0604020202020204" pitchFamily="34" charset="0"/>
                  <a:cs typeface="Arial" panose="020B0604020202020204" pitchFamily="34" charset="0"/>
                </a:rPr>
                <a:t>times more likely to have been incarcerated in their </a:t>
              </a:r>
              <a:r>
                <a:rPr lang="en-US" sz="2800" b="1" dirty="0" smtClean="0">
                  <a:solidFill>
                    <a:srgbClr val="0070C0"/>
                  </a:solidFill>
                  <a:latin typeface="Arial" panose="020B0604020202020204" pitchFamily="34" charset="0"/>
                  <a:cs typeface="Arial" panose="020B0604020202020204" pitchFamily="34" charset="0"/>
                </a:rPr>
                <a:t>life</a:t>
              </a:r>
              <a:r>
                <a:rPr lang="en-US" sz="2800" b="1" dirty="0" smtClean="0">
                  <a:solidFill>
                    <a:schemeClr val="accent6"/>
                  </a:solidFill>
                  <a:latin typeface="Arial" panose="020B0604020202020204" pitchFamily="34" charset="0"/>
                  <a:cs typeface="Arial" panose="020B0604020202020204" pitchFamily="34" charset="0"/>
                </a:rPr>
                <a:t>▼65%</a:t>
              </a:r>
              <a:endParaRPr lang="en-US" sz="2800" b="1" dirty="0">
                <a:solidFill>
                  <a:schemeClr val="accent6"/>
                </a:solidFill>
                <a:latin typeface="Arial" panose="020B0604020202020204" pitchFamily="34" charset="0"/>
                <a:cs typeface="Arial" panose="020B0604020202020204" pitchFamily="34" charset="0"/>
              </a:endParaRPr>
            </a:p>
          </p:txBody>
        </p:sp>
        <p:sp>
          <p:nvSpPr>
            <p:cNvPr id="16" name="Rectangle 15"/>
            <p:cNvSpPr/>
            <p:nvPr/>
          </p:nvSpPr>
          <p:spPr>
            <a:xfrm>
              <a:off x="587200" y="5676724"/>
              <a:ext cx="607933" cy="575441"/>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Comic Sans MS"/>
                  <a:cs typeface="Comic Sans MS"/>
                </a:rPr>
                <a:t>20</a:t>
              </a:r>
            </a:p>
          </p:txBody>
        </p:sp>
      </p:grpSp>
      <p:pic>
        <p:nvPicPr>
          <p:cNvPr id="17" name="Picture 16" descr="Screen Shot 2016-10-27 at 11.59.41.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93956" y="1069560"/>
            <a:ext cx="2433406" cy="1730554"/>
          </a:xfrm>
          <a:prstGeom prst="rect">
            <a:avLst/>
          </a:prstGeom>
          <a:ln w="38100">
            <a:solidFill>
              <a:schemeClr val="tx2">
                <a:lumMod val="75000"/>
              </a:schemeClr>
            </a:solidFill>
          </a:ln>
        </p:spPr>
      </p:pic>
      <p:grpSp>
        <p:nvGrpSpPr>
          <p:cNvPr id="18" name="Group 17"/>
          <p:cNvGrpSpPr/>
          <p:nvPr/>
        </p:nvGrpSpPr>
        <p:grpSpPr>
          <a:xfrm>
            <a:off x="587200" y="3308347"/>
            <a:ext cx="9754690" cy="662066"/>
            <a:chOff x="587200" y="3308347"/>
            <a:chExt cx="8550240" cy="662066"/>
          </a:xfrm>
        </p:grpSpPr>
        <p:sp>
          <p:nvSpPr>
            <p:cNvPr id="19" name="TextBox 18"/>
            <p:cNvSpPr txBox="1"/>
            <p:nvPr/>
          </p:nvSpPr>
          <p:spPr>
            <a:xfrm>
              <a:off x="1274365" y="3447193"/>
              <a:ext cx="7863075" cy="523220"/>
            </a:xfrm>
            <a:prstGeom prst="rect">
              <a:avLst/>
            </a:prstGeom>
            <a:noFill/>
            <a:ln>
              <a:noFill/>
            </a:ln>
          </p:spPr>
          <p:txBody>
            <a:bodyPr wrap="none" rtlCol="0">
              <a:spAutoFit/>
            </a:bodyPr>
            <a:lstStyle/>
            <a:p>
              <a:r>
                <a:rPr lang="en-US" sz="2800" b="1" dirty="0">
                  <a:solidFill>
                    <a:srgbClr val="0070C0"/>
                  </a:solidFill>
                  <a:latin typeface="Arial" panose="020B0604020202020204" pitchFamily="34" charset="0"/>
                  <a:cs typeface="Arial" panose="020B0604020202020204" pitchFamily="34" charset="0"/>
                </a:rPr>
                <a:t>times more likely to smoke tobacco or E-cigs</a:t>
              </a:r>
              <a:r>
                <a:rPr lang="en-US" sz="2800" b="1" dirty="0">
                  <a:solidFill>
                    <a:schemeClr val="accent6"/>
                  </a:solidFill>
                  <a:latin typeface="Arial" panose="020B0604020202020204" pitchFamily="34" charset="0"/>
                  <a:cs typeface="Arial" panose="020B0604020202020204" pitchFamily="34" charset="0"/>
                </a:rPr>
                <a:t>▼24</a:t>
              </a:r>
              <a:r>
                <a:rPr lang="en-US" sz="2800" b="1" dirty="0" smtClean="0">
                  <a:solidFill>
                    <a:schemeClr val="accent6"/>
                  </a:solidFill>
                  <a:latin typeface="Arial" panose="020B0604020202020204" pitchFamily="34" charset="0"/>
                  <a:cs typeface="Arial" panose="020B0604020202020204" pitchFamily="34" charset="0"/>
                </a:rPr>
                <a:t>%</a:t>
              </a:r>
              <a:endParaRPr lang="en-US" sz="2800" b="1" dirty="0">
                <a:solidFill>
                  <a:schemeClr val="accent6"/>
                </a:solidFill>
                <a:latin typeface="Arial" panose="020B0604020202020204" pitchFamily="34" charset="0"/>
                <a:cs typeface="Arial" panose="020B0604020202020204" pitchFamily="34" charset="0"/>
              </a:endParaRPr>
            </a:p>
          </p:txBody>
        </p:sp>
        <p:sp>
          <p:nvSpPr>
            <p:cNvPr id="20" name="Rectangle 19"/>
            <p:cNvSpPr/>
            <p:nvPr/>
          </p:nvSpPr>
          <p:spPr>
            <a:xfrm>
              <a:off x="587200" y="3308347"/>
              <a:ext cx="607933" cy="575441"/>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Comic Sans MS"/>
                  <a:cs typeface="Comic Sans MS"/>
                </a:rPr>
                <a:t>6</a:t>
              </a:r>
            </a:p>
          </p:txBody>
        </p:sp>
      </p:grpSp>
      <p:grpSp>
        <p:nvGrpSpPr>
          <p:cNvPr id="21" name="Group 20"/>
          <p:cNvGrpSpPr/>
          <p:nvPr/>
        </p:nvGrpSpPr>
        <p:grpSpPr>
          <a:xfrm>
            <a:off x="587200" y="4097806"/>
            <a:ext cx="9340496" cy="626030"/>
            <a:chOff x="587200" y="4097806"/>
            <a:chExt cx="9340496" cy="626030"/>
          </a:xfrm>
        </p:grpSpPr>
        <p:sp>
          <p:nvSpPr>
            <p:cNvPr id="22" name="TextBox 21"/>
            <p:cNvSpPr txBox="1"/>
            <p:nvPr/>
          </p:nvSpPr>
          <p:spPr>
            <a:xfrm>
              <a:off x="1274365" y="4200616"/>
              <a:ext cx="8653331" cy="523220"/>
            </a:xfrm>
            <a:prstGeom prst="rect">
              <a:avLst/>
            </a:prstGeom>
            <a:noFill/>
            <a:ln>
              <a:noFill/>
            </a:ln>
          </p:spPr>
          <p:txBody>
            <a:bodyPr wrap="none" rtlCol="0">
              <a:spAutoFit/>
            </a:bodyPr>
            <a:lstStyle/>
            <a:p>
              <a:r>
                <a:rPr lang="en-US" sz="2800" b="1" dirty="0">
                  <a:solidFill>
                    <a:srgbClr val="0070C0"/>
                  </a:solidFill>
                  <a:latin typeface="Arial" panose="020B0604020202020204" pitchFamily="34" charset="0"/>
                  <a:cs typeface="Arial" panose="020B0604020202020204" pitchFamily="34" charset="0"/>
                </a:rPr>
                <a:t>times more likely to have smoked cannabis</a:t>
              </a:r>
              <a:r>
                <a:rPr lang="en-US" sz="2800" b="1" dirty="0">
                  <a:solidFill>
                    <a:schemeClr val="accent6"/>
                  </a:solidFill>
                  <a:latin typeface="Arial" panose="020B0604020202020204" pitchFamily="34" charset="0"/>
                  <a:cs typeface="Arial" panose="020B0604020202020204" pitchFamily="34" charset="0"/>
                </a:rPr>
                <a:t>▼42</a:t>
              </a:r>
              <a:r>
                <a:rPr lang="en-US" sz="2800" b="1" dirty="0" smtClean="0">
                  <a:solidFill>
                    <a:schemeClr val="accent6"/>
                  </a:solidFill>
                  <a:latin typeface="Arial" panose="020B0604020202020204" pitchFamily="34" charset="0"/>
                  <a:cs typeface="Arial" panose="020B0604020202020204" pitchFamily="34" charset="0"/>
                </a:rPr>
                <a:t>%</a:t>
              </a:r>
              <a:endParaRPr lang="en-US" sz="2800" b="1" dirty="0">
                <a:solidFill>
                  <a:schemeClr val="accent6"/>
                </a:solidFill>
                <a:latin typeface="Arial" panose="020B0604020202020204" pitchFamily="34" charset="0"/>
                <a:cs typeface="Arial" panose="020B0604020202020204" pitchFamily="34" charset="0"/>
              </a:endParaRPr>
            </a:p>
          </p:txBody>
        </p:sp>
        <p:sp>
          <p:nvSpPr>
            <p:cNvPr id="23" name="Rectangle 22"/>
            <p:cNvSpPr/>
            <p:nvPr/>
          </p:nvSpPr>
          <p:spPr>
            <a:xfrm>
              <a:off x="587200" y="4097806"/>
              <a:ext cx="607933" cy="575441"/>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Comic Sans MS"/>
                  <a:cs typeface="Comic Sans MS"/>
                </a:rPr>
                <a:t>11</a:t>
              </a:r>
            </a:p>
          </p:txBody>
        </p:sp>
      </p:grpSp>
    </p:spTree>
    <p:extLst>
      <p:ext uri="{BB962C8B-B14F-4D97-AF65-F5344CB8AC3E}">
        <p14:creationId xmlns:p14="http://schemas.microsoft.com/office/powerpoint/2010/main" val="104822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8367" y="282807"/>
            <a:ext cx="11294075" cy="6266274"/>
          </a:xfrm>
          <a:prstGeom prst="rect">
            <a:avLst/>
          </a:prstGeom>
        </p:spPr>
      </p:pic>
    </p:spTree>
    <p:extLst>
      <p:ext uri="{BB962C8B-B14F-4D97-AF65-F5344CB8AC3E}">
        <p14:creationId xmlns:p14="http://schemas.microsoft.com/office/powerpoint/2010/main" val="201359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30305" y="136478"/>
            <a:ext cx="4070658" cy="6619164"/>
          </a:xfrm>
          <a:prstGeom prst="rect">
            <a:avLst/>
          </a:prstGeom>
        </p:spPr>
      </p:pic>
    </p:spTree>
    <p:extLst>
      <p:ext uri="{BB962C8B-B14F-4D97-AF65-F5344CB8AC3E}">
        <p14:creationId xmlns:p14="http://schemas.microsoft.com/office/powerpoint/2010/main" val="1180045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2073"/>
            <a:ext cx="10515600" cy="1108673"/>
          </a:xfrm>
        </p:spPr>
        <p:txBody>
          <a:bodyPr>
            <a:normAutofit fontScale="90000"/>
          </a:bodyPr>
          <a:lstStyle/>
          <a:p>
            <a:pPr algn="ctr"/>
            <a:r>
              <a:rPr lang="en-GB" b="1" dirty="0" smtClean="0">
                <a:solidFill>
                  <a:schemeClr val="accent5">
                    <a:lumMod val="75000"/>
                  </a:schemeClr>
                </a:solidFill>
                <a:latin typeface="Arial" panose="020B0604020202020204" pitchFamily="34" charset="0"/>
                <a:cs typeface="Arial" panose="020B0604020202020204" pitchFamily="34" charset="0"/>
              </a:rPr>
              <a:t/>
            </a:r>
            <a:br>
              <a:rPr lang="en-GB" b="1" dirty="0" smtClean="0">
                <a:solidFill>
                  <a:schemeClr val="accent5">
                    <a:lumMod val="75000"/>
                  </a:schemeClr>
                </a:solidFill>
                <a:latin typeface="Arial" panose="020B0604020202020204" pitchFamily="34" charset="0"/>
                <a:cs typeface="Arial" panose="020B0604020202020204" pitchFamily="34" charset="0"/>
              </a:rPr>
            </a:br>
            <a:r>
              <a:rPr lang="en-GB" b="1" dirty="0">
                <a:solidFill>
                  <a:schemeClr val="accent5">
                    <a:lumMod val="75000"/>
                  </a:schemeClr>
                </a:solidFill>
                <a:latin typeface="Arial" panose="020B0604020202020204" pitchFamily="34" charset="0"/>
                <a:cs typeface="Arial" panose="020B0604020202020204" pitchFamily="34" charset="0"/>
              </a:rPr>
              <a:t/>
            </a:r>
            <a:br>
              <a:rPr lang="en-GB" b="1" dirty="0">
                <a:solidFill>
                  <a:schemeClr val="accent5">
                    <a:lumMod val="75000"/>
                  </a:schemeClr>
                </a:solidFill>
                <a:latin typeface="Arial" panose="020B0604020202020204" pitchFamily="34" charset="0"/>
                <a:cs typeface="Arial" panose="020B0604020202020204" pitchFamily="34" charset="0"/>
              </a:rPr>
            </a:br>
            <a:r>
              <a:rPr lang="en-GB" b="1" dirty="0" smtClean="0">
                <a:solidFill>
                  <a:schemeClr val="accent5">
                    <a:lumMod val="75000"/>
                  </a:schemeClr>
                </a:solidFill>
                <a:latin typeface="Arial" panose="020B0604020202020204" pitchFamily="34" charset="0"/>
                <a:cs typeface="Arial" panose="020B0604020202020204" pitchFamily="34" charset="0"/>
              </a:rPr>
              <a:t/>
            </a:r>
            <a:br>
              <a:rPr lang="en-GB" b="1" dirty="0" smtClean="0">
                <a:solidFill>
                  <a:schemeClr val="accent5">
                    <a:lumMod val="75000"/>
                  </a:schemeClr>
                </a:solidFill>
                <a:latin typeface="Arial" panose="020B0604020202020204" pitchFamily="34" charset="0"/>
                <a:cs typeface="Arial" panose="020B0604020202020204" pitchFamily="34" charset="0"/>
              </a:rPr>
            </a:br>
            <a:r>
              <a:rPr lang="en-GB" b="1" dirty="0" smtClean="0">
                <a:solidFill>
                  <a:schemeClr val="accent6"/>
                </a:solidFill>
                <a:latin typeface="Arial" panose="020B0604020202020204" pitchFamily="34" charset="0"/>
                <a:cs typeface="Arial" panose="020B0604020202020204" pitchFamily="34" charset="0"/>
              </a:rPr>
              <a:t>Children &amp; Families Alliance</a:t>
            </a:r>
            <a:r>
              <a:rPr lang="en-GB" b="1" dirty="0" smtClean="0">
                <a:solidFill>
                  <a:schemeClr val="accent5">
                    <a:lumMod val="75000"/>
                  </a:schemeClr>
                </a:solidFill>
                <a:latin typeface="Arial" panose="020B0604020202020204" pitchFamily="34" charset="0"/>
                <a:cs typeface="Arial" panose="020B0604020202020204" pitchFamily="34" charset="0"/>
              </a:rPr>
              <a:t> </a:t>
            </a:r>
            <a:br>
              <a:rPr lang="en-GB" b="1" dirty="0" smtClean="0">
                <a:solidFill>
                  <a:schemeClr val="accent5">
                    <a:lumMod val="75000"/>
                  </a:schemeClr>
                </a:solidFill>
                <a:latin typeface="Arial" panose="020B0604020202020204" pitchFamily="34" charset="0"/>
                <a:cs typeface="Arial" panose="020B0604020202020204" pitchFamily="34" charset="0"/>
              </a:rPr>
            </a:br>
            <a:endParaRPr lang="en-GB" dirty="0"/>
          </a:p>
        </p:txBody>
      </p:sp>
      <p:sp>
        <p:nvSpPr>
          <p:cNvPr id="3" name="Content Placeholder 2"/>
          <p:cNvSpPr>
            <a:spLocks noGrp="1"/>
          </p:cNvSpPr>
          <p:nvPr>
            <p:ph idx="1"/>
          </p:nvPr>
        </p:nvSpPr>
        <p:spPr>
          <a:xfrm>
            <a:off x="838200" y="2441985"/>
            <a:ext cx="10515600" cy="3734977"/>
          </a:xfrm>
        </p:spPr>
        <p:txBody>
          <a:bodyPr>
            <a:normAutofit/>
          </a:bodyPr>
          <a:lstStyle/>
          <a:p>
            <a:pPr marL="0" indent="0">
              <a:buNone/>
            </a:pPr>
            <a:r>
              <a:rPr lang="en-GB" sz="3200" dirty="0">
                <a:solidFill>
                  <a:srgbClr val="002060"/>
                </a:solidFill>
                <a:latin typeface="Arial" panose="020B0604020202020204" pitchFamily="34" charset="0"/>
                <a:cs typeface="Arial" panose="020B0604020202020204" pitchFamily="34" charset="0"/>
              </a:rPr>
              <a:t>I</a:t>
            </a:r>
            <a:r>
              <a:rPr lang="en-GB" sz="3200" dirty="0" smtClean="0">
                <a:solidFill>
                  <a:srgbClr val="002060"/>
                </a:solidFill>
                <a:latin typeface="Arial" panose="020B0604020202020204" pitchFamily="34" charset="0"/>
                <a:cs typeface="Arial" panose="020B0604020202020204" pitchFamily="34" charset="0"/>
              </a:rPr>
              <a:t>n Nottinghamshire</a:t>
            </a:r>
          </a:p>
          <a:p>
            <a:r>
              <a:rPr lang="en-GB" sz="3200" dirty="0" smtClean="0">
                <a:solidFill>
                  <a:srgbClr val="002060"/>
                </a:solidFill>
                <a:latin typeface="Arial" panose="020B0604020202020204" pitchFamily="34" charset="0"/>
                <a:cs typeface="Arial" panose="020B0604020202020204" pitchFamily="34" charset="0"/>
              </a:rPr>
              <a:t>Families are supported to keep their children and young people safe from harm</a:t>
            </a:r>
          </a:p>
          <a:p>
            <a:r>
              <a:rPr lang="en-GB" sz="3200" dirty="0" smtClean="0">
                <a:solidFill>
                  <a:srgbClr val="002060"/>
                </a:solidFill>
                <a:latin typeface="Arial" panose="020B0604020202020204" pitchFamily="34" charset="0"/>
                <a:cs typeface="Arial" panose="020B0604020202020204" pitchFamily="34" charset="0"/>
              </a:rPr>
              <a:t>Children and young people are healthy and happy </a:t>
            </a:r>
          </a:p>
          <a:p>
            <a:r>
              <a:rPr lang="en-GB" sz="3200" dirty="0" smtClean="0">
                <a:solidFill>
                  <a:srgbClr val="002060"/>
                </a:solidFill>
                <a:latin typeface="Arial" panose="020B0604020202020204" pitchFamily="34" charset="0"/>
                <a:cs typeface="Arial" panose="020B0604020202020204" pitchFamily="34" charset="0"/>
              </a:rPr>
              <a:t>Families are supported to access opportunities to achieve </a:t>
            </a:r>
            <a:endParaRPr lang="en-GB"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2720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4716" y="560361"/>
            <a:ext cx="11846257" cy="984885"/>
          </a:xfrm>
          <a:prstGeom prst="rect">
            <a:avLst/>
          </a:prstGeom>
          <a:noFill/>
        </p:spPr>
        <p:txBody>
          <a:bodyPr wrap="square" rtlCol="0">
            <a:spAutoFit/>
          </a:bodyPr>
          <a:lstStyle/>
          <a:p>
            <a:r>
              <a:rPr lang="en-US" sz="4400" b="1" dirty="0" smtClean="0">
                <a:solidFill>
                  <a:schemeClr val="accent6"/>
                </a:solidFill>
                <a:latin typeface="Arial" charset="0"/>
                <a:ea typeface="Arial" charset="0"/>
                <a:cs typeface="Arial" charset="0"/>
              </a:rPr>
              <a:t>WHO: 52,000 participants from 21 countries</a:t>
            </a:r>
          </a:p>
          <a:p>
            <a:pPr algn="r"/>
            <a:r>
              <a:rPr lang="en-US" sz="1400" b="1" dirty="0">
                <a:solidFill>
                  <a:schemeClr val="accent6"/>
                </a:solidFill>
                <a:latin typeface="Arial" charset="0"/>
                <a:ea typeface="Arial" charset="0"/>
                <a:cs typeface="Arial" charset="0"/>
              </a:rPr>
              <a:t>(Kessler et al. 2010</a:t>
            </a:r>
            <a:r>
              <a:rPr lang="en-US" sz="1400" b="1" dirty="0" smtClean="0">
                <a:solidFill>
                  <a:schemeClr val="accent6"/>
                </a:solidFill>
                <a:latin typeface="Arial" charset="0"/>
                <a:ea typeface="Arial" charset="0"/>
                <a:cs typeface="Arial" charset="0"/>
              </a:rPr>
              <a:t>)</a:t>
            </a:r>
            <a:endParaRPr lang="en-US" sz="1400" b="1" dirty="0">
              <a:solidFill>
                <a:schemeClr val="accent6"/>
              </a:solidFill>
              <a:latin typeface="Arial" charset="0"/>
              <a:ea typeface="Arial" charset="0"/>
              <a:cs typeface="Arial" charset="0"/>
            </a:endParaRPr>
          </a:p>
        </p:txBody>
      </p:sp>
      <p:sp>
        <p:nvSpPr>
          <p:cNvPr id="34" name="TextBox 33"/>
          <p:cNvSpPr txBox="1"/>
          <p:nvPr/>
        </p:nvSpPr>
        <p:spPr>
          <a:xfrm>
            <a:off x="8199054" y="5187555"/>
            <a:ext cx="2051727" cy="400110"/>
          </a:xfrm>
          <a:prstGeom prst="rect">
            <a:avLst/>
          </a:prstGeom>
          <a:noFill/>
        </p:spPr>
        <p:txBody>
          <a:bodyPr wrap="square" rtlCol="0">
            <a:spAutoFit/>
          </a:bodyPr>
          <a:lstStyle/>
          <a:p>
            <a:r>
              <a:rPr lang="en-US" sz="1000" dirty="0" smtClean="0">
                <a:solidFill>
                  <a:schemeClr val="bg1"/>
                </a:solidFill>
                <a:latin typeface="Arial" charset="0"/>
                <a:ea typeface="Arial" charset="0"/>
                <a:cs typeface="Arial" charset="0"/>
              </a:rPr>
              <a:t>ACEs Adverse Childhood Experiences</a:t>
            </a:r>
            <a:endParaRPr lang="en-US" sz="1000" dirty="0">
              <a:solidFill>
                <a:schemeClr val="bg1"/>
              </a:solidFill>
              <a:latin typeface="Arial" charset="0"/>
              <a:ea typeface="Arial" charset="0"/>
              <a:cs typeface="Arial" charset="0"/>
            </a:endParaRPr>
          </a:p>
        </p:txBody>
      </p:sp>
      <p:sp>
        <p:nvSpPr>
          <p:cNvPr id="15" name="TextBox 14"/>
          <p:cNvSpPr txBox="1"/>
          <p:nvPr/>
        </p:nvSpPr>
        <p:spPr>
          <a:xfrm>
            <a:off x="1614735" y="1755051"/>
            <a:ext cx="10066107" cy="646331"/>
          </a:xfrm>
          <a:prstGeom prst="rect">
            <a:avLst/>
          </a:prstGeom>
          <a:noFill/>
        </p:spPr>
        <p:txBody>
          <a:bodyPr wrap="square" rtlCol="0">
            <a:spAutoFit/>
          </a:bodyPr>
          <a:lstStyle/>
          <a:p>
            <a:r>
              <a:rPr lang="en-US" b="1" dirty="0" smtClean="0">
                <a:solidFill>
                  <a:srgbClr val="5BB0E3"/>
                </a:solidFill>
                <a:latin typeface="Arial" charset="0"/>
                <a:ea typeface="Arial" charset="0"/>
                <a:cs typeface="Arial" charset="0"/>
              </a:rPr>
              <a:t>The authors estimate that the absence of childhood </a:t>
            </a:r>
            <a:br>
              <a:rPr lang="en-US" b="1" dirty="0" smtClean="0">
                <a:solidFill>
                  <a:srgbClr val="5BB0E3"/>
                </a:solidFill>
                <a:latin typeface="Arial" charset="0"/>
                <a:ea typeface="Arial" charset="0"/>
                <a:cs typeface="Arial" charset="0"/>
              </a:rPr>
            </a:br>
            <a:r>
              <a:rPr lang="en-US" b="1" dirty="0" smtClean="0">
                <a:solidFill>
                  <a:srgbClr val="5BB0E3"/>
                </a:solidFill>
                <a:latin typeface="Arial" charset="0"/>
                <a:ea typeface="Arial" charset="0"/>
                <a:cs typeface="Arial" charset="0"/>
              </a:rPr>
              <a:t>adversity would lead to reduction in:</a:t>
            </a:r>
            <a:endParaRPr lang="en-US" b="1" dirty="0">
              <a:solidFill>
                <a:srgbClr val="5BB0E3"/>
              </a:solidFill>
              <a:latin typeface="Arial" charset="0"/>
              <a:ea typeface="Arial" charset="0"/>
              <a:cs typeface="Arial"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3541" y="2425796"/>
            <a:ext cx="2030576" cy="2030576"/>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7820" y="4490817"/>
            <a:ext cx="2030576" cy="2030576"/>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7130" y="4474236"/>
            <a:ext cx="2030576" cy="2030576"/>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1409" y="2417400"/>
            <a:ext cx="2030576" cy="2030576"/>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4998" y="2425796"/>
            <a:ext cx="2030576" cy="2030576"/>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9277" y="4490817"/>
            <a:ext cx="2030576" cy="2030576"/>
          </a:xfrm>
          <a:prstGeom prst="rect">
            <a:avLst/>
          </a:prstGeom>
        </p:spPr>
      </p:pic>
      <p:sp>
        <p:nvSpPr>
          <p:cNvPr id="16" name="TextBox 15"/>
          <p:cNvSpPr txBox="1"/>
          <p:nvPr/>
        </p:nvSpPr>
        <p:spPr>
          <a:xfrm>
            <a:off x="1778295" y="2941569"/>
            <a:ext cx="1666305" cy="1015663"/>
          </a:xfrm>
          <a:prstGeom prst="rect">
            <a:avLst/>
          </a:prstGeom>
          <a:noFill/>
        </p:spPr>
        <p:txBody>
          <a:bodyPr wrap="square" rtlCol="0">
            <a:spAutoFit/>
          </a:bodyPr>
          <a:lstStyle/>
          <a:p>
            <a:pPr algn="ctr"/>
            <a:r>
              <a:rPr lang="en-US" sz="3200" b="1" dirty="0" smtClean="0">
                <a:solidFill>
                  <a:schemeClr val="bg1"/>
                </a:solidFill>
                <a:latin typeface="Arial" charset="0"/>
                <a:ea typeface="Arial" charset="0"/>
                <a:cs typeface="Arial" charset="0"/>
              </a:rPr>
              <a:t>22.9% </a:t>
            </a:r>
            <a:r>
              <a:rPr lang="en-US" sz="1400" b="1" dirty="0" smtClean="0">
                <a:solidFill>
                  <a:schemeClr val="bg1"/>
                </a:solidFill>
                <a:latin typeface="Arial" charset="0"/>
                <a:ea typeface="Arial" charset="0"/>
                <a:cs typeface="Arial" charset="0"/>
              </a:rPr>
              <a:t/>
            </a:r>
            <a:br>
              <a:rPr lang="en-US" sz="1400" b="1" dirty="0" smtClean="0">
                <a:solidFill>
                  <a:schemeClr val="bg1"/>
                </a:solidFill>
                <a:latin typeface="Arial" charset="0"/>
                <a:ea typeface="Arial" charset="0"/>
                <a:cs typeface="Arial" charset="0"/>
              </a:rPr>
            </a:br>
            <a:r>
              <a:rPr lang="en-US" sz="1400" b="1" dirty="0" smtClean="0">
                <a:solidFill>
                  <a:schemeClr val="bg1"/>
                </a:solidFill>
                <a:latin typeface="Arial" charset="0"/>
                <a:ea typeface="Arial" charset="0"/>
                <a:cs typeface="Arial" charset="0"/>
              </a:rPr>
              <a:t>of mood disorders</a:t>
            </a:r>
            <a:endParaRPr lang="en-US" sz="1400" b="1" dirty="0">
              <a:solidFill>
                <a:schemeClr val="bg1"/>
              </a:solidFill>
              <a:latin typeface="Arial" charset="0"/>
              <a:ea typeface="Arial" charset="0"/>
              <a:cs typeface="Arial" charset="0"/>
            </a:endParaRPr>
          </a:p>
        </p:txBody>
      </p:sp>
      <p:sp>
        <p:nvSpPr>
          <p:cNvPr id="17" name="TextBox 16"/>
          <p:cNvSpPr txBox="1"/>
          <p:nvPr/>
        </p:nvSpPr>
        <p:spPr>
          <a:xfrm>
            <a:off x="4439265" y="2922232"/>
            <a:ext cx="1666305" cy="1015663"/>
          </a:xfrm>
          <a:prstGeom prst="rect">
            <a:avLst/>
          </a:prstGeom>
          <a:noFill/>
        </p:spPr>
        <p:txBody>
          <a:bodyPr wrap="square" rtlCol="0">
            <a:spAutoFit/>
          </a:bodyPr>
          <a:lstStyle/>
          <a:p>
            <a:pPr algn="ctr"/>
            <a:r>
              <a:rPr lang="en-US" sz="3200" b="1" dirty="0" smtClean="0">
                <a:solidFill>
                  <a:schemeClr val="bg1"/>
                </a:solidFill>
                <a:latin typeface="Arial" charset="0"/>
                <a:ea typeface="Arial" charset="0"/>
                <a:cs typeface="Arial" charset="0"/>
              </a:rPr>
              <a:t>31% </a:t>
            </a:r>
            <a:r>
              <a:rPr lang="en-US" sz="1400" b="1" dirty="0" smtClean="0">
                <a:solidFill>
                  <a:schemeClr val="bg1"/>
                </a:solidFill>
                <a:latin typeface="Arial" charset="0"/>
                <a:ea typeface="Arial" charset="0"/>
                <a:cs typeface="Arial" charset="0"/>
              </a:rPr>
              <a:t/>
            </a:r>
            <a:br>
              <a:rPr lang="en-US" sz="1400" b="1" dirty="0" smtClean="0">
                <a:solidFill>
                  <a:schemeClr val="bg1"/>
                </a:solidFill>
                <a:latin typeface="Arial" charset="0"/>
                <a:ea typeface="Arial" charset="0"/>
                <a:cs typeface="Arial" charset="0"/>
              </a:rPr>
            </a:br>
            <a:r>
              <a:rPr lang="en-US" sz="1400" b="1" dirty="0" smtClean="0">
                <a:solidFill>
                  <a:schemeClr val="bg1"/>
                </a:solidFill>
                <a:latin typeface="Arial" charset="0"/>
                <a:ea typeface="Arial" charset="0"/>
                <a:cs typeface="Arial" charset="0"/>
              </a:rPr>
              <a:t>of anxiety disorders</a:t>
            </a:r>
            <a:endParaRPr lang="en-US" sz="1400" b="1" dirty="0">
              <a:solidFill>
                <a:schemeClr val="bg1"/>
              </a:solidFill>
              <a:latin typeface="Arial" charset="0"/>
              <a:ea typeface="Arial" charset="0"/>
              <a:cs typeface="Arial" charset="0"/>
            </a:endParaRPr>
          </a:p>
        </p:txBody>
      </p:sp>
      <p:sp>
        <p:nvSpPr>
          <p:cNvPr id="18" name="TextBox 17"/>
          <p:cNvSpPr txBox="1"/>
          <p:nvPr/>
        </p:nvSpPr>
        <p:spPr>
          <a:xfrm>
            <a:off x="7097133" y="2941569"/>
            <a:ext cx="1666305" cy="1015663"/>
          </a:xfrm>
          <a:prstGeom prst="rect">
            <a:avLst/>
          </a:prstGeom>
          <a:noFill/>
        </p:spPr>
        <p:txBody>
          <a:bodyPr wrap="square" rtlCol="0">
            <a:spAutoFit/>
          </a:bodyPr>
          <a:lstStyle/>
          <a:p>
            <a:pPr algn="ctr"/>
            <a:r>
              <a:rPr lang="en-US" sz="3200" b="1" dirty="0" smtClean="0">
                <a:solidFill>
                  <a:schemeClr val="bg1"/>
                </a:solidFill>
                <a:latin typeface="Arial" charset="0"/>
                <a:ea typeface="Arial" charset="0"/>
                <a:cs typeface="Arial" charset="0"/>
              </a:rPr>
              <a:t>41.6% </a:t>
            </a:r>
            <a:r>
              <a:rPr lang="en-US" sz="1400" b="1" dirty="0" smtClean="0">
                <a:solidFill>
                  <a:schemeClr val="bg1"/>
                </a:solidFill>
                <a:latin typeface="Arial" charset="0"/>
                <a:ea typeface="Arial" charset="0"/>
                <a:cs typeface="Arial" charset="0"/>
              </a:rPr>
              <a:t/>
            </a:r>
            <a:br>
              <a:rPr lang="en-US" sz="1400" b="1" dirty="0" smtClean="0">
                <a:solidFill>
                  <a:schemeClr val="bg1"/>
                </a:solidFill>
                <a:latin typeface="Arial" charset="0"/>
                <a:ea typeface="Arial" charset="0"/>
                <a:cs typeface="Arial" charset="0"/>
              </a:rPr>
            </a:br>
            <a:r>
              <a:rPr lang="en-US" sz="1400" b="1" dirty="0" smtClean="0">
                <a:solidFill>
                  <a:schemeClr val="bg1"/>
                </a:solidFill>
                <a:latin typeface="Arial" charset="0"/>
                <a:ea typeface="Arial" charset="0"/>
                <a:cs typeface="Arial" charset="0"/>
              </a:rPr>
              <a:t>of </a:t>
            </a:r>
            <a:r>
              <a:rPr lang="en-US" sz="1400" b="1" dirty="0" err="1" smtClean="0">
                <a:solidFill>
                  <a:schemeClr val="bg1"/>
                </a:solidFill>
                <a:latin typeface="Arial" charset="0"/>
                <a:ea typeface="Arial" charset="0"/>
                <a:cs typeface="Arial" charset="0"/>
              </a:rPr>
              <a:t>behavioural</a:t>
            </a:r>
            <a:r>
              <a:rPr lang="en-US" sz="1400" b="1" dirty="0" smtClean="0">
                <a:solidFill>
                  <a:schemeClr val="bg1"/>
                </a:solidFill>
                <a:latin typeface="Arial" charset="0"/>
                <a:ea typeface="Arial" charset="0"/>
                <a:cs typeface="Arial" charset="0"/>
              </a:rPr>
              <a:t> disorders</a:t>
            </a:r>
            <a:endParaRPr lang="en-US" sz="1400" b="1" dirty="0">
              <a:solidFill>
                <a:schemeClr val="bg1"/>
              </a:solidFill>
              <a:latin typeface="Arial" charset="0"/>
              <a:ea typeface="Arial" charset="0"/>
              <a:cs typeface="Arial" charset="0"/>
            </a:endParaRPr>
          </a:p>
        </p:txBody>
      </p:sp>
      <p:sp>
        <p:nvSpPr>
          <p:cNvPr id="19" name="TextBox 18"/>
          <p:cNvSpPr txBox="1"/>
          <p:nvPr/>
        </p:nvSpPr>
        <p:spPr>
          <a:xfrm>
            <a:off x="1691797" y="4903565"/>
            <a:ext cx="1839300" cy="1015663"/>
          </a:xfrm>
          <a:prstGeom prst="rect">
            <a:avLst/>
          </a:prstGeom>
          <a:noFill/>
        </p:spPr>
        <p:txBody>
          <a:bodyPr wrap="square" rtlCol="0">
            <a:spAutoFit/>
          </a:bodyPr>
          <a:lstStyle/>
          <a:p>
            <a:pPr algn="ctr"/>
            <a:r>
              <a:rPr lang="en-US" sz="3200" b="1" dirty="0" smtClean="0">
                <a:solidFill>
                  <a:schemeClr val="bg1"/>
                </a:solidFill>
                <a:latin typeface="Arial" charset="0"/>
                <a:ea typeface="Arial" charset="0"/>
                <a:cs typeface="Arial" charset="0"/>
              </a:rPr>
              <a:t>27.5% </a:t>
            </a:r>
            <a:r>
              <a:rPr lang="en-US" sz="1400" b="1" dirty="0" smtClean="0">
                <a:solidFill>
                  <a:schemeClr val="bg1"/>
                </a:solidFill>
                <a:latin typeface="Arial" charset="0"/>
                <a:ea typeface="Arial" charset="0"/>
                <a:cs typeface="Arial" charset="0"/>
              </a:rPr>
              <a:t/>
            </a:r>
            <a:br>
              <a:rPr lang="en-US" sz="1400" b="1" dirty="0" smtClean="0">
                <a:solidFill>
                  <a:schemeClr val="bg1"/>
                </a:solidFill>
                <a:latin typeface="Arial" charset="0"/>
                <a:ea typeface="Arial" charset="0"/>
                <a:cs typeface="Arial" charset="0"/>
              </a:rPr>
            </a:br>
            <a:r>
              <a:rPr lang="en-US" sz="1400" b="1" dirty="0" smtClean="0">
                <a:solidFill>
                  <a:schemeClr val="bg1"/>
                </a:solidFill>
                <a:latin typeface="Arial" charset="0"/>
                <a:ea typeface="Arial" charset="0"/>
                <a:cs typeface="Arial" charset="0"/>
              </a:rPr>
              <a:t>of substance-related disorders</a:t>
            </a:r>
            <a:endParaRPr lang="en-US" sz="1400" b="1" dirty="0">
              <a:solidFill>
                <a:schemeClr val="bg1"/>
              </a:solidFill>
              <a:latin typeface="Arial" charset="0"/>
              <a:ea typeface="Arial" charset="0"/>
              <a:cs typeface="Arial" charset="0"/>
            </a:endParaRPr>
          </a:p>
        </p:txBody>
      </p:sp>
      <p:sp>
        <p:nvSpPr>
          <p:cNvPr id="20" name="TextBox 19"/>
          <p:cNvSpPr txBox="1"/>
          <p:nvPr/>
        </p:nvSpPr>
        <p:spPr>
          <a:xfrm>
            <a:off x="4419284" y="4903565"/>
            <a:ext cx="1839300" cy="1015663"/>
          </a:xfrm>
          <a:prstGeom prst="rect">
            <a:avLst/>
          </a:prstGeom>
          <a:noFill/>
        </p:spPr>
        <p:txBody>
          <a:bodyPr wrap="square" rtlCol="0">
            <a:spAutoFit/>
          </a:bodyPr>
          <a:lstStyle/>
          <a:p>
            <a:pPr algn="ctr"/>
            <a:r>
              <a:rPr lang="en-US" sz="3200" b="1" dirty="0" smtClean="0">
                <a:solidFill>
                  <a:schemeClr val="bg1"/>
                </a:solidFill>
                <a:latin typeface="Arial" charset="0"/>
                <a:ea typeface="Arial" charset="0"/>
                <a:cs typeface="Arial" charset="0"/>
              </a:rPr>
              <a:t>29.8%</a:t>
            </a:r>
            <a:r>
              <a:rPr lang="en-US" sz="1400" b="1" dirty="0" smtClean="0">
                <a:solidFill>
                  <a:schemeClr val="bg1"/>
                </a:solidFill>
                <a:latin typeface="Arial" charset="0"/>
                <a:ea typeface="Arial" charset="0"/>
                <a:cs typeface="Arial" charset="0"/>
              </a:rPr>
              <a:t/>
            </a:r>
            <a:br>
              <a:rPr lang="en-US" sz="1400" b="1" dirty="0" smtClean="0">
                <a:solidFill>
                  <a:schemeClr val="bg1"/>
                </a:solidFill>
                <a:latin typeface="Arial" charset="0"/>
                <a:ea typeface="Arial" charset="0"/>
                <a:cs typeface="Arial" charset="0"/>
              </a:rPr>
            </a:br>
            <a:r>
              <a:rPr lang="en-US" sz="1400" b="1" dirty="0" smtClean="0">
                <a:solidFill>
                  <a:schemeClr val="bg1"/>
                </a:solidFill>
                <a:latin typeface="Arial" charset="0"/>
                <a:ea typeface="Arial" charset="0"/>
                <a:cs typeface="Arial" charset="0"/>
              </a:rPr>
              <a:t>of mental health diagnosis overall</a:t>
            </a:r>
            <a:endParaRPr lang="en-US" sz="1400" b="1" dirty="0">
              <a:solidFill>
                <a:schemeClr val="bg1"/>
              </a:solidFill>
              <a:latin typeface="Arial" charset="0"/>
              <a:ea typeface="Arial" charset="0"/>
              <a:cs typeface="Arial" charset="0"/>
            </a:endParaRPr>
          </a:p>
        </p:txBody>
      </p:sp>
      <p:sp>
        <p:nvSpPr>
          <p:cNvPr id="21" name="TextBox 20"/>
          <p:cNvSpPr txBox="1"/>
          <p:nvPr/>
        </p:nvSpPr>
        <p:spPr>
          <a:xfrm>
            <a:off x="7010635" y="4903565"/>
            <a:ext cx="1839300" cy="1015663"/>
          </a:xfrm>
          <a:prstGeom prst="rect">
            <a:avLst/>
          </a:prstGeom>
          <a:noFill/>
        </p:spPr>
        <p:txBody>
          <a:bodyPr wrap="square" rtlCol="0">
            <a:spAutoFit/>
          </a:bodyPr>
          <a:lstStyle/>
          <a:p>
            <a:pPr algn="ctr"/>
            <a:r>
              <a:rPr lang="en-US" sz="3200" b="1" dirty="0" smtClean="0">
                <a:solidFill>
                  <a:schemeClr val="bg1"/>
                </a:solidFill>
                <a:latin typeface="Arial" charset="0"/>
                <a:ea typeface="Arial" charset="0"/>
                <a:cs typeface="Arial" charset="0"/>
              </a:rPr>
              <a:t>33% </a:t>
            </a:r>
            <a:r>
              <a:rPr lang="en-US" sz="1400" b="1" dirty="0" smtClean="0">
                <a:solidFill>
                  <a:schemeClr val="bg1"/>
                </a:solidFill>
                <a:latin typeface="Arial" charset="0"/>
                <a:ea typeface="Arial" charset="0"/>
                <a:cs typeface="Arial" charset="0"/>
              </a:rPr>
              <a:t/>
            </a:r>
            <a:br>
              <a:rPr lang="en-US" sz="1400" b="1" dirty="0" smtClean="0">
                <a:solidFill>
                  <a:schemeClr val="bg1"/>
                </a:solidFill>
                <a:latin typeface="Arial" charset="0"/>
                <a:ea typeface="Arial" charset="0"/>
                <a:cs typeface="Arial" charset="0"/>
              </a:rPr>
            </a:br>
            <a:r>
              <a:rPr lang="en-US" sz="1400" b="1" dirty="0" smtClean="0">
                <a:solidFill>
                  <a:schemeClr val="bg1"/>
                </a:solidFill>
                <a:latin typeface="Arial" charset="0"/>
                <a:ea typeface="Arial" charset="0"/>
                <a:cs typeface="Arial" charset="0"/>
              </a:rPr>
              <a:t>of Psychosis (Varese et al 2013)</a:t>
            </a:r>
            <a:endParaRPr lang="en-US" sz="14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02573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1011" y="365125"/>
            <a:ext cx="11229975" cy="1325563"/>
          </a:xfrm>
        </p:spPr>
        <p:txBody>
          <a:bodyPr>
            <a:normAutofit fontScale="90000"/>
          </a:bodyPr>
          <a:lstStyle/>
          <a:p>
            <a:r>
              <a:rPr lang="en-US" sz="4900" b="1" dirty="0">
                <a:solidFill>
                  <a:schemeClr val="accent6"/>
                </a:solidFill>
                <a:latin typeface="Arial" charset="0"/>
                <a:ea typeface="Arial" charset="0"/>
                <a:cs typeface="Arial" charset="0"/>
              </a:rPr>
              <a:t>Preventing ACEs in future generations could reduce levels of:</a:t>
            </a:r>
            <a:r>
              <a:rPr lang="en-US" b="1" dirty="0">
                <a:solidFill>
                  <a:schemeClr val="accent6"/>
                </a:solidFill>
                <a:latin typeface="Arial" charset="0"/>
                <a:ea typeface="Arial" charset="0"/>
                <a:cs typeface="Arial" charset="0"/>
              </a:rPr>
              <a:t/>
            </a:r>
            <a:br>
              <a:rPr lang="en-US" b="1" dirty="0">
                <a:solidFill>
                  <a:schemeClr val="accent6"/>
                </a:solidFill>
                <a:latin typeface="Arial" charset="0"/>
                <a:ea typeface="Arial" charset="0"/>
                <a:cs typeface="Arial" charset="0"/>
              </a:rPr>
            </a:br>
            <a:endParaRPr lang="en-GB" dirty="0"/>
          </a:p>
        </p:txBody>
      </p:sp>
      <p:sp>
        <p:nvSpPr>
          <p:cNvPr id="5" name="Content Placeholder 4"/>
          <p:cNvSpPr>
            <a:spLocks noGrp="1"/>
          </p:cNvSpPr>
          <p:nvPr>
            <p:ph idx="1"/>
          </p:nvPr>
        </p:nvSpPr>
        <p:spPr>
          <a:xfrm>
            <a:off x="267286" y="1463040"/>
            <a:ext cx="11690252" cy="5120640"/>
          </a:xfrm>
        </p:spPr>
        <p:txBody>
          <a:bodyPr>
            <a:normAutofit fontScale="92500" lnSpcReduction="10000"/>
          </a:bodyPr>
          <a:lstStyle/>
          <a:p>
            <a:pPr marL="0" indent="0">
              <a:buNone/>
            </a:pPr>
            <a:endParaRPr lang="en-US" sz="1000" dirty="0" smtClean="0">
              <a:solidFill>
                <a:srgbClr val="0E4B75"/>
              </a:solidFill>
              <a:latin typeface="Arial" charset="0"/>
              <a:ea typeface="Arial" charset="0"/>
              <a:cs typeface="Arial" charset="0"/>
            </a:endParaRPr>
          </a:p>
          <a:p>
            <a:pPr marL="0" indent="0">
              <a:buNone/>
            </a:pPr>
            <a:endParaRPr lang="en-US" sz="1000" dirty="0">
              <a:solidFill>
                <a:srgbClr val="0E4B75"/>
              </a:solidFill>
              <a:latin typeface="Arial" charset="0"/>
              <a:ea typeface="Arial" charset="0"/>
              <a:cs typeface="Arial" charset="0"/>
            </a:endParaRPr>
          </a:p>
          <a:p>
            <a:pPr marL="0" indent="0">
              <a:buNone/>
            </a:pPr>
            <a:endParaRPr lang="en-US" sz="1000" dirty="0" smtClean="0">
              <a:solidFill>
                <a:srgbClr val="0E4B75"/>
              </a:solidFill>
              <a:latin typeface="Arial" charset="0"/>
              <a:ea typeface="Arial" charset="0"/>
              <a:cs typeface="Arial" charset="0"/>
            </a:endParaRPr>
          </a:p>
          <a:p>
            <a:pPr marL="0" indent="0">
              <a:buNone/>
            </a:pPr>
            <a:endParaRPr lang="en-US" sz="1000" dirty="0">
              <a:solidFill>
                <a:srgbClr val="0E4B75"/>
              </a:solidFill>
              <a:latin typeface="Arial" charset="0"/>
              <a:ea typeface="Arial" charset="0"/>
              <a:cs typeface="Arial" charset="0"/>
            </a:endParaRPr>
          </a:p>
          <a:p>
            <a:pPr marL="0" indent="0">
              <a:buNone/>
            </a:pPr>
            <a:endParaRPr lang="en-US" sz="1000" dirty="0" smtClean="0">
              <a:solidFill>
                <a:srgbClr val="0E4B75"/>
              </a:solidFill>
              <a:latin typeface="Arial" charset="0"/>
              <a:ea typeface="Arial" charset="0"/>
              <a:cs typeface="Arial" charset="0"/>
            </a:endParaRPr>
          </a:p>
          <a:p>
            <a:pPr marL="0" indent="0">
              <a:buNone/>
            </a:pPr>
            <a:endParaRPr lang="en-US" sz="1000" dirty="0">
              <a:solidFill>
                <a:srgbClr val="0E4B75"/>
              </a:solidFill>
              <a:latin typeface="Arial" charset="0"/>
              <a:ea typeface="Arial" charset="0"/>
              <a:cs typeface="Arial" charset="0"/>
            </a:endParaRPr>
          </a:p>
          <a:p>
            <a:pPr marL="0" indent="0">
              <a:buNone/>
            </a:pPr>
            <a:endParaRPr lang="en-US" sz="1000" dirty="0" smtClean="0">
              <a:solidFill>
                <a:srgbClr val="0E4B75"/>
              </a:solidFill>
              <a:latin typeface="Arial" charset="0"/>
              <a:ea typeface="Arial" charset="0"/>
              <a:cs typeface="Arial" charset="0"/>
            </a:endParaRPr>
          </a:p>
          <a:p>
            <a:pPr marL="0" indent="0">
              <a:buNone/>
            </a:pPr>
            <a:endParaRPr lang="en-US" sz="1000" dirty="0">
              <a:solidFill>
                <a:srgbClr val="0E4B75"/>
              </a:solidFill>
              <a:latin typeface="Arial" charset="0"/>
              <a:ea typeface="Arial" charset="0"/>
              <a:cs typeface="Arial" charset="0"/>
            </a:endParaRPr>
          </a:p>
          <a:p>
            <a:pPr marL="0" indent="0">
              <a:buNone/>
            </a:pPr>
            <a:endParaRPr lang="en-US" sz="1000" dirty="0" smtClean="0">
              <a:solidFill>
                <a:srgbClr val="0E4B75"/>
              </a:solidFill>
              <a:latin typeface="Arial" charset="0"/>
              <a:ea typeface="Arial" charset="0"/>
              <a:cs typeface="Arial" charset="0"/>
            </a:endParaRPr>
          </a:p>
          <a:p>
            <a:pPr marL="0" indent="0">
              <a:buNone/>
            </a:pPr>
            <a:endParaRPr lang="en-US" sz="1000" dirty="0">
              <a:solidFill>
                <a:srgbClr val="0E4B75"/>
              </a:solidFill>
              <a:latin typeface="Arial" charset="0"/>
              <a:ea typeface="Arial" charset="0"/>
              <a:cs typeface="Arial" charset="0"/>
            </a:endParaRPr>
          </a:p>
          <a:p>
            <a:pPr marL="0" indent="0">
              <a:buNone/>
            </a:pPr>
            <a:endParaRPr lang="en-US" sz="1000" dirty="0" smtClean="0">
              <a:solidFill>
                <a:srgbClr val="0E4B75"/>
              </a:solidFill>
              <a:latin typeface="Arial" charset="0"/>
              <a:ea typeface="Arial" charset="0"/>
              <a:cs typeface="Arial" charset="0"/>
            </a:endParaRPr>
          </a:p>
          <a:p>
            <a:pPr marL="0" indent="0">
              <a:buNone/>
            </a:pPr>
            <a:endParaRPr lang="en-US" sz="1000" dirty="0">
              <a:solidFill>
                <a:srgbClr val="0E4B75"/>
              </a:solidFill>
              <a:latin typeface="Arial" charset="0"/>
              <a:ea typeface="Arial" charset="0"/>
              <a:cs typeface="Arial" charset="0"/>
            </a:endParaRPr>
          </a:p>
          <a:p>
            <a:pPr marL="0" indent="0">
              <a:buNone/>
            </a:pPr>
            <a:endParaRPr lang="en-US" sz="1000" dirty="0" smtClean="0">
              <a:solidFill>
                <a:srgbClr val="0E4B75"/>
              </a:solidFill>
              <a:latin typeface="Arial" charset="0"/>
              <a:ea typeface="Arial" charset="0"/>
              <a:cs typeface="Arial" charset="0"/>
            </a:endParaRPr>
          </a:p>
          <a:p>
            <a:pPr marL="0" indent="0">
              <a:buNone/>
            </a:pPr>
            <a:endParaRPr lang="en-US" sz="1000" dirty="0" smtClean="0">
              <a:solidFill>
                <a:srgbClr val="0E4B75"/>
              </a:solidFill>
              <a:latin typeface="Arial" charset="0"/>
              <a:ea typeface="Arial" charset="0"/>
              <a:cs typeface="Arial" charset="0"/>
            </a:endParaRPr>
          </a:p>
          <a:p>
            <a:pPr marL="0" indent="0">
              <a:buNone/>
            </a:pPr>
            <a:endParaRPr lang="en-US" sz="1000" dirty="0">
              <a:solidFill>
                <a:srgbClr val="0E4B75"/>
              </a:solidFill>
              <a:latin typeface="Arial" charset="0"/>
              <a:ea typeface="Arial" charset="0"/>
              <a:cs typeface="Arial" charset="0"/>
            </a:endParaRPr>
          </a:p>
          <a:p>
            <a:pPr marL="0" indent="0">
              <a:buNone/>
            </a:pPr>
            <a:endParaRPr lang="en-US" sz="1000" dirty="0" smtClean="0">
              <a:solidFill>
                <a:srgbClr val="0E4B75"/>
              </a:solidFill>
              <a:latin typeface="Arial" charset="0"/>
              <a:ea typeface="Arial" charset="0"/>
              <a:cs typeface="Arial" charset="0"/>
            </a:endParaRPr>
          </a:p>
          <a:p>
            <a:pPr marL="0" indent="0">
              <a:buNone/>
            </a:pPr>
            <a:endParaRPr lang="en-US" sz="1000" dirty="0">
              <a:solidFill>
                <a:srgbClr val="0E4B75"/>
              </a:solidFill>
              <a:latin typeface="Arial" charset="0"/>
              <a:ea typeface="Arial" charset="0"/>
              <a:cs typeface="Arial" charset="0"/>
            </a:endParaRPr>
          </a:p>
          <a:p>
            <a:pPr marL="0" indent="0">
              <a:buNone/>
            </a:pPr>
            <a:endParaRPr lang="en-US" sz="1000" dirty="0">
              <a:solidFill>
                <a:srgbClr val="0E4B75"/>
              </a:solidFill>
              <a:latin typeface="Arial" charset="0"/>
              <a:ea typeface="Arial" charset="0"/>
              <a:cs typeface="Arial" charset="0"/>
            </a:endParaRPr>
          </a:p>
          <a:p>
            <a:pPr marL="0" indent="0">
              <a:buNone/>
            </a:pPr>
            <a:r>
              <a:rPr lang="en-US" sz="1200" dirty="0" smtClean="0">
                <a:solidFill>
                  <a:srgbClr val="0E4B75"/>
                </a:solidFill>
                <a:latin typeface="Arial" charset="0"/>
                <a:ea typeface="Arial" charset="0"/>
                <a:cs typeface="Arial" charset="0"/>
              </a:rPr>
              <a:t>The </a:t>
            </a:r>
            <a:r>
              <a:rPr lang="en-US" sz="1200" dirty="0">
                <a:solidFill>
                  <a:srgbClr val="0E4B75"/>
                </a:solidFill>
                <a:latin typeface="Arial" charset="0"/>
                <a:ea typeface="Arial" charset="0"/>
                <a:cs typeface="Arial" charset="0"/>
              </a:rPr>
              <a:t>English national ACE study interviewed nearly 4,000 people (aged 18-69 years) from across England in 2013. Around six in ten people, who were asked to participate, agreed and we are grateful to all those who freely gave their time. The study is published in BMC </a:t>
            </a:r>
            <a:r>
              <a:rPr lang="en-US" sz="1200" dirty="0" smtClean="0">
                <a:solidFill>
                  <a:srgbClr val="0E4B75"/>
                </a:solidFill>
                <a:latin typeface="Arial" charset="0"/>
                <a:ea typeface="Arial" charset="0"/>
                <a:cs typeface="Arial" charset="0"/>
              </a:rPr>
              <a:t>MEDICINE: Bellis </a:t>
            </a:r>
            <a:r>
              <a:rPr lang="en-US" sz="1200" dirty="0">
                <a:solidFill>
                  <a:srgbClr val="0E4B75"/>
                </a:solidFill>
                <a:latin typeface="Arial" charset="0"/>
                <a:ea typeface="Arial" charset="0"/>
                <a:cs typeface="Arial" charset="0"/>
              </a:rPr>
              <a:t>MA, Hughes K, Leckenby N, Perkins C, Lowey </a:t>
            </a:r>
            <a:r>
              <a:rPr lang="en-US" sz="1200" dirty="0" smtClean="0">
                <a:solidFill>
                  <a:srgbClr val="0E4B75"/>
                </a:solidFill>
                <a:latin typeface="Arial" charset="0"/>
                <a:ea typeface="Arial" charset="0"/>
                <a:cs typeface="Arial" charset="0"/>
              </a:rPr>
              <a:t>H. National </a:t>
            </a:r>
            <a:r>
              <a:rPr lang="en-US" sz="1200" dirty="0">
                <a:solidFill>
                  <a:srgbClr val="0E4B75"/>
                </a:solidFill>
                <a:latin typeface="Arial" charset="0"/>
                <a:ea typeface="Arial" charset="0"/>
                <a:cs typeface="Arial" charset="0"/>
              </a:rPr>
              <a:t>household survey of adverse childhood experiences and their relationship with resilience to health-harming behaviours in </a:t>
            </a:r>
            <a:r>
              <a:rPr lang="en-US" sz="1200" dirty="0" err="1" smtClean="0">
                <a:solidFill>
                  <a:srgbClr val="0E4B75"/>
                </a:solidFill>
                <a:latin typeface="Arial" charset="0"/>
                <a:ea typeface="Arial" charset="0"/>
                <a:cs typeface="Arial" charset="0"/>
              </a:rPr>
              <a:t>England.Centre</a:t>
            </a:r>
            <a:r>
              <a:rPr lang="en-US" sz="1200" dirty="0" smtClean="0">
                <a:solidFill>
                  <a:srgbClr val="0E4B75"/>
                </a:solidFill>
                <a:latin typeface="Arial" charset="0"/>
                <a:ea typeface="Arial" charset="0"/>
                <a:cs typeface="Arial" charset="0"/>
              </a:rPr>
              <a:t> </a:t>
            </a:r>
            <a:r>
              <a:rPr lang="en-US" sz="1200" dirty="0">
                <a:solidFill>
                  <a:srgbClr val="0E4B75"/>
                </a:solidFill>
                <a:latin typeface="Arial" charset="0"/>
                <a:ea typeface="Arial" charset="0"/>
                <a:cs typeface="Arial" charset="0"/>
              </a:rPr>
              <a:t>for public Health, Liverpool John </a:t>
            </a:r>
            <a:r>
              <a:rPr lang="en-US" sz="1200" dirty="0" err="1">
                <a:solidFill>
                  <a:srgbClr val="0E4B75"/>
                </a:solidFill>
                <a:latin typeface="Arial" charset="0"/>
                <a:ea typeface="Arial" charset="0"/>
                <a:cs typeface="Arial" charset="0"/>
              </a:rPr>
              <a:t>Moores</a:t>
            </a:r>
            <a:r>
              <a:rPr lang="en-US" sz="1200" dirty="0">
                <a:solidFill>
                  <a:srgbClr val="0E4B75"/>
                </a:solidFill>
                <a:latin typeface="Arial" charset="0"/>
                <a:ea typeface="Arial" charset="0"/>
                <a:cs typeface="Arial" charset="0"/>
              </a:rPr>
              <a:t> University </a:t>
            </a:r>
            <a:r>
              <a:rPr lang="mr-IN" sz="1200" dirty="0">
                <a:solidFill>
                  <a:srgbClr val="0E4B75"/>
                </a:solidFill>
                <a:latin typeface="Arial" charset="0"/>
                <a:ea typeface="Arial" charset="0"/>
                <a:cs typeface="Arial" charset="0"/>
              </a:rPr>
              <a:t>–</a:t>
            </a:r>
            <a:r>
              <a:rPr lang="en-US" sz="1200" dirty="0">
                <a:solidFill>
                  <a:srgbClr val="0E4B75"/>
                </a:solidFill>
                <a:latin typeface="Arial" charset="0"/>
                <a:ea typeface="Arial" charset="0"/>
                <a:cs typeface="Arial" charset="0"/>
              </a:rPr>
              <a:t> WHO Collaborating Centre for Violence Prevention </a:t>
            </a:r>
            <a:r>
              <a:rPr lang="mr-IN" sz="1200" dirty="0">
                <a:solidFill>
                  <a:srgbClr val="0E4B75"/>
                </a:solidFill>
                <a:latin typeface="Arial" charset="0"/>
                <a:ea typeface="Arial" charset="0"/>
                <a:cs typeface="Arial" charset="0"/>
              </a:rPr>
              <a:t>–</a:t>
            </a:r>
            <a:r>
              <a:rPr lang="en-US" sz="1200" dirty="0">
                <a:solidFill>
                  <a:srgbClr val="0E4B75"/>
                </a:solidFill>
                <a:latin typeface="Arial" charset="0"/>
                <a:ea typeface="Arial" charset="0"/>
                <a:cs typeface="Arial" charset="0"/>
              </a:rPr>
              <a:t> May 2014 </a:t>
            </a:r>
            <a:r>
              <a:rPr lang="mr-IN" sz="1200" dirty="0">
                <a:solidFill>
                  <a:srgbClr val="0E4B75"/>
                </a:solidFill>
                <a:latin typeface="Arial" charset="0"/>
                <a:ea typeface="Arial" charset="0"/>
                <a:cs typeface="Arial" charset="0"/>
              </a:rPr>
              <a:t>–</a:t>
            </a:r>
            <a:r>
              <a:rPr lang="en-US" sz="1200" dirty="0">
                <a:solidFill>
                  <a:srgbClr val="0E4B75"/>
                </a:solidFill>
                <a:latin typeface="Arial" charset="0"/>
                <a:ea typeface="Arial" charset="0"/>
                <a:cs typeface="Arial" charset="0"/>
              </a:rPr>
              <a:t> </a:t>
            </a:r>
            <a:r>
              <a:rPr lang="en-US" sz="1200" dirty="0" err="1">
                <a:solidFill>
                  <a:srgbClr val="0E4B75"/>
                </a:solidFill>
                <a:latin typeface="Arial" charset="0"/>
                <a:ea typeface="Arial" charset="0"/>
                <a:cs typeface="Arial" charset="0"/>
              </a:rPr>
              <a:t>Web:www.cph.org.uk</a:t>
            </a:r>
            <a:r>
              <a:rPr lang="en-US" sz="1200" dirty="0">
                <a:solidFill>
                  <a:srgbClr val="0E4B75"/>
                </a:solidFill>
                <a:latin typeface="Arial" charset="0"/>
                <a:ea typeface="Arial" charset="0"/>
                <a:cs typeface="Arial" charset="0"/>
              </a:rPr>
              <a:t> </a:t>
            </a:r>
            <a:r>
              <a:rPr lang="mr-IN" sz="1200" dirty="0" smtClean="0">
                <a:solidFill>
                  <a:srgbClr val="0E4B75"/>
                </a:solidFill>
                <a:latin typeface="Arial" charset="0"/>
                <a:ea typeface="Arial" charset="0"/>
                <a:cs typeface="Arial" charset="0"/>
              </a:rPr>
              <a:t>–</a:t>
            </a:r>
            <a:r>
              <a:rPr lang="en-US" sz="1200" dirty="0" smtClean="0">
                <a:solidFill>
                  <a:srgbClr val="0E4B75"/>
                </a:solidFill>
                <a:latin typeface="Arial" charset="0"/>
                <a:ea typeface="Arial" charset="0"/>
                <a:cs typeface="Arial" charset="0"/>
              </a:rPr>
              <a:t> </a:t>
            </a:r>
            <a:r>
              <a:rPr lang="en-US" sz="1200" dirty="0">
                <a:solidFill>
                  <a:srgbClr val="0E4B75"/>
                </a:solidFill>
                <a:latin typeface="Arial" charset="0"/>
                <a:ea typeface="Arial" charset="0"/>
                <a:cs typeface="Arial" charset="0"/>
              </a:rPr>
              <a:t>Tel:0151 231 4510</a:t>
            </a:r>
          </a:p>
          <a:p>
            <a:endParaRPr lang="en-GB" dirty="0"/>
          </a:p>
        </p:txBody>
      </p:sp>
      <p:pic>
        <p:nvPicPr>
          <p:cNvPr id="6" name="Picture 5"/>
          <p:cNvPicPr>
            <a:picLocks noChangeAspect="1"/>
          </p:cNvPicPr>
          <p:nvPr/>
        </p:nvPicPr>
        <p:blipFill>
          <a:blip r:embed="rId3"/>
          <a:stretch>
            <a:fillRect/>
          </a:stretch>
        </p:blipFill>
        <p:spPr>
          <a:xfrm>
            <a:off x="481012" y="1776412"/>
            <a:ext cx="11229975" cy="3583379"/>
          </a:xfrm>
          <a:prstGeom prst="rect">
            <a:avLst/>
          </a:prstGeom>
        </p:spPr>
      </p:pic>
    </p:spTree>
    <p:extLst>
      <p:ext uri="{BB962C8B-B14F-4D97-AF65-F5344CB8AC3E}">
        <p14:creationId xmlns:p14="http://schemas.microsoft.com/office/powerpoint/2010/main" val="1508326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203201"/>
            <a:ext cx="11480800" cy="977900"/>
          </a:xfrm>
        </p:spPr>
        <p:txBody>
          <a:bodyPr>
            <a:normAutofit fontScale="90000"/>
          </a:bodyPr>
          <a:lstStyle/>
          <a:p>
            <a:r>
              <a:rPr lang="en-GB" b="1" dirty="0" smtClean="0">
                <a:latin typeface="Arial" panose="020B0604020202020204" pitchFamily="34" charset="0"/>
                <a:cs typeface="Arial" panose="020B0604020202020204" pitchFamily="34" charset="0"/>
              </a:rPr>
              <a:t> </a:t>
            </a:r>
            <a:br>
              <a:rPr lang="en-GB" b="1" dirty="0" smtClean="0">
                <a:latin typeface="Arial" panose="020B0604020202020204" pitchFamily="34" charset="0"/>
                <a:cs typeface="Arial" panose="020B0604020202020204" pitchFamily="34" charset="0"/>
              </a:rPr>
            </a:br>
            <a:r>
              <a:rPr lang="en-GB" b="1" dirty="0" smtClean="0">
                <a:solidFill>
                  <a:schemeClr val="accent6"/>
                </a:solidFill>
                <a:latin typeface="Arial" panose="020B0604020202020204" pitchFamily="34" charset="0"/>
                <a:cs typeface="Arial" panose="020B0604020202020204" pitchFamily="34" charset="0"/>
              </a:rPr>
              <a:t>Fair Society, Healthy Lives: </a:t>
            </a:r>
            <a:r>
              <a:rPr lang="en-GB" b="1" dirty="0" smtClean="0">
                <a:solidFill>
                  <a:schemeClr val="accent6"/>
                </a:solidFill>
                <a:latin typeface="Century Gothic" panose="020B0502020202020204" pitchFamily="34" charset="0"/>
              </a:rPr>
              <a:t/>
            </a:r>
            <a:br>
              <a:rPr lang="en-GB" b="1" dirty="0" smtClean="0">
                <a:solidFill>
                  <a:schemeClr val="accent6"/>
                </a:solidFill>
                <a:latin typeface="Century Gothic" panose="020B0502020202020204" pitchFamily="34" charset="0"/>
              </a:rPr>
            </a:br>
            <a:r>
              <a:rPr lang="en-GB" b="1" dirty="0" smtClean="0">
                <a:solidFill>
                  <a:schemeClr val="accent6"/>
                </a:solidFill>
                <a:latin typeface="Arial" panose="020B0604020202020204" pitchFamily="34" charset="0"/>
                <a:cs typeface="Arial" panose="020B0604020202020204" pitchFamily="34" charset="0"/>
              </a:rPr>
              <a:t>The </a:t>
            </a:r>
            <a:r>
              <a:rPr lang="en-GB" b="1" dirty="0">
                <a:solidFill>
                  <a:schemeClr val="accent6"/>
                </a:solidFill>
                <a:latin typeface="Arial" panose="020B0604020202020204" pitchFamily="34" charset="0"/>
                <a:cs typeface="Arial" panose="020B0604020202020204" pitchFamily="34" charset="0"/>
              </a:rPr>
              <a:t>Marmot </a:t>
            </a:r>
            <a:r>
              <a:rPr lang="en-GB" b="1" dirty="0" smtClean="0">
                <a:solidFill>
                  <a:schemeClr val="accent6"/>
                </a:solidFill>
                <a:latin typeface="Arial" panose="020B0604020202020204" pitchFamily="34" charset="0"/>
                <a:cs typeface="Arial" panose="020B0604020202020204" pitchFamily="34" charset="0"/>
              </a:rPr>
              <a:t>Review (2010)</a:t>
            </a:r>
            <a:r>
              <a:rPr lang="en-GB" b="1" dirty="0">
                <a:solidFill>
                  <a:schemeClr val="accent1"/>
                </a:solidFill>
                <a:latin typeface="Century Gothic" panose="020B0502020202020204" pitchFamily="34" charset="0"/>
              </a:rPr>
              <a:t/>
            </a:r>
            <a:br>
              <a:rPr lang="en-GB" b="1" dirty="0">
                <a:solidFill>
                  <a:schemeClr val="accent1"/>
                </a:solidFill>
                <a:latin typeface="Century Gothic" panose="020B0502020202020204" pitchFamily="34" charset="0"/>
              </a:rPr>
            </a:br>
            <a:endParaRPr lang="en-GB"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1181100"/>
            <a:ext cx="7950200" cy="5372099"/>
          </a:xfrm>
          <a:prstGeom prst="rect">
            <a:avLst/>
          </a:prstGeom>
        </p:spPr>
      </p:pic>
    </p:spTree>
    <p:extLst>
      <p:ext uri="{BB962C8B-B14F-4D97-AF65-F5344CB8AC3E}">
        <p14:creationId xmlns:p14="http://schemas.microsoft.com/office/powerpoint/2010/main" val="1858719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31519" y="829994"/>
            <a:ext cx="10930597" cy="5346969"/>
          </a:xfrm>
        </p:spPr>
        <p:txBody>
          <a:bodyPr/>
          <a:lstStyle/>
          <a:p>
            <a:pPr marL="0" indent="0">
              <a:buNone/>
            </a:pPr>
            <a:endParaRPr lang="en-GB" b="1" dirty="0" smtClean="0">
              <a:solidFill>
                <a:schemeClr val="accent5">
                  <a:lumMod val="75000"/>
                </a:schemeClr>
              </a:solidFill>
              <a:latin typeface="Arial" panose="020B0604020202020204" pitchFamily="34" charset="0"/>
              <a:cs typeface="Arial" panose="020B0604020202020204" pitchFamily="34" charset="0"/>
            </a:endParaRPr>
          </a:p>
          <a:p>
            <a:pPr marL="0" indent="0">
              <a:buNone/>
            </a:pPr>
            <a:endParaRPr lang="en-GB" b="1" dirty="0">
              <a:solidFill>
                <a:schemeClr val="accent5">
                  <a:lumMod val="75000"/>
                </a:schemeClr>
              </a:solidFill>
              <a:latin typeface="Arial" panose="020B0604020202020204" pitchFamily="34" charset="0"/>
              <a:cs typeface="Arial" panose="020B0604020202020204" pitchFamily="34" charset="0"/>
            </a:endParaRPr>
          </a:p>
          <a:p>
            <a:pPr marL="0" indent="0">
              <a:buNone/>
            </a:pPr>
            <a:endParaRPr lang="en-GB" b="1" dirty="0" smtClean="0">
              <a:solidFill>
                <a:schemeClr val="accent5">
                  <a:lumMod val="75000"/>
                </a:schemeClr>
              </a:solidFill>
              <a:latin typeface="Arial" panose="020B0604020202020204" pitchFamily="34" charset="0"/>
              <a:cs typeface="Arial" panose="020B0604020202020204" pitchFamily="34" charset="0"/>
            </a:endParaRPr>
          </a:p>
          <a:p>
            <a:pPr marL="0" indent="0">
              <a:buNone/>
            </a:pPr>
            <a:r>
              <a:rPr lang="en-GB" sz="9600" b="1" dirty="0" smtClean="0">
                <a:solidFill>
                  <a:schemeClr val="accent6"/>
                </a:solidFill>
                <a:latin typeface="Arial" panose="020B0604020202020204" pitchFamily="34" charset="0"/>
                <a:cs typeface="Arial" panose="020B0604020202020204" pitchFamily="34" charset="0"/>
              </a:rPr>
              <a:t>4</a:t>
            </a:r>
            <a:r>
              <a:rPr lang="en-GB" sz="4400" b="1" dirty="0" smtClean="0">
                <a:solidFill>
                  <a:schemeClr val="accent6"/>
                </a:solidFill>
                <a:latin typeface="Arial" panose="020B0604020202020204" pitchFamily="34" charset="0"/>
                <a:cs typeface="Arial" panose="020B0604020202020204" pitchFamily="34" charset="0"/>
              </a:rPr>
              <a:t> Epigenetics:</a:t>
            </a:r>
            <a:r>
              <a:rPr lang="en-GB" sz="4400" dirty="0" smtClean="0">
                <a:solidFill>
                  <a:schemeClr val="accent6"/>
                </a:solidFill>
                <a:latin typeface="Arial" panose="020B0604020202020204" pitchFamily="34" charset="0"/>
                <a:cs typeface="Arial" panose="020B0604020202020204" pitchFamily="34" charset="0"/>
              </a:rPr>
              <a:t> </a:t>
            </a:r>
            <a:r>
              <a:rPr lang="en-GB" sz="4400" dirty="0" smtClean="0">
                <a:solidFill>
                  <a:srgbClr val="002060"/>
                </a:solidFill>
                <a:latin typeface="Arial" panose="020B0604020202020204" pitchFamily="34" charset="0"/>
                <a:cs typeface="Arial" panose="020B0604020202020204" pitchFamily="34" charset="0"/>
              </a:rPr>
              <a:t>historical &amp; intergenerational trauma &amp; toxic stress. The body keeps the score</a:t>
            </a:r>
            <a:endParaRPr lang="en-GB" sz="4400" dirty="0">
              <a:solidFill>
                <a:srgbClr val="002060"/>
              </a:solidFill>
            </a:endParaRPr>
          </a:p>
        </p:txBody>
      </p:sp>
    </p:spTree>
    <p:extLst>
      <p:ext uri="{BB962C8B-B14F-4D97-AF65-F5344CB8AC3E}">
        <p14:creationId xmlns:p14="http://schemas.microsoft.com/office/powerpoint/2010/main" val="3136150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6"/>
                </a:solidFill>
                <a:latin typeface="Arial" panose="020B0604020202020204" pitchFamily="34" charset="0"/>
                <a:cs typeface="Arial" panose="020B0604020202020204" pitchFamily="34" charset="0"/>
              </a:rPr>
              <a:t>Nature v Nurture/Environment</a:t>
            </a:r>
            <a:endParaRPr lang="en-GB"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85000" lnSpcReduction="20000"/>
          </a:bodyPr>
          <a:lstStyle/>
          <a:p>
            <a:endParaRPr lang="en-GB" sz="3200" dirty="0" smtClean="0">
              <a:solidFill>
                <a:srgbClr val="002060"/>
              </a:solidFill>
              <a:latin typeface="Arial" panose="020B0604020202020204" pitchFamily="34" charset="0"/>
              <a:cs typeface="Arial" panose="020B0604020202020204" pitchFamily="34" charset="0"/>
            </a:endParaRPr>
          </a:p>
          <a:p>
            <a:r>
              <a:rPr lang="en-GB" sz="3200" dirty="0" smtClean="0">
                <a:solidFill>
                  <a:srgbClr val="002060"/>
                </a:solidFill>
                <a:latin typeface="Arial" panose="020B0604020202020204" pitchFamily="34" charset="0"/>
                <a:cs typeface="Arial" panose="020B0604020202020204" pitchFamily="34" charset="0"/>
              </a:rPr>
              <a:t>New </a:t>
            </a:r>
            <a:r>
              <a:rPr lang="en-GB" sz="3200" dirty="0">
                <a:solidFill>
                  <a:srgbClr val="002060"/>
                </a:solidFill>
                <a:latin typeface="Arial" panose="020B0604020202020204" pitchFamily="34" charset="0"/>
                <a:cs typeface="Arial" panose="020B0604020202020204" pitchFamily="34" charset="0"/>
              </a:rPr>
              <a:t>scientific evidence to support both sides of the long standing </a:t>
            </a:r>
            <a:r>
              <a:rPr lang="en-GB" sz="3200" b="1" dirty="0">
                <a:solidFill>
                  <a:srgbClr val="002060"/>
                </a:solidFill>
                <a:latin typeface="Arial" panose="020B0604020202020204" pitchFamily="34" charset="0"/>
                <a:cs typeface="Arial" panose="020B0604020202020204" pitchFamily="34" charset="0"/>
              </a:rPr>
              <a:t>Nature v Nurture</a:t>
            </a:r>
            <a:r>
              <a:rPr lang="en-GB" sz="3200" dirty="0">
                <a:solidFill>
                  <a:srgbClr val="002060"/>
                </a:solidFill>
                <a:latin typeface="Arial" panose="020B0604020202020204" pitchFamily="34" charset="0"/>
                <a:cs typeface="Arial" panose="020B0604020202020204" pitchFamily="34" charset="0"/>
              </a:rPr>
              <a:t> </a:t>
            </a:r>
            <a:r>
              <a:rPr lang="en-GB" sz="3200" dirty="0" smtClean="0">
                <a:solidFill>
                  <a:srgbClr val="002060"/>
                </a:solidFill>
                <a:latin typeface="Arial" panose="020B0604020202020204" pitchFamily="34" charset="0"/>
                <a:cs typeface="Arial" panose="020B0604020202020204" pitchFamily="34" charset="0"/>
              </a:rPr>
              <a:t>debate</a:t>
            </a:r>
          </a:p>
          <a:p>
            <a:r>
              <a:rPr lang="en-GB" sz="3200" b="1" dirty="0" smtClean="0">
                <a:solidFill>
                  <a:srgbClr val="002060"/>
                </a:solidFill>
                <a:latin typeface="Arial" panose="020B0604020202020204" pitchFamily="34" charset="0"/>
                <a:cs typeface="Arial" panose="020B0604020202020204" pitchFamily="34" charset="0"/>
              </a:rPr>
              <a:t>Genetics: </a:t>
            </a:r>
            <a:r>
              <a:rPr lang="en-GB" sz="3200" dirty="0" smtClean="0">
                <a:solidFill>
                  <a:srgbClr val="002060"/>
                </a:solidFill>
                <a:latin typeface="Arial" panose="020B0604020202020204" pitchFamily="34" charset="0"/>
                <a:cs typeface="Arial" panose="020B0604020202020204" pitchFamily="34" charset="0"/>
              </a:rPr>
              <a:t>DNA </a:t>
            </a:r>
            <a:r>
              <a:rPr lang="en-GB" sz="3200" dirty="0">
                <a:solidFill>
                  <a:srgbClr val="002060"/>
                </a:solidFill>
                <a:latin typeface="Arial" panose="020B0604020202020204" pitchFamily="34" charset="0"/>
                <a:cs typeface="Arial" panose="020B0604020202020204" pitchFamily="34" charset="0"/>
              </a:rPr>
              <a:t>from sperm and egg</a:t>
            </a:r>
            <a:endParaRPr lang="en-GB" sz="3200" b="1" dirty="0" smtClean="0">
              <a:solidFill>
                <a:srgbClr val="002060"/>
              </a:solidFill>
              <a:latin typeface="Arial" panose="020B0604020202020204" pitchFamily="34" charset="0"/>
              <a:cs typeface="Arial" panose="020B0604020202020204" pitchFamily="34" charset="0"/>
            </a:endParaRPr>
          </a:p>
          <a:p>
            <a:r>
              <a:rPr lang="en-GB" sz="3200" b="1" dirty="0" smtClean="0">
                <a:solidFill>
                  <a:srgbClr val="002060"/>
                </a:solidFill>
                <a:latin typeface="Arial" panose="020B0604020202020204" pitchFamily="34" charset="0"/>
                <a:cs typeface="Arial" panose="020B0604020202020204" pitchFamily="34" charset="0"/>
              </a:rPr>
              <a:t>Epigenetics</a:t>
            </a:r>
            <a:r>
              <a:rPr lang="en-GB" sz="3200" b="1" dirty="0">
                <a:solidFill>
                  <a:srgbClr val="002060"/>
                </a:solidFill>
                <a:latin typeface="Arial" panose="020B0604020202020204" pitchFamily="34" charset="0"/>
                <a:cs typeface="Arial" panose="020B0604020202020204" pitchFamily="34" charset="0"/>
              </a:rPr>
              <a:t>: </a:t>
            </a:r>
            <a:r>
              <a:rPr lang="en-GB" sz="3200" dirty="0">
                <a:solidFill>
                  <a:srgbClr val="002060"/>
                </a:solidFill>
                <a:latin typeface="Arial" panose="020B0604020202020204" pitchFamily="34" charset="0"/>
                <a:cs typeface="Arial" panose="020B0604020202020204" pitchFamily="34" charset="0"/>
              </a:rPr>
              <a:t>commonly known as ‘above the gene’ and a chemical modification arising from historical, intergenerational trauma &amp; sustained toxic stress.</a:t>
            </a:r>
            <a:r>
              <a:rPr lang="en-GB" dirty="0">
                <a:solidFill>
                  <a:srgbClr val="002060"/>
                </a:solidFill>
                <a:latin typeface="Arial" panose="020B0604020202020204" pitchFamily="34" charset="0"/>
                <a:cs typeface="Arial" panose="020B0604020202020204" pitchFamily="34" charset="0"/>
              </a:rPr>
              <a:t> </a:t>
            </a:r>
            <a:endParaRPr lang="en-GB" dirty="0" smtClean="0">
              <a:solidFill>
                <a:srgbClr val="002060"/>
              </a:solidFill>
              <a:latin typeface="Arial" panose="020B0604020202020204" pitchFamily="34" charset="0"/>
              <a:cs typeface="Arial" panose="020B0604020202020204" pitchFamily="34" charset="0"/>
            </a:endParaRPr>
          </a:p>
          <a:p>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38925" y="1242755"/>
            <a:ext cx="3799340" cy="4934208"/>
          </a:xfrm>
          <a:prstGeom prst="rect">
            <a:avLst/>
          </a:prstGeom>
        </p:spPr>
      </p:pic>
    </p:spTree>
    <p:extLst>
      <p:ext uri="{BB962C8B-B14F-4D97-AF65-F5344CB8AC3E}">
        <p14:creationId xmlns:p14="http://schemas.microsoft.com/office/powerpoint/2010/main" val="350865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6"/>
                </a:solidFill>
                <a:latin typeface="Arial" panose="020B0604020202020204" pitchFamily="34" charset="0"/>
                <a:cs typeface="Arial" panose="020B0604020202020204" pitchFamily="34" charset="0"/>
              </a:rPr>
              <a:t>ACE’s VT (5.43mins)</a:t>
            </a:r>
            <a:endParaRPr lang="en-GB" dirty="0">
              <a:solidFill>
                <a:schemeClr val="accent6"/>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184755" y="1585068"/>
            <a:ext cx="3145366" cy="5127625"/>
          </a:xfrm>
          <a:prstGeom prst="rect">
            <a:avLst/>
          </a:prstGeom>
        </p:spPr>
      </p:pic>
      <p:sp>
        <p:nvSpPr>
          <p:cNvPr id="3" name="Rectangle 2"/>
          <p:cNvSpPr/>
          <p:nvPr/>
        </p:nvSpPr>
        <p:spPr>
          <a:xfrm>
            <a:off x="4300027" y="3244334"/>
            <a:ext cx="6244148" cy="861774"/>
          </a:xfrm>
          <a:prstGeom prst="rect">
            <a:avLst/>
          </a:prstGeom>
        </p:spPr>
        <p:txBody>
          <a:bodyPr wrap="square">
            <a:spAutoFit/>
          </a:bodyPr>
          <a:lstStyle/>
          <a:p>
            <a:r>
              <a:rPr lang="en-GB" sz="3200" dirty="0">
                <a:hlinkClick r:id="rId4"/>
              </a:rPr>
              <a:t>http://www.aces.me.uk/in-england</a:t>
            </a:r>
            <a:r>
              <a:rPr lang="en-GB" sz="3200" dirty="0" smtClean="0">
                <a:hlinkClick r:id="rId4"/>
              </a:rPr>
              <a:t>/</a:t>
            </a:r>
            <a:endParaRPr lang="en-GB" sz="3200" dirty="0" smtClean="0"/>
          </a:p>
          <a:p>
            <a:endParaRPr lang="en-GB" dirty="0"/>
          </a:p>
        </p:txBody>
      </p:sp>
    </p:spTree>
    <p:extLst>
      <p:ext uri="{BB962C8B-B14F-4D97-AF65-F5344CB8AC3E}">
        <p14:creationId xmlns:p14="http://schemas.microsoft.com/office/powerpoint/2010/main" val="1874521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9316" y="590843"/>
            <a:ext cx="11113478" cy="5586120"/>
          </a:xfrm>
        </p:spPr>
        <p:txBody>
          <a:bodyPr/>
          <a:lstStyle/>
          <a:p>
            <a:pPr marL="0" indent="0">
              <a:buNone/>
            </a:pPr>
            <a:endParaRPr lang="en-US" b="1" dirty="0" smtClean="0">
              <a:solidFill>
                <a:schemeClr val="accent5">
                  <a:lumMod val="75000"/>
                </a:schemeClr>
              </a:solidFill>
              <a:latin typeface="Arial" panose="020B0604020202020204" pitchFamily="34" charset="0"/>
              <a:cs typeface="Arial" panose="020B0604020202020204" pitchFamily="34" charset="0"/>
            </a:endParaRPr>
          </a:p>
          <a:p>
            <a:pPr marL="0" indent="0">
              <a:buNone/>
            </a:pPr>
            <a:endParaRPr lang="en-US" b="1" dirty="0">
              <a:solidFill>
                <a:schemeClr val="accent5">
                  <a:lumMod val="75000"/>
                </a:schemeClr>
              </a:solidFill>
              <a:latin typeface="Arial" panose="020B0604020202020204" pitchFamily="34" charset="0"/>
              <a:cs typeface="Arial" panose="020B0604020202020204" pitchFamily="34" charset="0"/>
            </a:endParaRPr>
          </a:p>
          <a:p>
            <a:pPr marL="0" indent="0">
              <a:buNone/>
            </a:pPr>
            <a:endParaRPr lang="en-US" b="1" dirty="0" smtClean="0">
              <a:solidFill>
                <a:schemeClr val="accent5">
                  <a:lumMod val="75000"/>
                </a:schemeClr>
              </a:solidFill>
              <a:latin typeface="Arial" panose="020B0604020202020204" pitchFamily="34" charset="0"/>
              <a:cs typeface="Arial" panose="020B0604020202020204" pitchFamily="34" charset="0"/>
            </a:endParaRPr>
          </a:p>
          <a:p>
            <a:pPr marL="0" indent="0">
              <a:buNone/>
            </a:pPr>
            <a:r>
              <a:rPr lang="en-US" sz="9600" b="1" dirty="0" smtClean="0">
                <a:solidFill>
                  <a:schemeClr val="accent6"/>
                </a:solidFill>
                <a:latin typeface="Arial" panose="020B0604020202020204" pitchFamily="34" charset="0"/>
                <a:cs typeface="Arial" panose="020B0604020202020204" pitchFamily="34" charset="0"/>
              </a:rPr>
              <a:t>5 </a:t>
            </a:r>
            <a:r>
              <a:rPr lang="en-US" sz="4400" b="1" dirty="0" smtClean="0">
                <a:solidFill>
                  <a:schemeClr val="accent6"/>
                </a:solidFill>
                <a:latin typeface="Arial" panose="020B0604020202020204" pitchFamily="34" charset="0"/>
                <a:cs typeface="Arial" panose="020B0604020202020204" pitchFamily="34" charset="0"/>
              </a:rPr>
              <a:t>Homeostasis:</a:t>
            </a:r>
            <a:r>
              <a:rPr lang="en-US" sz="4400" dirty="0" smtClean="0">
                <a:solidFill>
                  <a:schemeClr val="accent6"/>
                </a:solidFill>
                <a:latin typeface="Arial" panose="020B0604020202020204" pitchFamily="34" charset="0"/>
                <a:cs typeface="Arial" panose="020B0604020202020204" pitchFamily="34" charset="0"/>
              </a:rPr>
              <a:t> </a:t>
            </a:r>
            <a:r>
              <a:rPr lang="en-US" sz="4400" dirty="0" smtClean="0">
                <a:solidFill>
                  <a:srgbClr val="002060"/>
                </a:solidFill>
                <a:latin typeface="Arial" panose="020B0604020202020204" pitchFamily="34" charset="0"/>
                <a:cs typeface="Arial" panose="020B0604020202020204" pitchFamily="34" charset="0"/>
              </a:rPr>
              <a:t>the brain is plastic and the body wants to heal</a:t>
            </a:r>
            <a:endParaRPr lang="en-GB" sz="4400" dirty="0">
              <a:solidFill>
                <a:srgbClr val="002060"/>
              </a:solidFill>
            </a:endParaRPr>
          </a:p>
        </p:txBody>
      </p:sp>
    </p:spTree>
    <p:extLst>
      <p:ext uri="{BB962C8B-B14F-4D97-AF65-F5344CB8AC3E}">
        <p14:creationId xmlns:p14="http://schemas.microsoft.com/office/powerpoint/2010/main" val="3730906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6"/>
                </a:solidFill>
                <a:latin typeface="Arial" panose="020B0604020202020204" pitchFamily="34" charset="0"/>
                <a:cs typeface="Arial" panose="020B0604020202020204" pitchFamily="34" charset="0"/>
              </a:rPr>
              <a:t>Homeostasis</a:t>
            </a:r>
            <a:endParaRPr lang="en-GB"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sz="3200" dirty="0" smtClean="0">
                <a:solidFill>
                  <a:srgbClr val="002060"/>
                </a:solidFill>
                <a:latin typeface="Arial" panose="020B0604020202020204" pitchFamily="34" charset="0"/>
                <a:cs typeface="Arial" panose="020B0604020202020204" pitchFamily="34" charset="0"/>
              </a:rPr>
              <a:t>The human body has a tendency toward equilibrium between independent physiological elements </a:t>
            </a:r>
          </a:p>
          <a:p>
            <a:pPr marL="0" indent="0">
              <a:buNone/>
            </a:pPr>
            <a:endParaRPr lang="en-GB" sz="3200" dirty="0" smtClean="0">
              <a:solidFill>
                <a:srgbClr val="002060"/>
              </a:solidFill>
              <a:latin typeface="Arial" panose="020B0604020202020204" pitchFamily="34" charset="0"/>
              <a:cs typeface="Arial" panose="020B0604020202020204" pitchFamily="34" charset="0"/>
            </a:endParaRPr>
          </a:p>
          <a:p>
            <a:r>
              <a:rPr lang="en-GB" sz="3200" dirty="0" smtClean="0">
                <a:solidFill>
                  <a:srgbClr val="002060"/>
                </a:solidFill>
                <a:latin typeface="Arial" panose="020B0604020202020204" pitchFamily="34" charset="0"/>
                <a:cs typeface="Arial" panose="020B0604020202020204" pitchFamily="34" charset="0"/>
              </a:rPr>
              <a:t>Neuroplasticity is important as it allows the brain to modify connections or rewire itself and heal</a:t>
            </a:r>
          </a:p>
          <a:p>
            <a:endParaRPr lang="en-GB" sz="3200" dirty="0">
              <a:solidFill>
                <a:srgbClr val="002060"/>
              </a:solidFill>
              <a:latin typeface="Arial" panose="020B0604020202020204" pitchFamily="34" charset="0"/>
              <a:cs typeface="Arial" panose="020B0604020202020204" pitchFamily="34" charset="0"/>
            </a:endParaRPr>
          </a:p>
          <a:p>
            <a:r>
              <a:rPr lang="en-GB" sz="3200" dirty="0" smtClean="0">
                <a:solidFill>
                  <a:srgbClr val="002060"/>
                </a:solidFill>
                <a:latin typeface="Arial" panose="020B0604020202020204" pitchFamily="34" charset="0"/>
                <a:cs typeface="Arial" panose="020B0604020202020204" pitchFamily="34" charset="0"/>
              </a:rPr>
              <a:t>People are not broken and the body and brain can heal</a:t>
            </a:r>
          </a:p>
          <a:p>
            <a:pPr marL="0" indent="0">
              <a:buNone/>
            </a:pPr>
            <a:endParaRPr lang="en-GB"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070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639" y="365125"/>
            <a:ext cx="11521439" cy="1325563"/>
          </a:xfrm>
        </p:spPr>
        <p:txBody>
          <a:bodyPr>
            <a:normAutofit fontScale="90000"/>
          </a:bodyPr>
          <a:lstStyle/>
          <a:p>
            <a:pPr algn="ctr"/>
            <a:r>
              <a:rPr lang="en-US" dirty="0" smtClean="0">
                <a:solidFill>
                  <a:schemeClr val="accent6"/>
                </a:solidFill>
                <a:latin typeface="Arial" charset="0"/>
                <a:ea typeface="Arial" charset="0"/>
                <a:cs typeface="Arial" charset="0"/>
              </a:rPr>
              <a:t/>
            </a:r>
            <a:br>
              <a:rPr lang="en-US" dirty="0" smtClean="0">
                <a:solidFill>
                  <a:schemeClr val="accent6"/>
                </a:solidFill>
                <a:latin typeface="Arial" charset="0"/>
                <a:ea typeface="Arial" charset="0"/>
                <a:cs typeface="Arial" charset="0"/>
              </a:rPr>
            </a:br>
            <a:r>
              <a:rPr lang="en-US" b="1" dirty="0" smtClean="0">
                <a:solidFill>
                  <a:schemeClr val="accent6"/>
                </a:solidFill>
                <a:latin typeface="Arial" charset="0"/>
                <a:ea typeface="Arial" charset="0"/>
                <a:cs typeface="Arial" charset="0"/>
              </a:rPr>
              <a:t>Summary of Key Research Findings</a:t>
            </a:r>
            <a:r>
              <a:rPr lang="en-US" dirty="0" smtClean="0">
                <a:solidFill>
                  <a:schemeClr val="accent6"/>
                </a:solidFill>
                <a:latin typeface="Arial" charset="0"/>
                <a:ea typeface="Arial" charset="0"/>
                <a:cs typeface="Arial" charset="0"/>
              </a:rPr>
              <a:t/>
            </a:r>
            <a:br>
              <a:rPr lang="en-US" dirty="0" smtClean="0">
                <a:solidFill>
                  <a:schemeClr val="accent6"/>
                </a:solidFill>
                <a:latin typeface="Arial" charset="0"/>
                <a:ea typeface="Arial" charset="0"/>
                <a:cs typeface="Arial" charset="0"/>
              </a:rPr>
            </a:br>
            <a:endParaRPr lang="en-GB" dirty="0">
              <a:solidFill>
                <a:schemeClr val="accent6"/>
              </a:solidFill>
            </a:endParaRPr>
          </a:p>
        </p:txBody>
      </p:sp>
      <p:sp>
        <p:nvSpPr>
          <p:cNvPr id="5" name="Content Placeholder 4"/>
          <p:cNvSpPr>
            <a:spLocks noGrp="1"/>
          </p:cNvSpPr>
          <p:nvPr>
            <p:ph idx="1"/>
          </p:nvPr>
        </p:nvSpPr>
        <p:spPr>
          <a:xfrm>
            <a:off x="193639" y="1434905"/>
            <a:ext cx="11725834" cy="5288624"/>
          </a:xfrm>
        </p:spPr>
        <p:txBody>
          <a:bodyPr>
            <a:normAutofit/>
          </a:bodyPr>
          <a:lstStyle/>
          <a:p>
            <a:pPr marL="285750" indent="-285750">
              <a:buFont typeface="Arial" charset="0"/>
              <a:buChar char="•"/>
            </a:pPr>
            <a:r>
              <a:rPr lang="en-US" dirty="0" smtClean="0">
                <a:solidFill>
                  <a:srgbClr val="002060"/>
                </a:solidFill>
                <a:latin typeface="Arial" panose="020B0604020202020204" pitchFamily="34" charset="0"/>
                <a:ea typeface="Arial" charset="0"/>
                <a:cs typeface="Arial" panose="020B0604020202020204" pitchFamily="34" charset="0"/>
              </a:rPr>
              <a:t>Adverse Childhood Experiences are unfortunately common yet rarely asked about in routine practice </a:t>
            </a:r>
            <a:r>
              <a:rPr lang="en-US" sz="1400" b="1" dirty="0" smtClean="0">
                <a:solidFill>
                  <a:srgbClr val="002060"/>
                </a:solidFill>
                <a:latin typeface="Arial" panose="020B0604020202020204" pitchFamily="34" charset="0"/>
                <a:ea typeface="Arial" charset="0"/>
                <a:cs typeface="Arial" panose="020B0604020202020204" pitchFamily="34" charset="0"/>
              </a:rPr>
              <a:t>(</a:t>
            </a:r>
            <a:r>
              <a:rPr lang="en-US" sz="1400" b="1" dirty="0" err="1" smtClean="0">
                <a:solidFill>
                  <a:srgbClr val="002060"/>
                </a:solidFill>
                <a:latin typeface="Arial" panose="020B0604020202020204" pitchFamily="34" charset="0"/>
                <a:ea typeface="Arial" charset="0"/>
                <a:cs typeface="Arial" panose="020B0604020202020204" pitchFamily="34" charset="0"/>
              </a:rPr>
              <a:t>Felitti</a:t>
            </a:r>
            <a:r>
              <a:rPr lang="en-US" sz="1400" b="1" dirty="0" smtClean="0">
                <a:solidFill>
                  <a:srgbClr val="002060"/>
                </a:solidFill>
                <a:latin typeface="Arial" panose="020B0604020202020204" pitchFamily="34" charset="0"/>
                <a:ea typeface="Arial" charset="0"/>
                <a:cs typeface="Arial" panose="020B0604020202020204" pitchFamily="34" charset="0"/>
              </a:rPr>
              <a:t> et al.,1998; Read et al 2007)</a:t>
            </a:r>
          </a:p>
          <a:p>
            <a:pPr marL="285750" indent="-285750">
              <a:buFont typeface="Arial" charset="0"/>
              <a:buChar char="•"/>
            </a:pPr>
            <a:r>
              <a:rPr lang="en-US" dirty="0" smtClean="0">
                <a:solidFill>
                  <a:srgbClr val="002060"/>
                </a:solidFill>
                <a:latin typeface="Arial" panose="020B0604020202020204" pitchFamily="34" charset="0"/>
                <a:ea typeface="Arial" charset="0"/>
                <a:cs typeface="Arial" panose="020B0604020202020204" pitchFamily="34" charset="0"/>
              </a:rPr>
              <a:t>In the English National ACE study, nearly half (47%) of individuals experienced at least one ACE with 9% of the population having 4+ ACES </a:t>
            </a:r>
            <a:r>
              <a:rPr lang="en-US" sz="1400" b="1" dirty="0" smtClean="0">
                <a:solidFill>
                  <a:srgbClr val="002060"/>
                </a:solidFill>
                <a:latin typeface="Arial" panose="020B0604020202020204" pitchFamily="34" charset="0"/>
                <a:ea typeface="Arial" charset="0"/>
                <a:cs typeface="Arial" panose="020B0604020202020204" pitchFamily="34" charset="0"/>
              </a:rPr>
              <a:t>(Bellis et al 2014.)</a:t>
            </a:r>
          </a:p>
          <a:p>
            <a:pPr marL="285750" indent="-285750">
              <a:buFont typeface="Arial" charset="0"/>
              <a:buChar char="•"/>
            </a:pPr>
            <a:r>
              <a:rPr lang="en-US" dirty="0" smtClean="0">
                <a:solidFill>
                  <a:srgbClr val="002060"/>
                </a:solidFill>
                <a:latin typeface="Arial" panose="020B0604020202020204" pitchFamily="34" charset="0"/>
                <a:ea typeface="Arial" charset="0"/>
                <a:cs typeface="Arial" panose="020B0604020202020204" pitchFamily="34" charset="0"/>
              </a:rPr>
              <a:t>There is a casual and proportionate (dose-response) relationship between ACE and poor physical health, mental health &amp; social outcomes </a:t>
            </a:r>
            <a:r>
              <a:rPr lang="en-US" sz="1400" b="1" dirty="0" smtClean="0">
                <a:solidFill>
                  <a:srgbClr val="002060"/>
                </a:solidFill>
                <a:latin typeface="Arial" panose="020B0604020202020204" pitchFamily="34" charset="0"/>
                <a:ea typeface="Arial" charset="0"/>
                <a:cs typeface="Arial" panose="020B0604020202020204" pitchFamily="34" charset="0"/>
              </a:rPr>
              <a:t>(</a:t>
            </a:r>
            <a:r>
              <a:rPr lang="en-US" sz="1400" b="1" dirty="0" err="1" smtClean="0">
                <a:solidFill>
                  <a:srgbClr val="002060"/>
                </a:solidFill>
                <a:latin typeface="Arial" panose="020B0604020202020204" pitchFamily="34" charset="0"/>
                <a:ea typeface="Arial" charset="0"/>
                <a:cs typeface="Arial" panose="020B0604020202020204" pitchFamily="34" charset="0"/>
              </a:rPr>
              <a:t>Skehan</a:t>
            </a:r>
            <a:r>
              <a:rPr lang="en-US" sz="1400" b="1" dirty="0" smtClean="0">
                <a:solidFill>
                  <a:srgbClr val="002060"/>
                </a:solidFill>
                <a:latin typeface="Arial" panose="020B0604020202020204" pitchFamily="34" charset="0"/>
                <a:ea typeface="Arial" charset="0"/>
                <a:cs typeface="Arial" panose="020B0604020202020204" pitchFamily="34" charset="0"/>
              </a:rPr>
              <a:t> et al 2008; Kessler et al, 2010; Varese et al 2013; </a:t>
            </a:r>
            <a:r>
              <a:rPr lang="en-US" sz="1400" b="1" dirty="0" err="1" smtClean="0">
                <a:solidFill>
                  <a:srgbClr val="002060"/>
                </a:solidFill>
                <a:latin typeface="Arial" panose="020B0604020202020204" pitchFamily="34" charset="0"/>
                <a:ea typeface="Arial" charset="0"/>
                <a:cs typeface="Arial" panose="020B0604020202020204" pitchFamily="34" charset="0"/>
              </a:rPr>
              <a:t>Felitti</a:t>
            </a:r>
            <a:r>
              <a:rPr lang="en-US" sz="1400" b="1" dirty="0" smtClean="0">
                <a:solidFill>
                  <a:srgbClr val="002060"/>
                </a:solidFill>
                <a:latin typeface="Arial" panose="020B0604020202020204" pitchFamily="34" charset="0"/>
                <a:ea typeface="Arial" charset="0"/>
                <a:cs typeface="Arial" panose="020B0604020202020204" pitchFamily="34" charset="0"/>
              </a:rPr>
              <a:t> &amp; </a:t>
            </a:r>
            <a:r>
              <a:rPr lang="en-US" sz="1400" b="1" dirty="0" err="1" smtClean="0">
                <a:solidFill>
                  <a:srgbClr val="002060"/>
                </a:solidFill>
                <a:latin typeface="Arial" panose="020B0604020202020204" pitchFamily="34" charset="0"/>
                <a:ea typeface="Arial" charset="0"/>
                <a:cs typeface="Arial" panose="020B0604020202020204" pitchFamily="34" charset="0"/>
              </a:rPr>
              <a:t>Anda</a:t>
            </a:r>
            <a:r>
              <a:rPr lang="en-US" sz="1400" b="1" dirty="0" smtClean="0">
                <a:solidFill>
                  <a:srgbClr val="002060"/>
                </a:solidFill>
                <a:latin typeface="Arial" panose="020B0604020202020204" pitchFamily="34" charset="0"/>
                <a:ea typeface="Arial" charset="0"/>
                <a:cs typeface="Arial" panose="020B0604020202020204" pitchFamily="34" charset="0"/>
              </a:rPr>
              <a:t>, 2014</a:t>
            </a:r>
            <a:r>
              <a:rPr lang="en-US" sz="1400" b="1" dirty="0">
                <a:solidFill>
                  <a:srgbClr val="002060"/>
                </a:solidFill>
                <a:latin typeface="Arial" panose="020B0604020202020204" pitchFamily="34" charset="0"/>
                <a:ea typeface="Arial" charset="0"/>
                <a:cs typeface="Arial" panose="020B0604020202020204" pitchFamily="34" charset="0"/>
              </a:rPr>
              <a:t>)</a:t>
            </a:r>
            <a:endParaRPr lang="en-US" sz="1400" b="1" dirty="0" smtClean="0">
              <a:solidFill>
                <a:srgbClr val="002060"/>
              </a:solidFill>
              <a:latin typeface="Arial" panose="020B0604020202020204" pitchFamily="34" charset="0"/>
              <a:ea typeface="Arial" charset="0"/>
              <a:cs typeface="Arial" panose="020B0604020202020204" pitchFamily="34" charset="0"/>
            </a:endParaRPr>
          </a:p>
          <a:p>
            <a:r>
              <a:rPr lang="en-GB" dirty="0" smtClean="0">
                <a:solidFill>
                  <a:srgbClr val="002060"/>
                </a:solidFill>
                <a:latin typeface="Arial" panose="020B0604020202020204" pitchFamily="34" charset="0"/>
                <a:cs typeface="Arial" panose="020B0604020202020204" pitchFamily="34" charset="0"/>
              </a:rPr>
              <a:t>Biopsychosocial impact</a:t>
            </a:r>
          </a:p>
          <a:p>
            <a:r>
              <a:rPr lang="en-GB" dirty="0">
                <a:solidFill>
                  <a:srgbClr val="002060"/>
                </a:solidFill>
                <a:latin typeface="Arial" panose="020B0604020202020204" pitchFamily="34" charset="0"/>
                <a:cs typeface="Arial" panose="020B0604020202020204" pitchFamily="34" charset="0"/>
              </a:rPr>
              <a:t>High ACEs score &amp; </a:t>
            </a:r>
            <a:r>
              <a:rPr lang="en-GB" dirty="0" smtClean="0">
                <a:solidFill>
                  <a:srgbClr val="002060"/>
                </a:solidFill>
                <a:latin typeface="Arial" panose="020B0604020202020204" pitchFamily="34" charset="0"/>
                <a:cs typeface="Arial" panose="020B0604020202020204" pitchFamily="34" charset="0"/>
              </a:rPr>
              <a:t>when supported with ACE informed processes there is high </a:t>
            </a:r>
            <a:r>
              <a:rPr lang="en-GB" dirty="0">
                <a:solidFill>
                  <a:srgbClr val="002060"/>
                </a:solidFill>
                <a:latin typeface="Arial" panose="020B0604020202020204" pitchFamily="34" charset="0"/>
                <a:cs typeface="Arial" panose="020B0604020202020204" pitchFamily="34" charset="0"/>
              </a:rPr>
              <a:t>resilience </a:t>
            </a:r>
            <a:r>
              <a:rPr lang="en-GB" dirty="0" smtClean="0">
                <a:solidFill>
                  <a:srgbClr val="002060"/>
                </a:solidFill>
                <a:latin typeface="Arial" panose="020B0604020202020204" pitchFamily="34" charset="0"/>
                <a:cs typeface="Arial" panose="020B0604020202020204" pitchFamily="34" charset="0"/>
              </a:rPr>
              <a:t>in reducing </a:t>
            </a:r>
            <a:r>
              <a:rPr lang="en-GB" dirty="0">
                <a:solidFill>
                  <a:srgbClr val="002060"/>
                </a:solidFill>
                <a:latin typeface="Arial" panose="020B0604020202020204" pitchFamily="34" charset="0"/>
                <a:cs typeface="Arial" panose="020B0604020202020204" pitchFamily="34" charset="0"/>
              </a:rPr>
              <a:t>impact </a:t>
            </a:r>
          </a:p>
        </p:txBody>
      </p:sp>
    </p:spTree>
    <p:extLst>
      <p:ext uri="{BB962C8B-B14F-4D97-AF65-F5344CB8AC3E}">
        <p14:creationId xmlns:p14="http://schemas.microsoft.com/office/powerpoint/2010/main" val="980476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18364"/>
            <a:ext cx="10580427" cy="1132764"/>
          </a:xfrm>
        </p:spPr>
        <p:txBody>
          <a:bodyPr>
            <a:noAutofit/>
          </a:bodyPr>
          <a:lstStyle/>
          <a:p>
            <a:pPr algn="ctr"/>
            <a:r>
              <a:rPr lang="en-GB" sz="4400" b="1" dirty="0">
                <a:solidFill>
                  <a:schemeClr val="accent6"/>
                </a:solidFill>
                <a:latin typeface="Arial" panose="020B0604020202020204" pitchFamily="34" charset="0"/>
                <a:cs typeface="Arial" panose="020B0604020202020204" pitchFamily="34" charset="0"/>
              </a:rPr>
              <a:t>‘Raw Nerve’? </a:t>
            </a:r>
            <a:r>
              <a:rPr lang="en-GB" sz="4400" b="1" dirty="0" smtClean="0">
                <a:solidFill>
                  <a:schemeClr val="accent6"/>
                </a:solidFill>
                <a:latin typeface="Arial" panose="020B0604020202020204" pitchFamily="34" charset="0"/>
                <a:cs typeface="Arial" panose="020B0604020202020204" pitchFamily="34" charset="0"/>
              </a:rPr>
              <a:t>Scepticism </a:t>
            </a:r>
            <a:r>
              <a:rPr lang="en-GB" sz="4400" b="1" dirty="0">
                <a:solidFill>
                  <a:schemeClr val="accent6"/>
                </a:solidFill>
                <a:latin typeface="Arial" panose="020B0604020202020204" pitchFamily="34" charset="0"/>
                <a:cs typeface="Arial" panose="020B0604020202020204" pitchFamily="34" charset="0"/>
              </a:rPr>
              <a:t>&amp; </a:t>
            </a:r>
            <a:r>
              <a:rPr lang="en-GB" sz="4400" b="1" dirty="0" smtClean="0">
                <a:solidFill>
                  <a:schemeClr val="accent6"/>
                </a:solidFill>
                <a:latin typeface="Arial" panose="020B0604020202020204" pitchFamily="34" charset="0"/>
                <a:cs typeface="Arial" panose="020B0604020202020204" pitchFamily="34" charset="0"/>
              </a:rPr>
              <a:t>Criticism</a:t>
            </a:r>
            <a:r>
              <a:rPr lang="en-GB" sz="4400" b="1" dirty="0" smtClean="0">
                <a:solidFill>
                  <a:srgbClr val="92D050"/>
                </a:solidFill>
                <a:latin typeface="Century Gothic" panose="020B0502020202020204" pitchFamily="34" charset="0"/>
              </a:rPr>
              <a:t> </a:t>
            </a:r>
            <a:endParaRPr lang="en-GB" sz="4400" dirty="0"/>
          </a:p>
        </p:txBody>
      </p:sp>
      <p:sp>
        <p:nvSpPr>
          <p:cNvPr id="8" name="Content Placeholder 7"/>
          <p:cNvSpPr>
            <a:spLocks noGrp="1"/>
          </p:cNvSpPr>
          <p:nvPr>
            <p:ph sz="half" idx="1"/>
          </p:nvPr>
        </p:nvSpPr>
        <p:spPr>
          <a:xfrm>
            <a:off x="228599" y="1111348"/>
            <a:ext cx="6100763" cy="5546627"/>
          </a:xfrm>
        </p:spPr>
        <p:txBody>
          <a:bodyPr>
            <a:normAutofit/>
          </a:bodyPr>
          <a:lstStyle/>
          <a:p>
            <a:pPr marL="0" indent="0">
              <a:buNone/>
            </a:pPr>
            <a:endParaRPr lang="en-GB" sz="2000" b="1" dirty="0" smtClean="0">
              <a:solidFill>
                <a:srgbClr val="92D050"/>
              </a:solidFill>
              <a:latin typeface="Century Gothic" panose="020B0502020202020204" pitchFamily="34" charset="0"/>
            </a:endParaRPr>
          </a:p>
          <a:p>
            <a:r>
              <a:rPr lang="en-GB" sz="2000" b="1" dirty="0" smtClean="0">
                <a:solidFill>
                  <a:srgbClr val="002060"/>
                </a:solidFill>
                <a:latin typeface="Arial" panose="020B0604020202020204" pitchFamily="34" charset="0"/>
                <a:cs typeface="Arial" panose="020B0604020202020204" pitchFamily="34" charset="0"/>
              </a:rPr>
              <a:t>FEAR</a:t>
            </a:r>
            <a:r>
              <a:rPr lang="en-GB" sz="2000" b="1" dirty="0">
                <a:solidFill>
                  <a:srgbClr val="002060"/>
                </a:solidFill>
                <a:latin typeface="Arial" panose="020B0604020202020204" pitchFamily="34" charset="0"/>
                <a:cs typeface="Arial" panose="020B0604020202020204" pitchFamily="34" charset="0"/>
              </a:rPr>
              <a:t>: approx. 50% of us or our children have experienced childhood adversity….so we are talking about ‘us’- it’s the ‘elephant in the room’?</a:t>
            </a:r>
          </a:p>
          <a:p>
            <a:r>
              <a:rPr lang="en-GB" sz="2000" b="1" dirty="0">
                <a:solidFill>
                  <a:srgbClr val="002060"/>
                </a:solidFill>
                <a:latin typeface="Arial" panose="020B0604020202020204" pitchFamily="34" charset="0"/>
                <a:cs typeface="Arial" panose="020B0604020202020204" pitchFamily="34" charset="0"/>
              </a:rPr>
              <a:t>Everyone is equal and have self determination - </a:t>
            </a:r>
            <a:r>
              <a:rPr lang="en-GB" sz="2000" b="1" i="1" dirty="0">
                <a:solidFill>
                  <a:srgbClr val="002060"/>
                </a:solidFill>
                <a:latin typeface="Arial" panose="020B0604020202020204" pitchFamily="34" charset="0"/>
                <a:cs typeface="Arial" panose="020B0604020202020204" pitchFamily="34" charset="0"/>
              </a:rPr>
              <a:t>‘its your fault that you are poor and ill’?</a:t>
            </a:r>
          </a:p>
          <a:p>
            <a:r>
              <a:rPr lang="en-GB" sz="2000" b="1" dirty="0">
                <a:solidFill>
                  <a:srgbClr val="002060"/>
                </a:solidFill>
                <a:latin typeface="Arial" panose="020B0604020202020204" pitchFamily="34" charset="0"/>
                <a:cs typeface="Arial" panose="020B0604020202020204" pitchFamily="34" charset="0"/>
              </a:rPr>
              <a:t>Currently deal with symptoms and not the root cause, offering a range of generic support like a broad spectrum antibiotic to cure all infections – expensive</a:t>
            </a:r>
            <a:r>
              <a:rPr lang="en-GB" sz="2000" b="1" i="1" dirty="0">
                <a:solidFill>
                  <a:srgbClr val="002060"/>
                </a:solidFill>
                <a:latin typeface="Arial" panose="020B0604020202020204" pitchFamily="34" charset="0"/>
                <a:cs typeface="Arial" panose="020B0604020202020204" pitchFamily="34" charset="0"/>
              </a:rPr>
              <a:t> and</a:t>
            </a:r>
            <a:r>
              <a:rPr lang="en-GB" sz="2000" b="1" dirty="0">
                <a:solidFill>
                  <a:srgbClr val="002060"/>
                </a:solidFill>
                <a:latin typeface="Arial" panose="020B0604020202020204" pitchFamily="34" charset="0"/>
                <a:cs typeface="Arial" panose="020B0604020202020204" pitchFamily="34" charset="0"/>
              </a:rPr>
              <a:t> </a:t>
            </a:r>
            <a:r>
              <a:rPr lang="en-GB" sz="2000" b="1" i="1" dirty="0">
                <a:solidFill>
                  <a:srgbClr val="002060"/>
                </a:solidFill>
                <a:latin typeface="Arial" panose="020B0604020202020204" pitchFamily="34" charset="0"/>
                <a:cs typeface="Arial" panose="020B0604020202020204" pitchFamily="34" charset="0"/>
              </a:rPr>
              <a:t>irresponsible?</a:t>
            </a:r>
          </a:p>
          <a:p>
            <a:r>
              <a:rPr lang="en-GB" sz="2000" b="1" dirty="0">
                <a:solidFill>
                  <a:srgbClr val="002060"/>
                </a:solidFill>
                <a:latin typeface="Arial" panose="020B0604020202020204" pitchFamily="34" charset="0"/>
                <a:cs typeface="Arial" panose="020B0604020202020204" pitchFamily="34" charset="0"/>
              </a:rPr>
              <a:t>We currently offer support to change lifestyle choices without acknowledging that people are self medicating in their distress and then not offering an alternative – </a:t>
            </a:r>
            <a:r>
              <a:rPr lang="en-GB" sz="2000" b="1" i="1" dirty="0">
                <a:solidFill>
                  <a:srgbClr val="002060"/>
                </a:solidFill>
                <a:latin typeface="Arial" panose="020B0604020202020204" pitchFamily="34" charset="0"/>
                <a:cs typeface="Arial" panose="020B0604020202020204" pitchFamily="34" charset="0"/>
              </a:rPr>
              <a:t>unethical?</a:t>
            </a:r>
          </a:p>
          <a:p>
            <a:endParaRPr lang="en-GB" dirty="0"/>
          </a:p>
        </p:txBody>
      </p:sp>
      <p:sp>
        <p:nvSpPr>
          <p:cNvPr id="9" name="Content Placeholder 8"/>
          <p:cNvSpPr>
            <a:spLocks noGrp="1"/>
          </p:cNvSpPr>
          <p:nvPr>
            <p:ph sz="half" idx="2"/>
          </p:nvPr>
        </p:nvSpPr>
        <p:spPr>
          <a:xfrm>
            <a:off x="6500813" y="1111348"/>
            <a:ext cx="5372099" cy="5357691"/>
          </a:xfrm>
        </p:spPr>
        <p:txBody>
          <a:bodyPr>
            <a:noAutofit/>
          </a:bodyPr>
          <a:lstStyle/>
          <a:p>
            <a:pPr marL="0" indent="0">
              <a:buNone/>
            </a:pPr>
            <a:endParaRPr lang="en-GB" sz="2000" b="1" dirty="0" smtClean="0">
              <a:solidFill>
                <a:srgbClr val="92D050"/>
              </a:solidFill>
              <a:latin typeface="Century Gothic" panose="020B0502020202020204" pitchFamily="34" charset="0"/>
            </a:endParaRPr>
          </a:p>
          <a:p>
            <a:r>
              <a:rPr lang="en-GB" sz="2000" b="1" dirty="0" smtClean="0">
                <a:solidFill>
                  <a:srgbClr val="002060"/>
                </a:solidFill>
                <a:latin typeface="Arial" panose="020B0604020202020204" pitchFamily="34" charset="0"/>
                <a:cs typeface="Arial" panose="020B0604020202020204" pitchFamily="34" charset="0"/>
              </a:rPr>
              <a:t>There </a:t>
            </a:r>
            <a:r>
              <a:rPr lang="en-GB" sz="2000" b="1" dirty="0">
                <a:solidFill>
                  <a:srgbClr val="002060"/>
                </a:solidFill>
                <a:latin typeface="Arial" panose="020B0604020202020204" pitchFamily="34" charset="0"/>
                <a:cs typeface="Arial" panose="020B0604020202020204" pitchFamily="34" charset="0"/>
              </a:rPr>
              <a:t>is now scientific evidence to support behavioural evidence – research, epidemiology, MRI scans </a:t>
            </a:r>
            <a:r>
              <a:rPr lang="en-GB" sz="2000" b="1" dirty="0" smtClean="0">
                <a:solidFill>
                  <a:srgbClr val="002060"/>
                </a:solidFill>
                <a:latin typeface="Arial" panose="020B0604020202020204" pitchFamily="34" charset="0"/>
                <a:cs typeface="Arial" panose="020B0604020202020204" pitchFamily="34" charset="0"/>
              </a:rPr>
              <a:t>etc.</a:t>
            </a:r>
            <a:endParaRPr lang="en-GB" sz="2000" b="1" dirty="0">
              <a:solidFill>
                <a:srgbClr val="002060"/>
              </a:solidFill>
              <a:latin typeface="Arial" panose="020B0604020202020204" pitchFamily="34" charset="0"/>
              <a:cs typeface="Arial" panose="020B0604020202020204" pitchFamily="34" charset="0"/>
            </a:endParaRPr>
          </a:p>
          <a:p>
            <a:pPr marL="0" indent="0">
              <a:buNone/>
            </a:pPr>
            <a:endParaRPr lang="en-GB" sz="2000" b="1" dirty="0" smtClean="0">
              <a:solidFill>
                <a:srgbClr val="002060"/>
              </a:solidFill>
              <a:latin typeface="Arial" panose="020B0604020202020204" pitchFamily="34" charset="0"/>
              <a:cs typeface="Arial" panose="020B0604020202020204" pitchFamily="34" charset="0"/>
            </a:endParaRPr>
          </a:p>
          <a:p>
            <a:r>
              <a:rPr lang="en-GB" sz="2000" b="1" dirty="0" smtClean="0">
                <a:solidFill>
                  <a:srgbClr val="002060"/>
                </a:solidFill>
                <a:latin typeface="Arial" panose="020B0604020202020204" pitchFamily="34" charset="0"/>
                <a:cs typeface="Arial" panose="020B0604020202020204" pitchFamily="34" charset="0"/>
              </a:rPr>
              <a:t>We </a:t>
            </a:r>
            <a:r>
              <a:rPr lang="en-GB" sz="2000" b="1" dirty="0">
                <a:solidFill>
                  <a:srgbClr val="002060"/>
                </a:solidFill>
                <a:latin typeface="Arial" panose="020B0604020202020204" pitchFamily="34" charset="0"/>
                <a:cs typeface="Arial" panose="020B0604020202020204" pitchFamily="34" charset="0"/>
              </a:rPr>
              <a:t>currently identify natural resilience but we also know that there are aspects of resilience that can be taught </a:t>
            </a:r>
            <a:endParaRPr lang="en-GB" sz="2000" b="1" dirty="0" smtClean="0">
              <a:solidFill>
                <a:srgbClr val="002060"/>
              </a:solidFill>
              <a:latin typeface="Arial" panose="020B0604020202020204" pitchFamily="34" charset="0"/>
              <a:cs typeface="Arial" panose="020B0604020202020204" pitchFamily="34" charset="0"/>
            </a:endParaRPr>
          </a:p>
          <a:p>
            <a:pPr marL="0" indent="0">
              <a:buNone/>
            </a:pPr>
            <a:endParaRPr lang="en-GB" sz="2000" b="1" dirty="0" smtClean="0">
              <a:solidFill>
                <a:srgbClr val="002060"/>
              </a:solidFill>
              <a:latin typeface="Arial" panose="020B0604020202020204" pitchFamily="34" charset="0"/>
              <a:cs typeface="Arial" panose="020B0604020202020204" pitchFamily="34" charset="0"/>
            </a:endParaRPr>
          </a:p>
          <a:p>
            <a:r>
              <a:rPr lang="en-GB" sz="2000" b="1" dirty="0" smtClean="0">
                <a:solidFill>
                  <a:srgbClr val="002060"/>
                </a:solidFill>
                <a:latin typeface="Arial" panose="020B0604020202020204" pitchFamily="34" charset="0"/>
                <a:cs typeface="Arial" panose="020B0604020202020204" pitchFamily="34" charset="0"/>
              </a:rPr>
              <a:t>People </a:t>
            </a:r>
            <a:r>
              <a:rPr lang="en-GB" sz="2000" b="1" dirty="0">
                <a:solidFill>
                  <a:srgbClr val="002060"/>
                </a:solidFill>
                <a:latin typeface="Arial" panose="020B0604020202020204" pitchFamily="34" charset="0"/>
                <a:cs typeface="Arial" panose="020B0604020202020204" pitchFamily="34" charset="0"/>
              </a:rPr>
              <a:t>are not ‘broken’ and have an inherent ability to heal, grow, develop, survive and thrive given the right </a:t>
            </a:r>
            <a:r>
              <a:rPr lang="en-GB" sz="2000" b="1" dirty="0" smtClean="0">
                <a:solidFill>
                  <a:srgbClr val="002060"/>
                </a:solidFill>
                <a:latin typeface="Arial" panose="020B0604020202020204" pitchFamily="34" charset="0"/>
                <a:cs typeface="Arial" panose="020B0604020202020204" pitchFamily="34" charset="0"/>
              </a:rPr>
              <a:t>opportunities</a:t>
            </a:r>
          </a:p>
          <a:p>
            <a:r>
              <a:rPr lang="en-GB" sz="2000" b="1" dirty="0" smtClean="0">
                <a:solidFill>
                  <a:srgbClr val="002060"/>
                </a:solidFill>
                <a:latin typeface="Arial" panose="020B0604020202020204" pitchFamily="34" charset="0"/>
                <a:cs typeface="Arial" panose="020B0604020202020204" pitchFamily="34" charset="0"/>
              </a:rPr>
              <a:t>The impact of ACEs are not unsolvable or intractable</a:t>
            </a:r>
            <a:endParaRPr lang="en-GB"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154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4513"/>
            <a:ext cx="10515600" cy="1906078"/>
          </a:xfrm>
        </p:spPr>
        <p:txBody>
          <a:bodyPr>
            <a:normAutofit fontScale="90000"/>
          </a:bodyPr>
          <a:lstStyle/>
          <a:p>
            <a:pPr algn="ctr"/>
            <a:r>
              <a:rPr lang="en-GB" dirty="0" smtClean="0">
                <a:solidFill>
                  <a:schemeClr val="accent5"/>
                </a:solidFill>
                <a:latin typeface="Comic Sans MS" panose="030F0702030302020204" pitchFamily="66" charset="0"/>
              </a:rPr>
              <a:t> </a:t>
            </a:r>
            <a:br>
              <a:rPr lang="en-GB" dirty="0" smtClean="0">
                <a:solidFill>
                  <a:schemeClr val="accent5"/>
                </a:solidFill>
                <a:latin typeface="Comic Sans MS" panose="030F0702030302020204" pitchFamily="66" charset="0"/>
              </a:rPr>
            </a:br>
            <a:r>
              <a:rPr lang="en-GB" sz="4900" b="1" dirty="0" smtClean="0">
                <a:solidFill>
                  <a:schemeClr val="accent6"/>
                </a:solidFill>
                <a:latin typeface="Arial" panose="020B0604020202020204" pitchFamily="34" charset="0"/>
                <a:cs typeface="Arial" panose="020B0604020202020204" pitchFamily="34" charset="0"/>
              </a:rPr>
              <a:t>Adverse </a:t>
            </a:r>
            <a:r>
              <a:rPr lang="en-GB" sz="4900" b="1" dirty="0">
                <a:solidFill>
                  <a:schemeClr val="accent6"/>
                </a:solidFill>
                <a:latin typeface="Arial" panose="020B0604020202020204" pitchFamily="34" charset="0"/>
                <a:cs typeface="Arial" panose="020B0604020202020204" pitchFamily="34" charset="0"/>
              </a:rPr>
              <a:t>Childhood </a:t>
            </a:r>
            <a:r>
              <a:rPr lang="en-GB" sz="4900" b="1" dirty="0" smtClean="0">
                <a:solidFill>
                  <a:schemeClr val="accent6"/>
                </a:solidFill>
                <a:latin typeface="Arial" panose="020B0604020202020204" pitchFamily="34" charset="0"/>
                <a:cs typeface="Arial" panose="020B0604020202020204" pitchFamily="34" charset="0"/>
              </a:rPr>
              <a:t>Experiences (ACE’s): Definition</a:t>
            </a:r>
            <a:endParaRPr lang="en-GB" sz="4900"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450591"/>
            <a:ext cx="10515600" cy="3726371"/>
          </a:xfrm>
        </p:spPr>
        <p:txBody>
          <a:bodyPr/>
          <a:lstStyle/>
          <a:p>
            <a:pPr marL="0" indent="0">
              <a:buNone/>
            </a:pPr>
            <a:endParaRPr lang="en-GB" dirty="0" smtClean="0">
              <a:solidFill>
                <a:schemeClr val="accent5">
                  <a:lumMod val="75000"/>
                </a:schemeClr>
              </a:solidFill>
              <a:latin typeface="Comic Sans MS" panose="030F0702030302020204" pitchFamily="66" charset="0"/>
            </a:endParaRPr>
          </a:p>
          <a:p>
            <a:pPr marL="0" indent="0">
              <a:buNone/>
            </a:pPr>
            <a:r>
              <a:rPr lang="en-GB" dirty="0" smtClean="0">
                <a:solidFill>
                  <a:srgbClr val="002060"/>
                </a:solidFill>
                <a:latin typeface="Arial" panose="020B0604020202020204" pitchFamily="34" charset="0"/>
                <a:cs typeface="Arial" panose="020B0604020202020204" pitchFamily="34" charset="0"/>
              </a:rPr>
              <a:t>‘Adverse </a:t>
            </a:r>
            <a:r>
              <a:rPr lang="en-GB" dirty="0">
                <a:solidFill>
                  <a:srgbClr val="002060"/>
                </a:solidFill>
                <a:latin typeface="Arial" panose="020B0604020202020204" pitchFamily="34" charset="0"/>
                <a:cs typeface="Arial" panose="020B0604020202020204" pitchFamily="34" charset="0"/>
              </a:rPr>
              <a:t>Childhood Experiences (ACEs) refer to some of the most intensive and frequently occurring sources of stress that children may suffer early in life. Such experiences include multiple types of abuse; neglect; violence between parents or caregivers; other kinds of serious household dysfunction such as alcohol and substance abuse; and peer, community and collective violence</a:t>
            </a:r>
            <a:r>
              <a:rPr lang="en-GB" dirty="0" smtClean="0">
                <a:solidFill>
                  <a:srgbClr val="002060"/>
                </a:solidFill>
                <a:latin typeface="Arial" panose="020B0604020202020204" pitchFamily="34" charset="0"/>
                <a:cs typeface="Arial" panose="020B0604020202020204" pitchFamily="34" charset="0"/>
              </a:rPr>
              <a:t>.’ </a:t>
            </a:r>
            <a:endParaRPr lang="en-GB" dirty="0">
              <a:solidFill>
                <a:srgbClr val="002060"/>
              </a:solidFill>
              <a:latin typeface="Arial" panose="020B0604020202020204" pitchFamily="34" charset="0"/>
              <a:cs typeface="Arial" panose="020B0604020202020204" pitchFamily="34" charset="0"/>
            </a:endParaRPr>
          </a:p>
          <a:p>
            <a:pPr marL="0" indent="0" algn="r">
              <a:buNone/>
            </a:pPr>
            <a:r>
              <a:rPr lang="en-GB" sz="1200" b="1" dirty="0">
                <a:solidFill>
                  <a:srgbClr val="002060"/>
                </a:solidFill>
                <a:latin typeface="Arial" panose="020B0604020202020204" pitchFamily="34" charset="0"/>
                <a:cs typeface="Arial" panose="020B0604020202020204" pitchFamily="34" charset="0"/>
              </a:rPr>
              <a:t>World Health </a:t>
            </a:r>
            <a:r>
              <a:rPr lang="en-GB" sz="1200" b="1" dirty="0" smtClean="0">
                <a:solidFill>
                  <a:srgbClr val="002060"/>
                </a:solidFill>
                <a:latin typeface="Arial" panose="020B0604020202020204" pitchFamily="34" charset="0"/>
                <a:cs typeface="Arial" panose="020B0604020202020204" pitchFamily="34" charset="0"/>
              </a:rPr>
              <a:t>Organisation (WHO)</a:t>
            </a:r>
            <a:endParaRPr lang="en-GB" sz="1200" b="1"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38D99EF-7AFE-4B1D-BE14-9AD5E7E72F68}" type="slidenum">
              <a:rPr lang="en-GB" smtClean="0"/>
              <a:t>3</a:t>
            </a:fld>
            <a:endParaRPr lang="en-GB"/>
          </a:p>
        </p:txBody>
      </p:sp>
    </p:spTree>
    <p:extLst>
      <p:ext uri="{BB962C8B-B14F-4D97-AF65-F5344CB8AC3E}">
        <p14:creationId xmlns:p14="http://schemas.microsoft.com/office/powerpoint/2010/main" val="3296668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38D99EF-7AFE-4B1D-BE14-9AD5E7E72F68}" type="slidenum">
              <a:rPr lang="en-GB" smtClean="0"/>
              <a:t>30</a:t>
            </a:fld>
            <a:endParaRPr lang="en-GB"/>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62578" y="247426"/>
            <a:ext cx="11370833" cy="6108924"/>
          </a:xfrm>
          <a:prstGeom prst="rect">
            <a:avLst/>
          </a:prstGeom>
          <a:noFill/>
          <a:ln>
            <a:noFill/>
          </a:ln>
        </p:spPr>
      </p:pic>
    </p:spTree>
    <p:extLst>
      <p:ext uri="{BB962C8B-B14F-4D97-AF65-F5344CB8AC3E}">
        <p14:creationId xmlns:p14="http://schemas.microsoft.com/office/powerpoint/2010/main" val="351734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 y="310896"/>
            <a:ext cx="12009120" cy="1371600"/>
          </a:xfrm>
        </p:spPr>
        <p:txBody>
          <a:bodyPr>
            <a:normAutofit fontScale="90000"/>
          </a:bodyPr>
          <a:lstStyle/>
          <a:p>
            <a:pPr algn="ctr"/>
            <a:r>
              <a:rPr lang="en-GB" b="1" dirty="0" smtClean="0">
                <a:solidFill>
                  <a:schemeClr val="accent6"/>
                </a:solidFill>
                <a:latin typeface="Arial" panose="020B0604020202020204" pitchFamily="34" charset="0"/>
                <a:cs typeface="Arial" panose="020B0604020202020204" pitchFamily="34" charset="0"/>
              </a:rPr>
              <a:t>  </a:t>
            </a:r>
            <a:br>
              <a:rPr lang="en-GB" b="1" dirty="0" smtClean="0">
                <a:solidFill>
                  <a:schemeClr val="accent6"/>
                </a:solidFill>
                <a:latin typeface="Arial" panose="020B0604020202020204" pitchFamily="34" charset="0"/>
                <a:cs typeface="Arial" panose="020B0604020202020204" pitchFamily="34" charset="0"/>
              </a:rPr>
            </a:br>
            <a:r>
              <a:rPr lang="en-GB" sz="4900" b="1" dirty="0" smtClean="0">
                <a:solidFill>
                  <a:schemeClr val="accent6"/>
                </a:solidFill>
                <a:latin typeface="Arial" panose="020B0604020202020204" pitchFamily="34" charset="0"/>
                <a:cs typeface="Arial" panose="020B0604020202020204" pitchFamily="34" charset="0"/>
              </a:rPr>
              <a:t>Director of Public Health Report 2017-18</a:t>
            </a:r>
            <a:br>
              <a:rPr lang="en-GB" sz="4900" b="1" dirty="0" smtClean="0">
                <a:solidFill>
                  <a:schemeClr val="accent6"/>
                </a:solidFill>
                <a:latin typeface="Arial" panose="020B0604020202020204" pitchFamily="34" charset="0"/>
                <a:cs typeface="Arial" panose="020B0604020202020204" pitchFamily="34" charset="0"/>
              </a:rPr>
            </a:br>
            <a:r>
              <a:rPr lang="en-GB" sz="2000" u="sng" dirty="0" smtClean="0">
                <a:hlinkClick r:id="rId3"/>
              </a:rPr>
              <a:t>http</a:t>
            </a:r>
            <a:r>
              <a:rPr lang="en-GB" sz="2000" u="sng" dirty="0">
                <a:hlinkClick r:id="rId3"/>
              </a:rPr>
              <a:t>://www.nottinghamshire.gov.uk/media/129275/dph-annual-report-2017-final.pdf</a:t>
            </a:r>
            <a:r>
              <a:rPr lang="en-GB" sz="4900" b="1" dirty="0" smtClean="0">
                <a:solidFill>
                  <a:schemeClr val="accent6"/>
                </a:solidFill>
                <a:latin typeface="Arial" panose="020B0604020202020204" pitchFamily="34" charset="0"/>
                <a:cs typeface="Arial" panose="020B0604020202020204" pitchFamily="34" charset="0"/>
              </a:rPr>
              <a:t/>
            </a:r>
            <a:br>
              <a:rPr lang="en-GB" sz="4900" b="1" dirty="0" smtClean="0">
                <a:solidFill>
                  <a:schemeClr val="accent6"/>
                </a:solidFill>
                <a:latin typeface="Arial" panose="020B0604020202020204" pitchFamily="34" charset="0"/>
                <a:cs typeface="Arial" panose="020B0604020202020204" pitchFamily="34" charset="0"/>
              </a:rPr>
            </a:br>
            <a:r>
              <a:rPr lang="en-GB" dirty="0" smtClean="0">
                <a:solidFill>
                  <a:schemeClr val="accent1">
                    <a:lumMod val="75000"/>
                  </a:schemeClr>
                </a:solidFill>
                <a:latin typeface="Comic Sans MS" panose="030F0702030302020204" pitchFamily="66" charset="0"/>
              </a:rPr>
              <a:t/>
            </a:r>
            <a:br>
              <a:rPr lang="en-GB" dirty="0" smtClean="0">
                <a:solidFill>
                  <a:schemeClr val="accent1">
                    <a:lumMod val="75000"/>
                  </a:schemeClr>
                </a:solidFill>
                <a:latin typeface="Comic Sans MS" panose="030F0702030302020204" pitchFamily="66" charset="0"/>
              </a:rPr>
            </a:br>
            <a:endParaRPr lang="en-GB" dirty="0">
              <a:solidFill>
                <a:schemeClr val="accent1">
                  <a:lumMod val="75000"/>
                </a:schemeClr>
              </a:solidFill>
              <a:latin typeface="Comic Sans MS" panose="030F0702030302020204" pitchFamily="66" charset="0"/>
            </a:endParaRPr>
          </a:p>
        </p:txBody>
      </p:sp>
      <p:sp>
        <p:nvSpPr>
          <p:cNvPr id="5" name="Content Placeholder 4"/>
          <p:cNvSpPr>
            <a:spLocks noGrp="1"/>
          </p:cNvSpPr>
          <p:nvPr>
            <p:ph idx="1"/>
          </p:nvPr>
        </p:nvSpPr>
        <p:spPr>
          <a:xfrm>
            <a:off x="329184" y="1243584"/>
            <a:ext cx="11649456" cy="5358384"/>
          </a:xfrm>
        </p:spPr>
        <p:txBody>
          <a:bodyPr>
            <a:normAutofit fontScale="70000" lnSpcReduction="20000"/>
          </a:bodyPr>
          <a:lstStyle/>
          <a:p>
            <a:pPr marL="0" lvl="0" indent="0" fontAlgn="auto">
              <a:buNone/>
            </a:pPr>
            <a:endParaRPr lang="en-GB" sz="5700" b="1" dirty="0" smtClean="0">
              <a:solidFill>
                <a:schemeClr val="accent6"/>
              </a:solidFill>
              <a:latin typeface="Arial" panose="020B0604020202020204" pitchFamily="34" charset="0"/>
              <a:cs typeface="Arial" panose="020B0604020202020204" pitchFamily="34" charset="0"/>
            </a:endParaRPr>
          </a:p>
          <a:p>
            <a:pPr marL="0" lvl="0" indent="0" fontAlgn="auto">
              <a:buNone/>
            </a:pPr>
            <a:r>
              <a:rPr lang="en-GB" sz="5700" b="1" dirty="0" smtClean="0">
                <a:solidFill>
                  <a:schemeClr val="accent6"/>
                </a:solidFill>
                <a:latin typeface="Arial" panose="020B0604020202020204" pitchFamily="34" charset="0"/>
                <a:cs typeface="Arial" panose="020B0604020202020204" pitchFamily="34" charset="0"/>
              </a:rPr>
              <a:t>Recommendations</a:t>
            </a:r>
          </a:p>
          <a:p>
            <a:pPr lvl="0" fontAlgn="auto"/>
            <a:r>
              <a:rPr lang="en-GB" sz="4100" dirty="0" smtClean="0">
                <a:solidFill>
                  <a:srgbClr val="002060"/>
                </a:solidFill>
                <a:latin typeface="Arial" panose="020B0604020202020204" pitchFamily="34" charset="0"/>
                <a:cs typeface="Arial" panose="020B0604020202020204" pitchFamily="34" charset="0"/>
              </a:rPr>
              <a:t>Training for all health </a:t>
            </a:r>
            <a:r>
              <a:rPr lang="en-GB" sz="4100" dirty="0">
                <a:solidFill>
                  <a:srgbClr val="002060"/>
                </a:solidFill>
                <a:latin typeface="Arial" panose="020B0604020202020204" pitchFamily="34" charset="0"/>
                <a:cs typeface="Arial" panose="020B0604020202020204" pitchFamily="34" charset="0"/>
              </a:rPr>
              <a:t>[</a:t>
            </a:r>
            <a:r>
              <a:rPr lang="en-GB" sz="4100" dirty="0" smtClean="0">
                <a:solidFill>
                  <a:srgbClr val="002060"/>
                </a:solidFill>
                <a:latin typeface="Arial" panose="020B0604020202020204" pitchFamily="34" charset="0"/>
                <a:cs typeface="Arial" panose="020B0604020202020204" pitchFamily="34" charset="0"/>
              </a:rPr>
              <a:t>&amp; social] care, education and policing staff on ACEs and impact of trauma</a:t>
            </a:r>
          </a:p>
          <a:p>
            <a:pPr marL="0" indent="0">
              <a:buNone/>
            </a:pPr>
            <a:endParaRPr lang="en-GB" dirty="0">
              <a:solidFill>
                <a:srgbClr val="002060"/>
              </a:solidFill>
              <a:latin typeface="Arial" panose="020B0604020202020204" pitchFamily="34" charset="0"/>
              <a:cs typeface="Arial" panose="020B0604020202020204" pitchFamily="34" charset="0"/>
            </a:endParaRPr>
          </a:p>
          <a:p>
            <a:pPr lvl="0" fontAlgn="auto"/>
            <a:r>
              <a:rPr lang="en-GB" sz="4100" dirty="0" smtClean="0">
                <a:solidFill>
                  <a:srgbClr val="002060"/>
                </a:solidFill>
                <a:latin typeface="Arial" panose="020B0604020202020204" pitchFamily="34" charset="0"/>
                <a:cs typeface="Arial" panose="020B0604020202020204" pitchFamily="34" charset="0"/>
              </a:rPr>
              <a:t>A systematic approach: all </a:t>
            </a:r>
            <a:r>
              <a:rPr lang="en-GB" sz="4100" dirty="0">
                <a:solidFill>
                  <a:srgbClr val="002060"/>
                </a:solidFill>
                <a:latin typeface="Arial" panose="020B0604020202020204" pitchFamily="34" charset="0"/>
                <a:cs typeface="Arial" panose="020B0604020202020204" pitchFamily="34" charset="0"/>
              </a:rPr>
              <a:t>agencies should work together to prevent </a:t>
            </a:r>
            <a:r>
              <a:rPr lang="en-GB" sz="4100" dirty="0" smtClean="0">
                <a:solidFill>
                  <a:srgbClr val="002060"/>
                </a:solidFill>
                <a:latin typeface="Arial" panose="020B0604020202020204" pitchFamily="34" charset="0"/>
                <a:cs typeface="Arial" panose="020B0604020202020204" pitchFamily="34" charset="0"/>
              </a:rPr>
              <a:t>ACEs and traumatising already traumatised people</a:t>
            </a:r>
            <a:endParaRPr lang="en-GB" sz="4100" dirty="0">
              <a:solidFill>
                <a:srgbClr val="002060"/>
              </a:solidFill>
              <a:latin typeface="Arial" panose="020B0604020202020204" pitchFamily="34" charset="0"/>
              <a:cs typeface="Arial" panose="020B0604020202020204" pitchFamily="34" charset="0"/>
            </a:endParaRPr>
          </a:p>
          <a:p>
            <a:pPr marL="0" indent="0">
              <a:buNone/>
            </a:pPr>
            <a:r>
              <a:rPr lang="en-GB" dirty="0">
                <a:solidFill>
                  <a:srgbClr val="002060"/>
                </a:solidFill>
                <a:latin typeface="Arial" panose="020B0604020202020204" pitchFamily="34" charset="0"/>
                <a:cs typeface="Arial" panose="020B0604020202020204" pitchFamily="34" charset="0"/>
              </a:rPr>
              <a:t> </a:t>
            </a:r>
          </a:p>
          <a:p>
            <a:pPr lvl="0" fontAlgn="auto"/>
            <a:r>
              <a:rPr lang="en-GB" sz="4100" dirty="0" smtClean="0">
                <a:solidFill>
                  <a:srgbClr val="002060"/>
                </a:solidFill>
                <a:latin typeface="Arial" panose="020B0604020202020204" pitchFamily="34" charset="0"/>
                <a:cs typeface="Arial" panose="020B0604020202020204" pitchFamily="34" charset="0"/>
              </a:rPr>
              <a:t> </a:t>
            </a:r>
            <a:r>
              <a:rPr lang="en-GB" sz="4100" dirty="0">
                <a:solidFill>
                  <a:srgbClr val="002060"/>
                </a:solidFill>
                <a:latin typeface="Arial" panose="020B0604020202020204" pitchFamily="34" charset="0"/>
                <a:cs typeface="Arial" panose="020B0604020202020204" pitchFamily="34" charset="0"/>
              </a:rPr>
              <a:t>Develop trauma informed professional practice </a:t>
            </a:r>
            <a:r>
              <a:rPr lang="en-GB" sz="4100" dirty="0" smtClean="0">
                <a:solidFill>
                  <a:srgbClr val="002060"/>
                </a:solidFill>
                <a:latin typeface="Arial" panose="020B0604020202020204" pitchFamily="34" charset="0"/>
                <a:cs typeface="Arial" panose="020B0604020202020204" pitchFamily="34" charset="0"/>
              </a:rPr>
              <a:t> across all services</a:t>
            </a:r>
            <a:endParaRPr lang="en-GB" sz="4100"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pPr lvl="0" fontAlgn="auto"/>
            <a:r>
              <a:rPr lang="en-GB" sz="4100" dirty="0" smtClean="0">
                <a:solidFill>
                  <a:srgbClr val="002060"/>
                </a:solidFill>
                <a:latin typeface="Arial" panose="020B0604020202020204" pitchFamily="34" charset="0"/>
                <a:cs typeface="Arial" panose="020B0604020202020204" pitchFamily="34" charset="0"/>
              </a:rPr>
              <a:t>Continue </a:t>
            </a:r>
            <a:r>
              <a:rPr lang="en-GB" sz="4100" dirty="0">
                <a:solidFill>
                  <a:srgbClr val="002060"/>
                </a:solidFill>
                <a:latin typeface="Arial" panose="020B0604020202020204" pitchFamily="34" charset="0"/>
                <a:cs typeface="Arial" panose="020B0604020202020204" pitchFamily="34" charset="0"/>
              </a:rPr>
              <a:t>to invest in programmes that </a:t>
            </a:r>
            <a:r>
              <a:rPr lang="en-GB" sz="4100" dirty="0" smtClean="0">
                <a:solidFill>
                  <a:srgbClr val="002060"/>
                </a:solidFill>
                <a:latin typeface="Arial" panose="020B0604020202020204" pitchFamily="34" charset="0"/>
                <a:cs typeface="Arial" panose="020B0604020202020204" pitchFamily="34" charset="0"/>
              </a:rPr>
              <a:t>support a trauma informed way of working e.g. routine enquiry and resilience building</a:t>
            </a:r>
            <a:endParaRPr lang="en-GB" sz="4100" dirty="0">
              <a:solidFill>
                <a:srgbClr val="002060"/>
              </a:solidFill>
              <a:latin typeface="Arial" panose="020B0604020202020204" pitchFamily="34" charset="0"/>
              <a:cs typeface="Arial" panose="020B0604020202020204" pitchFamily="34" charset="0"/>
            </a:endParaRPr>
          </a:p>
          <a:p>
            <a:pPr marL="0" indent="0" algn="ctr">
              <a:buNone/>
            </a:pPr>
            <a:r>
              <a:rPr lang="en-GB" sz="5700" b="1" dirty="0">
                <a:solidFill>
                  <a:schemeClr val="accent6"/>
                </a:solidFill>
                <a:latin typeface="Arial" panose="020B0604020202020204" pitchFamily="34" charset="0"/>
                <a:cs typeface="Arial" panose="020B0604020202020204" pitchFamily="34" charset="0"/>
              </a:rPr>
              <a:t>Trauma Informed /Trauma Safe/Trauma Smart</a:t>
            </a:r>
            <a:endParaRPr lang="en-GB" sz="5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271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353568"/>
            <a:ext cx="11472672" cy="6193535"/>
          </a:xfrm>
        </p:spPr>
        <p:txBody>
          <a:bodyPr>
            <a:normAutofit/>
          </a:bodyPr>
          <a:lstStyle/>
          <a:p>
            <a:pPr marL="0" indent="0" algn="ctr">
              <a:buNone/>
            </a:pPr>
            <a:r>
              <a:rPr lang="en-GB" sz="4400" b="1" dirty="0" smtClean="0">
                <a:solidFill>
                  <a:schemeClr val="accent6"/>
                </a:solidFill>
                <a:latin typeface="Arial" panose="020B0604020202020204" pitchFamily="34" charset="0"/>
                <a:cs typeface="Arial" panose="020B0604020202020204" pitchFamily="34" charset="0"/>
              </a:rPr>
              <a:t>‘Trauma Informed’: what does that mean?</a:t>
            </a:r>
          </a:p>
          <a:p>
            <a:pPr marL="0" indent="0" algn="ctr">
              <a:buNone/>
            </a:pPr>
            <a:endParaRPr lang="en-GB" sz="4400" b="1" dirty="0" smtClean="0">
              <a:solidFill>
                <a:schemeClr val="accent5"/>
              </a:solidFill>
              <a:latin typeface="Arial" panose="020B0604020202020204" pitchFamily="34" charset="0"/>
              <a:cs typeface="Arial" panose="020B0604020202020204" pitchFamily="34" charset="0"/>
            </a:endParaRPr>
          </a:p>
          <a:p>
            <a:pPr marL="0" lvl="0" indent="0" algn="ctr">
              <a:lnSpc>
                <a:spcPct val="100000"/>
              </a:lnSpc>
              <a:spcBef>
                <a:spcPts val="0"/>
              </a:spcBef>
              <a:buNone/>
              <a:defRPr/>
            </a:pPr>
            <a:r>
              <a:rPr lang="en-GB" sz="3600" dirty="0" smtClean="0">
                <a:solidFill>
                  <a:srgbClr val="002060"/>
                </a:solidFill>
                <a:latin typeface="Arial" panose="020B0604020202020204" pitchFamily="34" charset="0"/>
                <a:cs typeface="Arial" panose="020B0604020202020204" pitchFamily="34" charset="0"/>
              </a:rPr>
              <a:t>This </a:t>
            </a:r>
            <a:r>
              <a:rPr lang="en-GB" sz="3600" dirty="0">
                <a:solidFill>
                  <a:srgbClr val="002060"/>
                </a:solidFill>
                <a:latin typeface="Arial" panose="020B0604020202020204" pitchFamily="34" charset="0"/>
                <a:cs typeface="Arial" panose="020B0604020202020204" pitchFamily="34" charset="0"/>
              </a:rPr>
              <a:t>means an organisation system or community that incorporates an understanding of the pervasiveness of trauma and its impact into every aspect of its practice and programmes. It emphasises physical and emotional safety for both providers and survivors, and creates opportunities for survivors to rebuild or maintain a sense of control and empowerment.</a:t>
            </a:r>
          </a:p>
          <a:p>
            <a:pPr marL="0" indent="0">
              <a:buNone/>
            </a:pPr>
            <a:endParaRPr lang="en-GB" dirty="0"/>
          </a:p>
        </p:txBody>
      </p:sp>
    </p:spTree>
    <p:extLst>
      <p:ext uri="{BB962C8B-B14F-4D97-AF65-F5344CB8AC3E}">
        <p14:creationId xmlns:p14="http://schemas.microsoft.com/office/powerpoint/2010/main" val="2159664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325" y="957943"/>
            <a:ext cx="11561586" cy="6186309"/>
          </a:xfrm>
          <a:prstGeom prst="rect">
            <a:avLst/>
          </a:prstGeom>
        </p:spPr>
        <p:txBody>
          <a:bodyPr wrap="square">
            <a:spAutoFit/>
          </a:bodyPr>
          <a:lstStyle/>
          <a:p>
            <a:pPr algn="ctr"/>
            <a:endParaRPr lang="en-GB" sz="4400" b="1" dirty="0" smtClean="0">
              <a:solidFill>
                <a:schemeClr val="accent6"/>
              </a:solidFill>
              <a:latin typeface="Arial" panose="020B0604020202020204" pitchFamily="34" charset="0"/>
              <a:cs typeface="Arial" panose="020B0604020202020204" pitchFamily="34" charset="0"/>
            </a:endParaRPr>
          </a:p>
          <a:p>
            <a:pPr algn="ctr"/>
            <a:r>
              <a:rPr lang="en-GB" sz="4400" b="1" dirty="0" smtClean="0">
                <a:solidFill>
                  <a:schemeClr val="accent6"/>
                </a:solidFill>
                <a:latin typeface="Arial" panose="020B0604020202020204" pitchFamily="34" charset="0"/>
                <a:cs typeface="Arial" panose="020B0604020202020204" pitchFamily="34" charset="0"/>
              </a:rPr>
              <a:t>Trauma Informed</a:t>
            </a:r>
            <a:r>
              <a:rPr lang="en-GB" sz="4400" b="1" dirty="0" smtClean="0">
                <a:latin typeface="Arial" panose="020B0604020202020204" pitchFamily="34" charset="0"/>
                <a:cs typeface="Arial" panose="020B0604020202020204" pitchFamily="34" charset="0"/>
              </a:rPr>
              <a:t> </a:t>
            </a:r>
            <a:r>
              <a:rPr lang="en-GB" sz="4400" b="1" dirty="0" smtClean="0">
                <a:solidFill>
                  <a:srgbClr val="002060"/>
                </a:solidFill>
                <a:latin typeface="Arial" panose="020B0604020202020204" pitchFamily="34" charset="0"/>
                <a:cs typeface="Arial" panose="020B0604020202020204" pitchFamily="34" charset="0"/>
              </a:rPr>
              <a:t>Staff &amp; Organisations</a:t>
            </a:r>
          </a:p>
          <a:p>
            <a:pPr algn="ctr"/>
            <a:r>
              <a:rPr lang="en-GB" sz="4400" b="1" dirty="0" smtClean="0">
                <a:latin typeface="Arial" panose="020B0604020202020204" pitchFamily="34" charset="0"/>
                <a:cs typeface="Arial" panose="020B0604020202020204" pitchFamily="34" charset="0"/>
              </a:rPr>
              <a:t> </a:t>
            </a:r>
          </a:p>
          <a:p>
            <a:pPr algn="ctr"/>
            <a:r>
              <a:rPr lang="en-GB" sz="4400" b="1" dirty="0" smtClean="0">
                <a:solidFill>
                  <a:schemeClr val="accent6"/>
                </a:solidFill>
                <a:latin typeface="Arial" panose="020B0604020202020204" pitchFamily="34" charset="0"/>
                <a:cs typeface="Arial" panose="020B0604020202020204" pitchFamily="34" charset="0"/>
              </a:rPr>
              <a:t>Trauma Safe </a:t>
            </a:r>
            <a:r>
              <a:rPr lang="en-GB" sz="4400" b="1" dirty="0" smtClean="0">
                <a:solidFill>
                  <a:srgbClr val="002060"/>
                </a:solidFill>
                <a:latin typeface="Arial" panose="020B0604020202020204" pitchFamily="34" charset="0"/>
                <a:cs typeface="Arial" panose="020B0604020202020204" pitchFamily="34" charset="0"/>
              </a:rPr>
              <a:t>Processes &amp; Systems</a:t>
            </a:r>
            <a:r>
              <a:rPr lang="en-GB" sz="4400" b="1" dirty="0" smtClean="0">
                <a:solidFill>
                  <a:schemeClr val="accent5"/>
                </a:solidFill>
                <a:latin typeface="Arial" panose="020B0604020202020204" pitchFamily="34" charset="0"/>
                <a:cs typeface="Arial" panose="020B0604020202020204" pitchFamily="34" charset="0"/>
              </a:rPr>
              <a:t> </a:t>
            </a:r>
          </a:p>
          <a:p>
            <a:pPr algn="ctr"/>
            <a:endParaRPr lang="en-GB" sz="4400" b="1" dirty="0" smtClean="0">
              <a:solidFill>
                <a:srgbClr val="FF0000"/>
              </a:solidFill>
              <a:latin typeface="Arial" panose="020B0604020202020204" pitchFamily="34" charset="0"/>
              <a:cs typeface="Arial" panose="020B0604020202020204" pitchFamily="34" charset="0"/>
            </a:endParaRPr>
          </a:p>
          <a:p>
            <a:pPr algn="ctr"/>
            <a:r>
              <a:rPr lang="en-GB" sz="4400" b="1" dirty="0" smtClean="0">
                <a:solidFill>
                  <a:schemeClr val="accent6"/>
                </a:solidFill>
                <a:latin typeface="Arial" panose="020B0604020202020204" pitchFamily="34" charset="0"/>
                <a:cs typeface="Arial" panose="020B0604020202020204" pitchFamily="34" charset="0"/>
              </a:rPr>
              <a:t>Trauma Smart </a:t>
            </a:r>
            <a:r>
              <a:rPr lang="en-GB" sz="4400" b="1" dirty="0" smtClean="0">
                <a:solidFill>
                  <a:srgbClr val="002060"/>
                </a:solidFill>
                <a:latin typeface="Arial" panose="020B0604020202020204" pitchFamily="34" charset="0"/>
                <a:cs typeface="Arial" panose="020B0604020202020204" pitchFamily="34" charset="0"/>
              </a:rPr>
              <a:t>Practice</a:t>
            </a:r>
          </a:p>
          <a:p>
            <a:endParaRPr lang="en-GB" sz="4400" b="1" dirty="0">
              <a:latin typeface="Arial" panose="020B0604020202020204" pitchFamily="34" charset="0"/>
              <a:cs typeface="Arial" panose="020B0604020202020204" pitchFamily="34" charset="0"/>
            </a:endParaRPr>
          </a:p>
          <a:p>
            <a:pPr algn="ctr"/>
            <a:endParaRPr lang="en-GB" sz="4400" b="1" dirty="0">
              <a:latin typeface="Arial" panose="020B0604020202020204" pitchFamily="34" charset="0"/>
              <a:cs typeface="Arial" panose="020B0604020202020204" pitchFamily="34" charset="0"/>
            </a:endParaRPr>
          </a:p>
          <a:p>
            <a:pPr algn="ctr"/>
            <a:endParaRPr lang="en-GB" sz="4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5870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00" y="365125"/>
            <a:ext cx="11255022" cy="1325563"/>
          </a:xfrm>
        </p:spPr>
        <p:txBody>
          <a:bodyPr>
            <a:normAutofit/>
          </a:bodyPr>
          <a:lstStyle/>
          <a:p>
            <a:r>
              <a:rPr lang="en-GB" b="1" dirty="0" smtClean="0">
                <a:solidFill>
                  <a:schemeClr val="accent6"/>
                </a:solidFill>
                <a:latin typeface="Arial" panose="020B0604020202020204" pitchFamily="34" charset="0"/>
                <a:cs typeface="Arial" panose="020B0604020202020204" pitchFamily="34" charset="0"/>
              </a:rPr>
              <a:t>‘Start where we are &amp; do what we </a:t>
            </a:r>
            <a:r>
              <a:rPr lang="en-GB" b="1" dirty="0">
                <a:solidFill>
                  <a:schemeClr val="accent6"/>
                </a:solidFill>
                <a:latin typeface="Arial" panose="020B0604020202020204" pitchFamily="34" charset="0"/>
                <a:cs typeface="Arial" panose="020B0604020202020204" pitchFamily="34" charset="0"/>
              </a:rPr>
              <a:t>can</a:t>
            </a:r>
            <a:r>
              <a:rPr lang="en-GB" b="1" dirty="0" smtClean="0">
                <a:solidFill>
                  <a:schemeClr val="accent6"/>
                </a:solidFill>
                <a:latin typeface="Arial" panose="020B0604020202020204" pitchFamily="34" charset="0"/>
                <a:cs typeface="Arial" panose="020B0604020202020204" pitchFamily="34" charset="0"/>
              </a:rPr>
              <a:t>’</a:t>
            </a:r>
            <a:br>
              <a:rPr lang="en-GB" b="1" dirty="0" smtClean="0">
                <a:solidFill>
                  <a:schemeClr val="accent6"/>
                </a:solidFill>
                <a:latin typeface="Arial" panose="020B0604020202020204" pitchFamily="34" charset="0"/>
                <a:cs typeface="Arial" panose="020B0604020202020204" pitchFamily="34" charset="0"/>
              </a:rPr>
            </a:br>
            <a:r>
              <a:rPr lang="en-GB" b="1" dirty="0" smtClean="0">
                <a:solidFill>
                  <a:schemeClr val="accent6"/>
                </a:solidFill>
                <a:latin typeface="Arial" panose="020B0604020202020204" pitchFamily="34" charset="0"/>
                <a:cs typeface="Arial" panose="020B0604020202020204" pitchFamily="34" charset="0"/>
              </a:rPr>
              <a:t>Policy </a:t>
            </a:r>
            <a:r>
              <a:rPr lang="en-GB" b="1" dirty="0">
                <a:solidFill>
                  <a:schemeClr val="accent6"/>
                </a:solidFill>
                <a:latin typeface="Arial" panose="020B0604020202020204" pitchFamily="34" charset="0"/>
                <a:cs typeface="Arial" panose="020B0604020202020204" pitchFamily="34" charset="0"/>
              </a:rPr>
              <a:t>and guidance</a:t>
            </a:r>
          </a:p>
        </p:txBody>
      </p:sp>
      <p:sp>
        <p:nvSpPr>
          <p:cNvPr id="5" name="Content Placeholder 4"/>
          <p:cNvSpPr>
            <a:spLocks noGrp="1"/>
          </p:cNvSpPr>
          <p:nvPr>
            <p:ph sz="half" idx="1"/>
          </p:nvPr>
        </p:nvSpPr>
        <p:spPr>
          <a:xfrm>
            <a:off x="414670" y="1690688"/>
            <a:ext cx="11348352" cy="4935889"/>
          </a:xfrm>
        </p:spPr>
        <p:txBody>
          <a:bodyPr>
            <a:normAutofit lnSpcReduction="10000"/>
          </a:bodyPr>
          <a:lstStyle/>
          <a:p>
            <a:pPr marL="0" indent="0">
              <a:buNone/>
            </a:pPr>
            <a:r>
              <a:rPr lang="en-GB" sz="2400" b="1" dirty="0" smtClean="0">
                <a:solidFill>
                  <a:srgbClr val="002060"/>
                </a:solidFill>
                <a:latin typeface="Arial" panose="020B0604020202020204" pitchFamily="34" charset="0"/>
                <a:cs typeface="Arial" panose="020B0604020202020204" pitchFamily="34" charset="0"/>
              </a:rPr>
              <a:t>Future </a:t>
            </a:r>
            <a:r>
              <a:rPr lang="en-GB" sz="2400" b="1" dirty="0">
                <a:solidFill>
                  <a:srgbClr val="002060"/>
                </a:solidFill>
                <a:latin typeface="Arial" panose="020B0604020202020204" pitchFamily="34" charset="0"/>
                <a:cs typeface="Arial" panose="020B0604020202020204" pitchFamily="34" charset="0"/>
              </a:rPr>
              <a:t>i</a:t>
            </a:r>
            <a:r>
              <a:rPr lang="en-GB" sz="2400" b="1" dirty="0" smtClean="0">
                <a:solidFill>
                  <a:srgbClr val="002060"/>
                </a:solidFill>
                <a:latin typeface="Arial" panose="020B0604020202020204" pitchFamily="34" charset="0"/>
                <a:cs typeface="Arial" panose="020B0604020202020204" pitchFamily="34" charset="0"/>
              </a:rPr>
              <a:t>n mind</a:t>
            </a:r>
            <a:r>
              <a:rPr lang="en-GB" sz="2400" dirty="0" smtClean="0">
                <a:solidFill>
                  <a:srgbClr val="002060"/>
                </a:solidFill>
                <a:latin typeface="Arial" panose="020B0604020202020204" pitchFamily="34" charset="0"/>
                <a:cs typeface="Arial" panose="020B0604020202020204" pitchFamily="34" charset="0"/>
              </a:rPr>
              <a:t>: </a:t>
            </a:r>
            <a:r>
              <a:rPr lang="en-GB" sz="2400" b="1" dirty="0" smtClean="0">
                <a:solidFill>
                  <a:srgbClr val="002060"/>
                </a:solidFill>
                <a:latin typeface="Arial" panose="020B0604020202020204" pitchFamily="34" charset="0"/>
                <a:cs typeface="Arial" panose="020B0604020202020204" pitchFamily="34" charset="0"/>
              </a:rPr>
              <a:t>promoting</a:t>
            </a:r>
            <a:r>
              <a:rPr lang="en-GB" sz="2400" b="1" dirty="0">
                <a:solidFill>
                  <a:srgbClr val="002060"/>
                </a:solidFill>
                <a:latin typeface="Arial" panose="020B0604020202020204" pitchFamily="34" charset="0"/>
                <a:cs typeface="Arial" panose="020B0604020202020204" pitchFamily="34" charset="0"/>
              </a:rPr>
              <a:t>, protecting and improving </a:t>
            </a:r>
            <a:r>
              <a:rPr lang="en-GB" sz="2400" b="1" dirty="0" smtClean="0">
                <a:solidFill>
                  <a:srgbClr val="002060"/>
                </a:solidFill>
                <a:latin typeface="Arial" panose="020B0604020202020204" pitchFamily="34" charset="0"/>
                <a:cs typeface="Arial" panose="020B0604020202020204" pitchFamily="34" charset="0"/>
              </a:rPr>
              <a:t>our children </a:t>
            </a:r>
            <a:r>
              <a:rPr lang="en-GB" sz="2400" b="1" dirty="0">
                <a:solidFill>
                  <a:srgbClr val="002060"/>
                </a:solidFill>
                <a:latin typeface="Arial" panose="020B0604020202020204" pitchFamily="34" charset="0"/>
                <a:cs typeface="Arial" panose="020B0604020202020204" pitchFamily="34" charset="0"/>
              </a:rPr>
              <a:t>and young people’s mental </a:t>
            </a:r>
            <a:r>
              <a:rPr lang="en-GB" sz="2400" b="1" dirty="0" smtClean="0">
                <a:solidFill>
                  <a:srgbClr val="002060"/>
                </a:solidFill>
                <a:latin typeface="Arial" panose="020B0604020202020204" pitchFamily="34" charset="0"/>
                <a:cs typeface="Arial" panose="020B0604020202020204" pitchFamily="34" charset="0"/>
              </a:rPr>
              <a:t>health and </a:t>
            </a:r>
            <a:r>
              <a:rPr lang="en-GB" sz="2400" b="1" dirty="0">
                <a:solidFill>
                  <a:srgbClr val="002060"/>
                </a:solidFill>
                <a:latin typeface="Arial" panose="020B0604020202020204" pitchFamily="34" charset="0"/>
                <a:cs typeface="Arial" panose="020B0604020202020204" pitchFamily="34" charset="0"/>
              </a:rPr>
              <a:t>wellbeing</a:t>
            </a:r>
            <a:r>
              <a:rPr lang="en-GB" sz="2400" b="1" dirty="0" smtClean="0">
                <a:solidFill>
                  <a:srgbClr val="002060"/>
                </a:solidFill>
                <a:latin typeface="Arial" panose="020B0604020202020204" pitchFamily="34" charset="0"/>
                <a:cs typeface="Arial" panose="020B0604020202020204" pitchFamily="34" charset="0"/>
              </a:rPr>
              <a:t> Department of Health and NHS England (2015) </a:t>
            </a:r>
            <a:r>
              <a:rPr lang="en-GB" sz="1800" dirty="0" smtClean="0">
                <a:solidFill>
                  <a:srgbClr val="002060"/>
                </a:solidFill>
                <a:latin typeface="Arial" panose="020B0604020202020204" pitchFamily="34" charset="0"/>
                <a:cs typeface="Arial" panose="020B0604020202020204" pitchFamily="34" charset="0"/>
                <a:hlinkClick r:id="rId3"/>
              </a:rPr>
              <a:t>https</a:t>
            </a:r>
            <a:r>
              <a:rPr lang="en-GB" sz="1800" dirty="0">
                <a:solidFill>
                  <a:srgbClr val="002060"/>
                </a:solidFill>
                <a:latin typeface="Arial" panose="020B0604020202020204" pitchFamily="34" charset="0"/>
                <a:cs typeface="Arial" panose="020B0604020202020204" pitchFamily="34" charset="0"/>
                <a:hlinkClick r:id="rId3"/>
              </a:rPr>
              <a:t>://</a:t>
            </a:r>
            <a:r>
              <a:rPr lang="en-GB" sz="1800" dirty="0" smtClean="0">
                <a:solidFill>
                  <a:srgbClr val="002060"/>
                </a:solidFill>
                <a:latin typeface="Arial" panose="020B0604020202020204" pitchFamily="34" charset="0"/>
                <a:cs typeface="Arial" panose="020B0604020202020204" pitchFamily="34" charset="0"/>
                <a:hlinkClick r:id="rId3"/>
              </a:rPr>
              <a:t>assets.publishing.service.gov.uk/government/uploads/system/uploads/attachment_data/file/414024/Childrens_Mental_Health.pd</a:t>
            </a:r>
            <a:r>
              <a:rPr lang="en-GB" sz="1800" dirty="0">
                <a:solidFill>
                  <a:srgbClr val="002060"/>
                </a:solidFill>
                <a:latin typeface="Arial" panose="020B0604020202020204" pitchFamily="34" charset="0"/>
                <a:cs typeface="Arial" panose="020B0604020202020204" pitchFamily="34" charset="0"/>
                <a:hlinkClick r:id="rId4"/>
              </a:rPr>
              <a:t>f</a:t>
            </a:r>
            <a:endParaRPr lang="en-GB" sz="1800" dirty="0">
              <a:solidFill>
                <a:srgbClr val="002060"/>
              </a:solidFill>
              <a:latin typeface="Arial" panose="020B0604020202020204" pitchFamily="34" charset="0"/>
              <a:cs typeface="Arial" panose="020B0604020202020204" pitchFamily="34" charset="0"/>
            </a:endParaRPr>
          </a:p>
          <a:p>
            <a:pPr marL="0" indent="0">
              <a:buNone/>
            </a:pPr>
            <a:r>
              <a:rPr lang="en-GB" sz="2400" b="1" dirty="0" smtClean="0">
                <a:solidFill>
                  <a:srgbClr val="002060"/>
                </a:solidFill>
                <a:latin typeface="Arial" panose="020B0604020202020204" pitchFamily="34" charset="0"/>
                <a:cs typeface="Arial" panose="020B0604020202020204" pitchFamily="34" charset="0"/>
              </a:rPr>
              <a:t>Transforming </a:t>
            </a:r>
            <a:r>
              <a:rPr lang="en-GB" sz="2400" b="1" dirty="0">
                <a:solidFill>
                  <a:srgbClr val="002060"/>
                </a:solidFill>
                <a:latin typeface="Arial" panose="020B0604020202020204" pitchFamily="34" charset="0"/>
                <a:cs typeface="Arial" panose="020B0604020202020204" pitchFamily="34" charset="0"/>
              </a:rPr>
              <a:t>Children and Young People’s Mental Health Provision: a Green Paper Department of Health and NHS England (2017) </a:t>
            </a:r>
            <a:r>
              <a:rPr lang="en-GB" sz="1800" dirty="0">
                <a:solidFill>
                  <a:srgbClr val="002060"/>
                </a:solidFill>
                <a:latin typeface="Arial" panose="020B0604020202020204" pitchFamily="34" charset="0"/>
                <a:cs typeface="Arial" panose="020B0604020202020204" pitchFamily="34" charset="0"/>
                <a:hlinkClick r:id="rId5"/>
              </a:rPr>
              <a:t>https://</a:t>
            </a:r>
            <a:r>
              <a:rPr lang="en-GB" sz="1800" dirty="0" smtClean="0">
                <a:solidFill>
                  <a:srgbClr val="002060"/>
                </a:solidFill>
                <a:latin typeface="Arial" panose="020B0604020202020204" pitchFamily="34" charset="0"/>
                <a:cs typeface="Arial" panose="020B0604020202020204" pitchFamily="34" charset="0"/>
                <a:hlinkClick r:id="rId5"/>
              </a:rPr>
              <a:t>assets.publishing.service.gov.uk/government/uploads/system/uploads/attachment_data/file/664855/Transforming_children_and_young_people_s_mental_health_provision.pdf</a:t>
            </a:r>
            <a:endParaRPr lang="en-GB" sz="1800" dirty="0" smtClean="0">
              <a:solidFill>
                <a:srgbClr val="002060"/>
              </a:solidFill>
              <a:latin typeface="Arial" panose="020B0604020202020204" pitchFamily="34" charset="0"/>
              <a:cs typeface="Arial" panose="020B0604020202020204" pitchFamily="34" charset="0"/>
            </a:endParaRPr>
          </a:p>
          <a:p>
            <a:pPr marL="0" indent="0">
              <a:buNone/>
            </a:pPr>
            <a:r>
              <a:rPr lang="en-GB" sz="2400" b="1" dirty="0" smtClean="0">
                <a:solidFill>
                  <a:srgbClr val="002060"/>
                </a:solidFill>
                <a:latin typeface="Arial" panose="020B0604020202020204" pitchFamily="34" charset="0"/>
                <a:cs typeface="Arial" panose="020B0604020202020204" pitchFamily="34" charset="0"/>
              </a:rPr>
              <a:t>Rapid review on safeguarding to inform the Healthy Child Programme 5-19</a:t>
            </a:r>
            <a:r>
              <a:rPr lang="en-GB" sz="2400" b="1" dirty="0">
                <a:solidFill>
                  <a:srgbClr val="002060"/>
                </a:solidFill>
                <a:latin typeface="Arial" panose="020B0604020202020204" pitchFamily="34" charset="0"/>
                <a:cs typeface="Arial" panose="020B0604020202020204" pitchFamily="34" charset="0"/>
              </a:rPr>
              <a:t> (2018</a:t>
            </a:r>
            <a:r>
              <a:rPr lang="en-GB" sz="2400" b="1" dirty="0" smtClean="0">
                <a:solidFill>
                  <a:srgbClr val="002060"/>
                </a:solidFill>
                <a:latin typeface="Arial" panose="020B0604020202020204" pitchFamily="34" charset="0"/>
                <a:cs typeface="Arial" panose="020B0604020202020204" pitchFamily="34" charset="0"/>
              </a:rPr>
              <a:t>) </a:t>
            </a:r>
            <a:r>
              <a:rPr lang="en-GB" sz="1800" dirty="0" smtClean="0">
                <a:solidFill>
                  <a:srgbClr val="002060"/>
                </a:solidFill>
                <a:latin typeface="Arial" panose="020B0604020202020204" pitchFamily="34" charset="0"/>
                <a:cs typeface="Arial" panose="020B0604020202020204" pitchFamily="34" charset="0"/>
                <a:hlinkClick r:id="rId6"/>
              </a:rPr>
              <a:t>https</a:t>
            </a:r>
            <a:r>
              <a:rPr lang="en-GB" sz="1800" dirty="0">
                <a:solidFill>
                  <a:srgbClr val="002060"/>
                </a:solidFill>
                <a:latin typeface="Arial" panose="020B0604020202020204" pitchFamily="34" charset="0"/>
                <a:cs typeface="Arial" panose="020B0604020202020204" pitchFamily="34" charset="0"/>
                <a:hlinkClick r:id="rId6"/>
              </a:rPr>
              <a:t>://</a:t>
            </a:r>
            <a:r>
              <a:rPr lang="en-GB" sz="1800" dirty="0" smtClean="0">
                <a:solidFill>
                  <a:srgbClr val="002060"/>
                </a:solidFill>
                <a:latin typeface="Arial" panose="020B0604020202020204" pitchFamily="34" charset="0"/>
                <a:cs typeface="Arial" panose="020B0604020202020204" pitchFamily="34" charset="0"/>
                <a:hlinkClick r:id="rId6"/>
              </a:rPr>
              <a:t>assets.publishing.service.gov.uk/government/uploads/system/uploads/attachment_data/file/680391/Rapid_Review_on_Safeguarding_to_Inform_the_Healthy_Child_Programme_5_to_19.pdf</a:t>
            </a:r>
            <a:endParaRPr lang="en-GB" sz="1800" dirty="0" smtClean="0">
              <a:solidFill>
                <a:srgbClr val="002060"/>
              </a:solidFill>
              <a:latin typeface="Arial" panose="020B0604020202020204" pitchFamily="34" charset="0"/>
              <a:cs typeface="Arial" panose="020B0604020202020204" pitchFamily="34" charset="0"/>
            </a:endParaRPr>
          </a:p>
          <a:p>
            <a:pPr marL="0" indent="0">
              <a:buNone/>
            </a:pPr>
            <a:r>
              <a:rPr lang="en-GB" sz="2400" b="1" dirty="0" smtClean="0">
                <a:solidFill>
                  <a:srgbClr val="002060"/>
                </a:solidFill>
                <a:latin typeface="Arial" panose="020B0604020202020204" pitchFamily="34" charset="0"/>
                <a:cs typeface="Arial" panose="020B0604020202020204" pitchFamily="34" charset="0"/>
              </a:rPr>
              <a:t>Evidence-based </a:t>
            </a:r>
            <a:r>
              <a:rPr lang="en-GB" sz="2400" b="1" dirty="0">
                <a:solidFill>
                  <a:srgbClr val="002060"/>
                </a:solidFill>
                <a:latin typeface="Arial" panose="020B0604020202020204" pitchFamily="34" charset="0"/>
                <a:cs typeface="Arial" panose="020B0604020202020204" pitchFamily="34" charset="0"/>
              </a:rPr>
              <a:t>e</a:t>
            </a:r>
            <a:r>
              <a:rPr lang="en-GB" sz="2400" b="1" dirty="0" smtClean="0">
                <a:solidFill>
                  <a:srgbClr val="002060"/>
                </a:solidFill>
                <a:latin typeface="Arial" panose="020B0604020202020204" pitchFamily="34" charset="0"/>
                <a:cs typeface="Arial" panose="020B0604020202020204" pitchFamily="34" charset="0"/>
              </a:rPr>
              <a:t>arly </a:t>
            </a:r>
            <a:r>
              <a:rPr lang="en-GB" sz="2400" b="1" dirty="0">
                <a:solidFill>
                  <a:srgbClr val="002060"/>
                </a:solidFill>
                <a:latin typeface="Arial" panose="020B0604020202020204" pitchFamily="34" charset="0"/>
                <a:cs typeface="Arial" panose="020B0604020202020204" pitchFamily="34" charset="0"/>
              </a:rPr>
              <a:t>y</a:t>
            </a:r>
            <a:r>
              <a:rPr lang="en-GB" sz="2400" b="1" dirty="0" smtClean="0">
                <a:solidFill>
                  <a:srgbClr val="002060"/>
                </a:solidFill>
                <a:latin typeface="Arial" panose="020B0604020202020204" pitchFamily="34" charset="0"/>
                <a:cs typeface="Arial" panose="020B0604020202020204" pitchFamily="34" charset="0"/>
              </a:rPr>
              <a:t>ears intervention</a:t>
            </a:r>
            <a:r>
              <a:rPr lang="en-GB" sz="2400" b="1" dirty="0">
                <a:solidFill>
                  <a:srgbClr val="002060"/>
                </a:solidFill>
                <a:latin typeface="Arial" panose="020B0604020202020204" pitchFamily="34" charset="0"/>
                <a:cs typeface="Arial" panose="020B0604020202020204" pitchFamily="34" charset="0"/>
              </a:rPr>
              <a:t> </a:t>
            </a:r>
            <a:r>
              <a:rPr lang="en-GB" sz="2400" b="1" dirty="0" smtClean="0">
                <a:solidFill>
                  <a:srgbClr val="002060"/>
                </a:solidFill>
                <a:latin typeface="Arial" panose="020B0604020202020204" pitchFamily="34" charset="0"/>
                <a:cs typeface="Arial" panose="020B0604020202020204" pitchFamily="34" charset="0"/>
              </a:rPr>
              <a:t>(2018)</a:t>
            </a:r>
          </a:p>
          <a:p>
            <a:pPr marL="0" indent="0">
              <a:buNone/>
            </a:pPr>
            <a:r>
              <a:rPr lang="en-GB" sz="1800" dirty="0" smtClean="0">
                <a:solidFill>
                  <a:srgbClr val="002060"/>
                </a:solidFill>
                <a:latin typeface="Arial" panose="020B0604020202020204" pitchFamily="34" charset="0"/>
                <a:cs typeface="Arial" panose="020B0604020202020204" pitchFamily="34" charset="0"/>
                <a:hlinkClick r:id="rId7"/>
              </a:rPr>
              <a:t>https</a:t>
            </a:r>
            <a:r>
              <a:rPr lang="en-GB" sz="1800" dirty="0">
                <a:solidFill>
                  <a:srgbClr val="002060"/>
                </a:solidFill>
                <a:latin typeface="Arial" panose="020B0604020202020204" pitchFamily="34" charset="0"/>
                <a:cs typeface="Arial" panose="020B0604020202020204" pitchFamily="34" charset="0"/>
                <a:hlinkClick r:id="rId7"/>
              </a:rPr>
              <a:t>://</a:t>
            </a:r>
            <a:r>
              <a:rPr lang="en-GB" sz="1800" dirty="0" smtClean="0">
                <a:solidFill>
                  <a:srgbClr val="002060"/>
                </a:solidFill>
                <a:latin typeface="Arial" panose="020B0604020202020204" pitchFamily="34" charset="0"/>
                <a:cs typeface="Arial" panose="020B0604020202020204" pitchFamily="34" charset="0"/>
                <a:hlinkClick r:id="rId7"/>
              </a:rPr>
              <a:t>publications.parliament.uk/pa/cm201719/cmselect/cmsctech/506/506.pdf</a:t>
            </a:r>
            <a:endParaRPr lang="en-GB" sz="1800" dirty="0" smtClean="0">
              <a:solidFill>
                <a:srgbClr val="002060"/>
              </a:solidFill>
              <a:latin typeface="Arial" panose="020B0604020202020204" pitchFamily="34" charset="0"/>
              <a:cs typeface="Arial" panose="020B0604020202020204" pitchFamily="34" charset="0"/>
            </a:endParaRPr>
          </a:p>
          <a:p>
            <a:pPr marL="0" indent="0">
              <a:buNone/>
            </a:pPr>
            <a:endParaRPr lang="en-GB" sz="1800" dirty="0" smtClean="0">
              <a:solidFill>
                <a:srgbClr val="002060"/>
              </a:solidFill>
              <a:latin typeface="Arial" panose="020B0604020202020204" pitchFamily="34" charset="0"/>
              <a:cs typeface="Arial" panose="020B0604020202020204" pitchFamily="34" charset="0"/>
            </a:endParaRPr>
          </a:p>
          <a:p>
            <a:pPr marL="0" indent="0">
              <a:buNone/>
            </a:pPr>
            <a:endParaRPr lang="en-GB" sz="1800" dirty="0" smtClean="0">
              <a:solidFill>
                <a:srgbClr val="002060"/>
              </a:solidFill>
              <a:latin typeface="Arial" panose="020B0604020202020204" pitchFamily="34" charset="0"/>
              <a:cs typeface="Arial" panose="020B0604020202020204" pitchFamily="34" charset="0"/>
            </a:endParaRPr>
          </a:p>
          <a:p>
            <a:pPr marL="0" indent="0">
              <a:buNone/>
            </a:pPr>
            <a:endParaRPr lang="en-GB"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18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365125"/>
            <a:ext cx="12115800" cy="1325563"/>
          </a:xfrm>
        </p:spPr>
        <p:txBody>
          <a:bodyPr>
            <a:normAutofit/>
          </a:bodyPr>
          <a:lstStyle/>
          <a:p>
            <a:r>
              <a:rPr lang="en-GB" b="1" dirty="0">
                <a:solidFill>
                  <a:schemeClr val="accent6">
                    <a:lumMod val="75000"/>
                  </a:schemeClr>
                </a:solidFill>
                <a:latin typeface="Arial" panose="020B0604020202020204" pitchFamily="34" charset="0"/>
                <a:cs typeface="Arial" panose="020B0604020202020204" pitchFamily="34" charset="0"/>
              </a:rPr>
              <a:t>Commissioning Interventions: </a:t>
            </a:r>
            <a:r>
              <a:rPr lang="en-GB" b="1" dirty="0" smtClean="0">
                <a:solidFill>
                  <a:schemeClr val="accent6">
                    <a:lumMod val="75000"/>
                  </a:schemeClr>
                </a:solidFill>
                <a:latin typeface="Arial" panose="020B0604020202020204" pitchFamily="34" charset="0"/>
                <a:cs typeface="Arial" panose="020B0604020202020204" pitchFamily="34" charset="0"/>
              </a:rPr>
              <a:t>a</a:t>
            </a:r>
            <a:br>
              <a:rPr lang="en-GB" b="1" dirty="0" smtClean="0">
                <a:solidFill>
                  <a:schemeClr val="accent6">
                    <a:lumMod val="75000"/>
                  </a:schemeClr>
                </a:solidFill>
                <a:latin typeface="Arial" panose="020B0604020202020204" pitchFamily="34" charset="0"/>
                <a:cs typeface="Arial" panose="020B0604020202020204" pitchFamily="34" charset="0"/>
              </a:rPr>
            </a:br>
            <a:r>
              <a:rPr lang="en-GB" b="1" dirty="0" smtClean="0">
                <a:solidFill>
                  <a:schemeClr val="accent6">
                    <a:lumMod val="75000"/>
                  </a:schemeClr>
                </a:solidFill>
                <a:latin typeface="Arial" panose="020B0604020202020204" pitchFamily="34" charset="0"/>
                <a:cs typeface="Arial" panose="020B0604020202020204" pitchFamily="34" charset="0"/>
              </a:rPr>
              <a:t>Public Health </a:t>
            </a:r>
            <a:r>
              <a:rPr lang="en-GB" b="1" dirty="0">
                <a:solidFill>
                  <a:schemeClr val="accent6">
                    <a:lumMod val="75000"/>
                  </a:schemeClr>
                </a:solidFill>
                <a:latin typeface="Arial" panose="020B0604020202020204" pitchFamily="34" charset="0"/>
                <a:cs typeface="Arial" panose="020B0604020202020204" pitchFamily="34" charset="0"/>
              </a:rPr>
              <a:t>prevention approach</a:t>
            </a:r>
            <a:endParaRPr lang="en-GB" dirty="0">
              <a:solidFill>
                <a:schemeClr val="accent6">
                  <a:lumMod val="75000"/>
                </a:schemeClr>
              </a:solidFill>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a:xfrm>
            <a:off x="491068" y="2298600"/>
            <a:ext cx="5506508" cy="4373133"/>
          </a:xfrm>
        </p:spPr>
        <p:txBody>
          <a:bodyPr>
            <a:normAutofit fontScale="85000" lnSpcReduction="20000"/>
          </a:bodyPr>
          <a:lstStyle/>
          <a:p>
            <a:r>
              <a:rPr lang="en-GB" sz="3200" b="1" dirty="0" smtClean="0">
                <a:solidFill>
                  <a:srgbClr val="002060"/>
                </a:solidFill>
                <a:latin typeface="Arial" panose="020B0604020202020204" pitchFamily="34" charset="0"/>
                <a:cs typeface="Arial" panose="020B0604020202020204" pitchFamily="34" charset="0"/>
              </a:rPr>
              <a:t>HCP and FNP Programme</a:t>
            </a:r>
          </a:p>
          <a:p>
            <a:r>
              <a:rPr lang="en-GB" sz="3200" b="1" dirty="0" smtClean="0">
                <a:solidFill>
                  <a:srgbClr val="002060"/>
                </a:solidFill>
                <a:latin typeface="Arial" panose="020B0604020202020204" pitchFamily="34" charset="0"/>
                <a:cs typeface="Arial" panose="020B0604020202020204" pitchFamily="34" charset="0"/>
              </a:rPr>
              <a:t>Resilience </a:t>
            </a:r>
            <a:r>
              <a:rPr lang="en-GB" sz="3200" b="1" dirty="0">
                <a:solidFill>
                  <a:srgbClr val="002060"/>
                </a:solidFill>
                <a:latin typeface="Arial" panose="020B0604020202020204" pitchFamily="34" charset="0"/>
                <a:cs typeface="Arial" panose="020B0604020202020204" pitchFamily="34" charset="0"/>
              </a:rPr>
              <a:t>Building in </a:t>
            </a:r>
            <a:r>
              <a:rPr lang="en-GB" sz="3200" b="1" dirty="0" smtClean="0">
                <a:solidFill>
                  <a:srgbClr val="002060"/>
                </a:solidFill>
                <a:latin typeface="Arial" panose="020B0604020202020204" pitchFamily="34" charset="0"/>
                <a:cs typeface="Arial" panose="020B0604020202020204" pitchFamily="34" charset="0"/>
              </a:rPr>
              <a:t>Schools</a:t>
            </a:r>
          </a:p>
          <a:p>
            <a:pPr marL="0" indent="0">
              <a:buNone/>
            </a:pPr>
            <a:r>
              <a:rPr lang="en-GB" sz="3100" b="1" dirty="0" smtClean="0">
                <a:solidFill>
                  <a:srgbClr val="002060"/>
                </a:solidFill>
                <a:latin typeface="Arial" panose="020B0604020202020204" pitchFamily="34" charset="0"/>
                <a:cs typeface="Arial" panose="020B0604020202020204" pitchFamily="34" charset="0"/>
              </a:rPr>
              <a:t>Each </a:t>
            </a:r>
            <a:r>
              <a:rPr lang="en-GB" sz="3100" b="1" dirty="0">
                <a:solidFill>
                  <a:srgbClr val="002060"/>
                </a:solidFill>
                <a:latin typeface="Arial" panose="020B0604020202020204" pitchFamily="34" charset="0"/>
                <a:cs typeface="Arial" panose="020B0604020202020204" pitchFamily="34" charset="0"/>
              </a:rPr>
              <a:t>Amazing Breath CIC – ‘Take 5 in Schools’ Programme T</a:t>
            </a:r>
            <a:r>
              <a:rPr lang="en-GB" sz="3100" b="1" dirty="0" smtClean="0">
                <a:solidFill>
                  <a:srgbClr val="002060"/>
                </a:solidFill>
                <a:latin typeface="Arial" panose="020B0604020202020204" pitchFamily="34" charset="0"/>
                <a:cs typeface="Arial" panose="020B0604020202020204" pitchFamily="34" charset="0"/>
              </a:rPr>
              <a:t>rauma safe </a:t>
            </a:r>
            <a:r>
              <a:rPr lang="en-GB" sz="1600" dirty="0" smtClean="0">
                <a:solidFill>
                  <a:srgbClr val="002060"/>
                </a:solidFill>
                <a:latin typeface="Arial" panose="020B0604020202020204" pitchFamily="34" charset="0"/>
                <a:cs typeface="Arial" panose="020B0604020202020204" pitchFamily="34" charset="0"/>
              </a:rPr>
              <a:t>(</a:t>
            </a:r>
            <a:r>
              <a:rPr lang="en-GB" sz="1600" dirty="0" smtClean="0">
                <a:solidFill>
                  <a:srgbClr val="002060"/>
                </a:solidFill>
                <a:latin typeface="Arial" panose="020B0604020202020204" pitchFamily="34" charset="0"/>
                <a:cs typeface="Arial" panose="020B0604020202020204" pitchFamily="34" charset="0"/>
                <a:hlinkClick r:id="rId3"/>
              </a:rPr>
              <a:t>http</a:t>
            </a:r>
            <a:r>
              <a:rPr lang="en-GB" sz="1600" dirty="0">
                <a:solidFill>
                  <a:srgbClr val="002060"/>
                </a:solidFill>
                <a:latin typeface="Arial" panose="020B0604020202020204" pitchFamily="34" charset="0"/>
                <a:cs typeface="Arial" panose="020B0604020202020204" pitchFamily="34" charset="0"/>
                <a:hlinkClick r:id="rId3"/>
              </a:rPr>
              <a:t>://</a:t>
            </a:r>
            <a:r>
              <a:rPr lang="en-GB" sz="1600" dirty="0" smtClean="0">
                <a:solidFill>
                  <a:srgbClr val="002060"/>
                </a:solidFill>
                <a:latin typeface="Arial" panose="020B0604020202020204" pitchFamily="34" charset="0"/>
                <a:cs typeface="Arial" panose="020B0604020202020204" pitchFamily="34" charset="0"/>
                <a:hlinkClick r:id="rId3"/>
              </a:rPr>
              <a:t>www.eachamazingbreath.org/services/take-five</a:t>
            </a:r>
            <a:r>
              <a:rPr lang="en-GB" sz="1600" dirty="0" smtClean="0">
                <a:solidFill>
                  <a:srgbClr val="002060"/>
                </a:solidFill>
                <a:latin typeface="Arial" panose="020B0604020202020204" pitchFamily="34" charset="0"/>
                <a:cs typeface="Arial" panose="020B0604020202020204" pitchFamily="34" charset="0"/>
              </a:rPr>
              <a:t>)</a:t>
            </a:r>
          </a:p>
          <a:p>
            <a:pPr marL="0" indent="0">
              <a:buNone/>
            </a:pPr>
            <a:r>
              <a:rPr lang="en-GB" sz="3100" b="1" dirty="0" smtClean="0">
                <a:solidFill>
                  <a:srgbClr val="002060"/>
                </a:solidFill>
                <a:latin typeface="Arial" panose="020B0604020202020204" pitchFamily="34" charset="0"/>
                <a:cs typeface="Arial" panose="020B0604020202020204" pitchFamily="34" charset="0"/>
              </a:rPr>
              <a:t>YoungMinds </a:t>
            </a:r>
            <a:r>
              <a:rPr lang="en-GB" sz="3100" b="1" dirty="0">
                <a:solidFill>
                  <a:srgbClr val="002060"/>
                </a:solidFill>
                <a:latin typeface="Arial" panose="020B0604020202020204" pitchFamily="34" charset="0"/>
                <a:cs typeface="Arial" panose="020B0604020202020204" pitchFamily="34" charset="0"/>
              </a:rPr>
              <a:t>– ‘Academic Resilience Approach’ </a:t>
            </a:r>
            <a:r>
              <a:rPr lang="en-GB" sz="3100" b="1" dirty="0" smtClean="0">
                <a:solidFill>
                  <a:srgbClr val="002060"/>
                </a:solidFill>
                <a:latin typeface="Arial" panose="020B0604020202020204" pitchFamily="34" charset="0"/>
                <a:cs typeface="Arial" panose="020B0604020202020204" pitchFamily="34" charset="0"/>
              </a:rPr>
              <a:t>- Holding the child in mind</a:t>
            </a:r>
            <a:r>
              <a:rPr lang="en-GB" sz="3100" b="1" dirty="0">
                <a:solidFill>
                  <a:srgbClr val="002060"/>
                </a:solidFill>
                <a:latin typeface="Arial" panose="020B0604020202020204" pitchFamily="34" charset="0"/>
                <a:cs typeface="Arial" panose="020B0604020202020204" pitchFamily="34" charset="0"/>
              </a:rPr>
              <a:t> </a:t>
            </a:r>
            <a:r>
              <a:rPr lang="en-GB" sz="1600" dirty="0" smtClean="0">
                <a:solidFill>
                  <a:srgbClr val="002060"/>
                </a:solidFill>
                <a:latin typeface="Arial" panose="020B0604020202020204" pitchFamily="34" charset="0"/>
                <a:cs typeface="Arial" panose="020B0604020202020204" pitchFamily="34" charset="0"/>
              </a:rPr>
              <a:t>(</a:t>
            </a:r>
            <a:r>
              <a:rPr lang="en-GB" sz="1600" dirty="0" smtClean="0">
                <a:solidFill>
                  <a:srgbClr val="002060"/>
                </a:solidFill>
                <a:latin typeface="Arial" panose="020B0604020202020204" pitchFamily="34" charset="0"/>
                <a:cs typeface="Arial" panose="020B0604020202020204" pitchFamily="34" charset="0"/>
                <a:hlinkClick r:id="rId4"/>
              </a:rPr>
              <a:t>https</a:t>
            </a:r>
            <a:r>
              <a:rPr lang="en-GB" sz="1600" dirty="0">
                <a:solidFill>
                  <a:srgbClr val="002060"/>
                </a:solidFill>
                <a:latin typeface="Arial" panose="020B0604020202020204" pitchFamily="34" charset="0"/>
                <a:cs typeface="Arial" panose="020B0604020202020204" pitchFamily="34" charset="0"/>
                <a:hlinkClick r:id="rId4"/>
              </a:rPr>
              <a:t>://youngminds.org.uk/what-we-do/our-projects/academic-resilience</a:t>
            </a:r>
            <a:r>
              <a:rPr lang="en-GB" sz="1600" dirty="0" smtClean="0">
                <a:solidFill>
                  <a:srgbClr val="002060"/>
                </a:solidFill>
                <a:latin typeface="Arial" panose="020B0604020202020204" pitchFamily="34" charset="0"/>
                <a:cs typeface="Arial" panose="020B0604020202020204" pitchFamily="34" charset="0"/>
                <a:hlinkClick r:id="rId4"/>
              </a:rPr>
              <a:t>/</a:t>
            </a:r>
            <a:r>
              <a:rPr lang="en-GB" sz="2600" dirty="0" smtClean="0">
                <a:solidFill>
                  <a:srgbClr val="002060"/>
                </a:solidFill>
                <a:latin typeface="Arial" panose="020B0604020202020204" pitchFamily="34" charset="0"/>
                <a:cs typeface="Arial" panose="020B0604020202020204" pitchFamily="34" charset="0"/>
              </a:rPr>
              <a:t>)</a:t>
            </a:r>
          </a:p>
          <a:p>
            <a:pPr marL="0" indent="0">
              <a:buNone/>
            </a:pPr>
            <a:r>
              <a:rPr lang="en-GB" sz="3100" b="1" dirty="0" smtClean="0">
                <a:solidFill>
                  <a:srgbClr val="002060"/>
                </a:solidFill>
                <a:latin typeface="Arial" panose="020B0604020202020204" pitchFamily="34" charset="0"/>
                <a:cs typeface="Arial" panose="020B0604020202020204" pitchFamily="34" charset="0"/>
              </a:rPr>
              <a:t>Emerging data from evaluation</a:t>
            </a:r>
          </a:p>
          <a:p>
            <a:r>
              <a:rPr lang="en-GB" sz="3100" b="1" dirty="0" smtClean="0">
                <a:solidFill>
                  <a:srgbClr val="002060"/>
                </a:solidFill>
                <a:latin typeface="Arial" panose="020B0604020202020204" pitchFamily="34" charset="0"/>
                <a:cs typeface="Arial" panose="020B0604020202020204" pitchFamily="34" charset="0"/>
              </a:rPr>
              <a:t>EMH&amp;WB </a:t>
            </a:r>
            <a:r>
              <a:rPr lang="en-GB" sz="3100" b="1" dirty="0">
                <a:solidFill>
                  <a:srgbClr val="002060"/>
                </a:solidFill>
                <a:latin typeface="Arial" panose="020B0604020202020204" pitchFamily="34" charset="0"/>
                <a:cs typeface="Arial" panose="020B0604020202020204" pitchFamily="34" charset="0"/>
              </a:rPr>
              <a:t>Pathways in Schools and </a:t>
            </a:r>
            <a:r>
              <a:rPr lang="en-GB" sz="3100" b="1" dirty="0" smtClean="0">
                <a:solidFill>
                  <a:srgbClr val="002060"/>
                </a:solidFill>
                <a:latin typeface="Arial" panose="020B0604020202020204" pitchFamily="34" charset="0"/>
                <a:cs typeface="Arial" panose="020B0604020202020204" pitchFamily="34" charset="0"/>
              </a:rPr>
              <a:t>Colleges supporting Emotional Health</a:t>
            </a:r>
            <a:endParaRPr lang="en-GB" sz="3100" b="1" dirty="0">
              <a:solidFill>
                <a:srgbClr val="002060"/>
              </a:solidFill>
              <a:latin typeface="Arial" panose="020B0604020202020204" pitchFamily="34" charset="0"/>
              <a:cs typeface="Arial" panose="020B0604020202020204" pitchFamily="34" charset="0"/>
            </a:endParaRPr>
          </a:p>
          <a:p>
            <a:endParaRPr lang="en-GB" dirty="0"/>
          </a:p>
        </p:txBody>
      </p:sp>
      <p:sp>
        <p:nvSpPr>
          <p:cNvPr id="8" name="Text Placeholder 7"/>
          <p:cNvSpPr>
            <a:spLocks noGrp="1"/>
          </p:cNvSpPr>
          <p:nvPr>
            <p:ph type="body" sz="quarter" idx="3"/>
          </p:nvPr>
        </p:nvSpPr>
        <p:spPr>
          <a:xfrm>
            <a:off x="6172200" y="1681163"/>
            <a:ext cx="5183188" cy="498511"/>
          </a:xfrm>
        </p:spPr>
        <p:txBody>
          <a:bodyPr>
            <a:normAutofit/>
          </a:bodyPr>
          <a:lstStyle/>
          <a:p>
            <a:pPr algn="ctr"/>
            <a:r>
              <a:rPr lang="en-GB" sz="2800" dirty="0" smtClean="0">
                <a:solidFill>
                  <a:srgbClr val="002060"/>
                </a:solidFill>
                <a:latin typeface="Arial" panose="020B0604020202020204" pitchFamily="34" charset="0"/>
                <a:cs typeface="Arial" panose="020B0604020202020204" pitchFamily="34" charset="0"/>
              </a:rPr>
              <a:t>On the horizon</a:t>
            </a:r>
            <a:endParaRPr lang="en-GB" sz="2800" dirty="0">
              <a:solidFill>
                <a:srgbClr val="002060"/>
              </a:solidFill>
              <a:latin typeface="Arial" panose="020B0604020202020204" pitchFamily="34" charset="0"/>
              <a:cs typeface="Arial" panose="020B0604020202020204" pitchFamily="34" charset="0"/>
            </a:endParaRPr>
          </a:p>
        </p:txBody>
      </p:sp>
      <p:sp>
        <p:nvSpPr>
          <p:cNvPr id="9" name="Content Placeholder 8"/>
          <p:cNvSpPr>
            <a:spLocks noGrp="1"/>
          </p:cNvSpPr>
          <p:nvPr>
            <p:ph sz="quarter" idx="4"/>
          </p:nvPr>
        </p:nvSpPr>
        <p:spPr>
          <a:xfrm>
            <a:off x="6172199" y="2179674"/>
            <a:ext cx="5700401" cy="4492059"/>
          </a:xfrm>
        </p:spPr>
        <p:txBody>
          <a:bodyPr>
            <a:normAutofit fontScale="92500" lnSpcReduction="10000"/>
          </a:bodyPr>
          <a:lstStyle/>
          <a:p>
            <a:r>
              <a:rPr lang="en-GB" b="1" dirty="0" smtClean="0">
                <a:solidFill>
                  <a:srgbClr val="002060"/>
                </a:solidFill>
                <a:latin typeface="Arial" panose="020B0604020202020204" pitchFamily="34" charset="0"/>
                <a:cs typeface="Arial" panose="020B0604020202020204" pitchFamily="34" charset="0"/>
              </a:rPr>
              <a:t>Routine enquiry and supported early disclosure in Substance Misuse</a:t>
            </a:r>
            <a:endParaRPr lang="en-GB" b="1" dirty="0">
              <a:solidFill>
                <a:srgbClr val="002060"/>
              </a:solidFill>
              <a:latin typeface="Arial" panose="020B0604020202020204" pitchFamily="34" charset="0"/>
              <a:cs typeface="Arial" panose="020B0604020202020204" pitchFamily="34" charset="0"/>
            </a:endParaRPr>
          </a:p>
          <a:p>
            <a:pPr marL="0" indent="0">
              <a:buNone/>
            </a:pPr>
            <a:r>
              <a:rPr lang="en-GB" b="1" dirty="0" smtClean="0">
                <a:solidFill>
                  <a:srgbClr val="002060"/>
                </a:solidFill>
                <a:latin typeface="Arial" panose="020B0604020202020204" pitchFamily="34" charset="0"/>
                <a:cs typeface="Arial" panose="020B0604020202020204" pitchFamily="34" charset="0"/>
              </a:rPr>
              <a:t>The </a:t>
            </a:r>
            <a:r>
              <a:rPr lang="en-GB" b="1" dirty="0">
                <a:solidFill>
                  <a:srgbClr val="002060"/>
                </a:solidFill>
                <a:latin typeface="Arial" panose="020B0604020202020204" pitchFamily="34" charset="0"/>
                <a:cs typeface="Arial" panose="020B0604020202020204" pitchFamily="34" charset="0"/>
              </a:rPr>
              <a:t>Routine Enquiry about Adversity in </a:t>
            </a:r>
            <a:r>
              <a:rPr lang="en-GB" b="1" dirty="0" smtClean="0">
                <a:solidFill>
                  <a:srgbClr val="002060"/>
                </a:solidFill>
                <a:latin typeface="Arial" panose="020B0604020202020204" pitchFamily="34" charset="0"/>
                <a:cs typeface="Arial" panose="020B0604020202020204" pitchFamily="34" charset="0"/>
              </a:rPr>
              <a:t>Childhood </a:t>
            </a:r>
            <a:r>
              <a:rPr lang="en-GB" b="1" dirty="0">
                <a:solidFill>
                  <a:srgbClr val="002060"/>
                </a:solidFill>
                <a:latin typeface="Arial" panose="020B0604020202020204" pitchFamily="34" charset="0"/>
                <a:cs typeface="Arial" panose="020B0604020202020204" pitchFamily="34" charset="0"/>
              </a:rPr>
              <a:t>(REACh) </a:t>
            </a:r>
            <a:r>
              <a:rPr lang="en-GB" b="1" dirty="0" smtClean="0">
                <a:solidFill>
                  <a:srgbClr val="002060"/>
                </a:solidFill>
                <a:latin typeface="Arial" panose="020B0604020202020204" pitchFamily="34" charset="0"/>
                <a:cs typeface="Arial" panose="020B0604020202020204" pitchFamily="34" charset="0"/>
              </a:rPr>
              <a:t>Programme </a:t>
            </a:r>
            <a:r>
              <a:rPr lang="en-GB" sz="1500" dirty="0" smtClean="0">
                <a:solidFill>
                  <a:srgbClr val="002060"/>
                </a:solidFill>
                <a:latin typeface="Arial" panose="020B0604020202020204" pitchFamily="34" charset="0"/>
                <a:cs typeface="Arial" panose="020B0604020202020204" pitchFamily="34" charset="0"/>
              </a:rPr>
              <a:t>(</a:t>
            </a:r>
            <a:r>
              <a:rPr lang="en-GB" sz="1500" dirty="0" smtClean="0">
                <a:solidFill>
                  <a:srgbClr val="002060"/>
                </a:solidFill>
                <a:latin typeface="Arial" panose="020B0604020202020204" pitchFamily="34" charset="0"/>
                <a:cs typeface="Arial" panose="020B0604020202020204" pitchFamily="34" charset="0"/>
                <a:hlinkClick r:id="rId5"/>
              </a:rPr>
              <a:t>https</a:t>
            </a:r>
            <a:r>
              <a:rPr lang="en-GB" sz="1500" dirty="0">
                <a:solidFill>
                  <a:srgbClr val="002060"/>
                </a:solidFill>
                <a:latin typeface="Arial" panose="020B0604020202020204" pitchFamily="34" charset="0"/>
                <a:cs typeface="Arial" panose="020B0604020202020204" pitchFamily="34" charset="0"/>
                <a:hlinkClick r:id="rId5"/>
              </a:rPr>
              <a:t>://warrenlarkinassociates.co.uk/what-we-do/routine-enquiry-about-adversity-in-childhood-reach-programme</a:t>
            </a:r>
            <a:r>
              <a:rPr lang="en-GB" sz="1500" dirty="0" smtClean="0">
                <a:solidFill>
                  <a:srgbClr val="002060"/>
                </a:solidFill>
                <a:latin typeface="Arial" panose="020B0604020202020204" pitchFamily="34" charset="0"/>
                <a:cs typeface="Arial" panose="020B0604020202020204" pitchFamily="34" charset="0"/>
                <a:hlinkClick r:id="rId5"/>
              </a:rPr>
              <a:t>/</a:t>
            </a:r>
            <a:r>
              <a:rPr lang="en-GB" sz="1500" dirty="0" smtClean="0">
                <a:solidFill>
                  <a:srgbClr val="002060"/>
                </a:solidFill>
                <a:latin typeface="Arial" panose="020B0604020202020204" pitchFamily="34" charset="0"/>
                <a:cs typeface="Arial" panose="020B0604020202020204" pitchFamily="34" charset="0"/>
              </a:rPr>
              <a:t>)</a:t>
            </a:r>
          </a:p>
          <a:p>
            <a:r>
              <a:rPr lang="en-GB" b="1" dirty="0" smtClean="0">
                <a:solidFill>
                  <a:srgbClr val="002060"/>
                </a:solidFill>
                <a:latin typeface="Arial" panose="020B0604020202020204" pitchFamily="34" charset="0"/>
                <a:cs typeface="Arial" panose="020B0604020202020204" pitchFamily="34" charset="0"/>
              </a:rPr>
              <a:t>Resilience </a:t>
            </a:r>
            <a:r>
              <a:rPr lang="en-GB" b="1" dirty="0">
                <a:solidFill>
                  <a:srgbClr val="002060"/>
                </a:solidFill>
                <a:latin typeface="Arial" panose="020B0604020202020204" pitchFamily="34" charset="0"/>
                <a:cs typeface="Arial" panose="020B0604020202020204" pitchFamily="34" charset="0"/>
              </a:rPr>
              <a:t>building as part of recovery and prevention of </a:t>
            </a:r>
            <a:r>
              <a:rPr lang="en-GB" b="1" dirty="0" smtClean="0">
                <a:solidFill>
                  <a:srgbClr val="002060"/>
                </a:solidFill>
                <a:latin typeface="Arial" panose="020B0604020202020204" pitchFamily="34" charset="0"/>
                <a:cs typeface="Arial" panose="020B0604020202020204" pitchFamily="34" charset="0"/>
              </a:rPr>
              <a:t>relapse</a:t>
            </a:r>
          </a:p>
          <a:p>
            <a:r>
              <a:rPr lang="en-GB" b="1" dirty="0" smtClean="0">
                <a:solidFill>
                  <a:srgbClr val="002060"/>
                </a:solidFill>
                <a:latin typeface="Arial" panose="020B0604020202020204" pitchFamily="34" charset="0"/>
                <a:cs typeface="Arial" panose="020B0604020202020204" pitchFamily="34" charset="0"/>
              </a:rPr>
              <a:t>Influencing in many other projects with partners</a:t>
            </a:r>
            <a:endParaRPr lang="en-GB" b="1" dirty="0">
              <a:solidFill>
                <a:srgbClr val="002060"/>
              </a:solidFill>
              <a:latin typeface="Arial" panose="020B0604020202020204" pitchFamily="34" charset="0"/>
              <a:cs typeface="Arial" panose="020B0604020202020204" pitchFamily="34" charset="0"/>
            </a:endParaRPr>
          </a:p>
          <a:p>
            <a:endParaRPr lang="en-GB" dirty="0"/>
          </a:p>
        </p:txBody>
      </p:sp>
      <p:sp>
        <p:nvSpPr>
          <p:cNvPr id="4" name="Rectangle 3"/>
          <p:cNvSpPr/>
          <p:nvPr/>
        </p:nvSpPr>
        <p:spPr>
          <a:xfrm>
            <a:off x="575732" y="1733034"/>
            <a:ext cx="5421843" cy="523220"/>
          </a:xfrm>
          <a:prstGeom prst="rect">
            <a:avLst/>
          </a:prstGeom>
        </p:spPr>
        <p:txBody>
          <a:bodyPr wrap="square">
            <a:spAutoFit/>
          </a:bodyPr>
          <a:lstStyle/>
          <a:p>
            <a:r>
              <a:rPr lang="en-GB" sz="2800" b="1" dirty="0">
                <a:solidFill>
                  <a:srgbClr val="002060"/>
                </a:solidFill>
                <a:latin typeface="Arial" panose="020B0604020202020204" pitchFamily="34" charset="0"/>
                <a:cs typeface="Arial" panose="020B0604020202020204" pitchFamily="34" charset="0"/>
              </a:rPr>
              <a:t>PH Commissioning Response</a:t>
            </a:r>
          </a:p>
        </p:txBody>
      </p:sp>
    </p:spTree>
    <p:extLst>
      <p:ext uri="{BB962C8B-B14F-4D97-AF65-F5344CB8AC3E}">
        <p14:creationId xmlns:p14="http://schemas.microsoft.com/office/powerpoint/2010/main" val="3550088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365125"/>
            <a:ext cx="11751734" cy="1000831"/>
          </a:xfrm>
        </p:spPr>
        <p:txBody>
          <a:bodyPr/>
          <a:lstStyle/>
          <a:p>
            <a:pPr algn="ctr"/>
            <a:r>
              <a:rPr lang="en-GB" b="1" dirty="0" smtClean="0">
                <a:solidFill>
                  <a:schemeClr val="accent6"/>
                </a:solidFill>
                <a:latin typeface="Arial" panose="020B0604020202020204" pitchFamily="34" charset="0"/>
                <a:cs typeface="Arial" panose="020B0604020202020204" pitchFamily="34" charset="0"/>
              </a:rPr>
              <a:t>So, now that we know this, what do we do?</a:t>
            </a:r>
            <a:endParaRPr lang="en-GB"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785" y="1365956"/>
            <a:ext cx="11368585" cy="5179987"/>
          </a:xfrm>
        </p:spPr>
        <p:txBody>
          <a:bodyPr>
            <a:normAutofit fontScale="85000" lnSpcReduction="20000"/>
          </a:bodyPr>
          <a:lstStyle/>
          <a:p>
            <a:pPr marL="0" indent="0">
              <a:buNone/>
            </a:pPr>
            <a:r>
              <a:rPr lang="en-GB" sz="3800" b="1" dirty="0" smtClean="0">
                <a:solidFill>
                  <a:srgbClr val="002060"/>
                </a:solidFill>
                <a:latin typeface="Arial" panose="020B0604020202020204" pitchFamily="34" charset="0"/>
                <a:cs typeface="Arial" panose="020B0604020202020204" pitchFamily="34" charset="0"/>
              </a:rPr>
              <a:t>Epidemiology:</a:t>
            </a:r>
            <a:r>
              <a:rPr lang="en-GB" sz="3800" dirty="0" smtClean="0">
                <a:solidFill>
                  <a:srgbClr val="002060"/>
                </a:solidFill>
                <a:latin typeface="Arial" panose="020B0604020202020204" pitchFamily="34" charset="0"/>
                <a:cs typeface="Arial" panose="020B0604020202020204" pitchFamily="34" charset="0"/>
              </a:rPr>
              <a:t> </a:t>
            </a:r>
            <a:r>
              <a:rPr lang="en-GB" sz="3800" dirty="0">
                <a:solidFill>
                  <a:srgbClr val="002060"/>
                </a:solidFill>
                <a:latin typeface="Arial" panose="020B0604020202020204" pitchFamily="34" charset="0"/>
                <a:cs typeface="Arial" panose="020B0604020202020204" pitchFamily="34" charset="0"/>
              </a:rPr>
              <a:t>in relation to schools </a:t>
            </a:r>
            <a:r>
              <a:rPr lang="en-GB" sz="3800" dirty="0" smtClean="0">
                <a:solidFill>
                  <a:srgbClr val="002060"/>
                </a:solidFill>
                <a:latin typeface="Arial" panose="020B0604020202020204" pitchFamily="34" charset="0"/>
                <a:cs typeface="Arial" panose="020B0604020202020204" pitchFamily="34" charset="0"/>
              </a:rPr>
              <a:t>populations &amp; communities: JSNA prevalence data &amp; Schools IDACI, </a:t>
            </a:r>
            <a:r>
              <a:rPr lang="en-GB" sz="3800" dirty="0">
                <a:solidFill>
                  <a:srgbClr val="002060"/>
                </a:solidFill>
                <a:latin typeface="Arial" panose="020B0604020202020204" pitchFamily="34" charset="0"/>
                <a:cs typeface="Arial" panose="020B0604020202020204" pitchFamily="34" charset="0"/>
              </a:rPr>
              <a:t>high EMH&amp;WB </a:t>
            </a:r>
            <a:r>
              <a:rPr lang="en-GB" sz="3800" dirty="0" smtClean="0">
                <a:solidFill>
                  <a:srgbClr val="002060"/>
                </a:solidFill>
                <a:latin typeface="Arial" panose="020B0604020202020204" pitchFamily="34" charset="0"/>
                <a:cs typeface="Arial" panose="020B0604020202020204" pitchFamily="34" charset="0"/>
              </a:rPr>
              <a:t>needs (</a:t>
            </a:r>
            <a:r>
              <a:rPr lang="en-GB" sz="3800" dirty="0">
                <a:solidFill>
                  <a:srgbClr val="002060"/>
                </a:solidFill>
                <a:latin typeface="Arial" panose="020B0604020202020204" pitchFamily="34" charset="0"/>
                <a:cs typeface="Arial" panose="020B0604020202020204" pitchFamily="34" charset="0"/>
              </a:rPr>
              <a:t>anxiety depression, conduct disorders, violence and aggression and </a:t>
            </a:r>
            <a:r>
              <a:rPr lang="en-GB" sz="3800" dirty="0" smtClean="0">
                <a:solidFill>
                  <a:srgbClr val="002060"/>
                </a:solidFill>
                <a:latin typeface="Arial" panose="020B0604020202020204" pitchFamily="34" charset="0"/>
                <a:cs typeface="Arial" panose="020B0604020202020204" pitchFamily="34" charset="0"/>
              </a:rPr>
              <a:t>ADHD) &amp; poverty </a:t>
            </a:r>
          </a:p>
          <a:p>
            <a:pPr marL="0" indent="0">
              <a:buNone/>
            </a:pPr>
            <a:r>
              <a:rPr lang="en-GB" sz="3800" dirty="0" smtClean="0">
                <a:solidFill>
                  <a:srgbClr val="002060"/>
                </a:solidFill>
                <a:latin typeface="Arial" panose="020B0604020202020204" pitchFamily="34" charset="0"/>
                <a:cs typeface="Arial" panose="020B0604020202020204" pitchFamily="34" charset="0"/>
              </a:rPr>
              <a:t>PHE East Midlands may be able to support this</a:t>
            </a:r>
          </a:p>
          <a:p>
            <a:pPr marL="0" indent="0">
              <a:buNone/>
            </a:pPr>
            <a:r>
              <a:rPr lang="en-GB" sz="3800" b="1" dirty="0" smtClean="0">
                <a:solidFill>
                  <a:srgbClr val="002060"/>
                </a:solidFill>
                <a:latin typeface="Arial" panose="020B0604020202020204" pitchFamily="34" charset="0"/>
                <a:cs typeface="Arial" panose="020B0604020202020204" pitchFamily="34" charset="0"/>
              </a:rPr>
              <a:t>Neurology</a:t>
            </a:r>
            <a:r>
              <a:rPr lang="en-GB" sz="3800" b="1" dirty="0">
                <a:solidFill>
                  <a:srgbClr val="002060"/>
                </a:solidFill>
                <a:latin typeface="Arial" panose="020B0604020202020204" pitchFamily="34" charset="0"/>
                <a:cs typeface="Arial" panose="020B0604020202020204" pitchFamily="34" charset="0"/>
              </a:rPr>
              <a:t>:</a:t>
            </a:r>
            <a:r>
              <a:rPr lang="en-GB" sz="3800" dirty="0">
                <a:solidFill>
                  <a:srgbClr val="002060"/>
                </a:solidFill>
                <a:latin typeface="Arial" panose="020B0604020202020204" pitchFamily="34" charset="0"/>
                <a:cs typeface="Arial" panose="020B0604020202020204" pitchFamily="34" charset="0"/>
              </a:rPr>
              <a:t> </a:t>
            </a:r>
            <a:r>
              <a:rPr lang="en-GB" sz="3800" dirty="0" smtClean="0">
                <a:solidFill>
                  <a:srgbClr val="002060"/>
                </a:solidFill>
                <a:latin typeface="Arial" panose="020B0604020202020204" pitchFamily="34" charset="0"/>
                <a:cs typeface="Arial" panose="020B0604020202020204" pitchFamily="34" charset="0"/>
              </a:rPr>
              <a:t>What </a:t>
            </a:r>
            <a:r>
              <a:rPr lang="en-GB" sz="3800" dirty="0">
                <a:solidFill>
                  <a:srgbClr val="002060"/>
                </a:solidFill>
                <a:latin typeface="Arial" panose="020B0604020202020204" pitchFamily="34" charset="0"/>
                <a:cs typeface="Arial" panose="020B0604020202020204" pitchFamily="34" charset="0"/>
              </a:rPr>
              <a:t>does that feel like? How does it present?  </a:t>
            </a:r>
            <a:r>
              <a:rPr lang="en-GB" sz="3800" dirty="0" smtClean="0">
                <a:solidFill>
                  <a:srgbClr val="002060"/>
                </a:solidFill>
                <a:latin typeface="Arial" panose="020B0604020202020204" pitchFamily="34" charset="0"/>
                <a:cs typeface="Arial" panose="020B0604020202020204" pitchFamily="34" charset="0"/>
              </a:rPr>
              <a:t>Consider that the </a:t>
            </a:r>
            <a:r>
              <a:rPr lang="en-GB" sz="3800" dirty="0">
                <a:solidFill>
                  <a:srgbClr val="002060"/>
                </a:solidFill>
                <a:latin typeface="Arial" panose="020B0604020202020204" pitchFamily="34" charset="0"/>
                <a:cs typeface="Arial" panose="020B0604020202020204" pitchFamily="34" charset="0"/>
              </a:rPr>
              <a:t>behaviour arising from trauma is a normal natural response,</a:t>
            </a:r>
            <a:endParaRPr lang="en-GB" sz="3800" dirty="0" smtClean="0">
              <a:solidFill>
                <a:srgbClr val="002060"/>
              </a:solidFill>
              <a:latin typeface="Arial" panose="020B0604020202020204" pitchFamily="34" charset="0"/>
              <a:cs typeface="Arial" panose="020B0604020202020204" pitchFamily="34" charset="0"/>
            </a:endParaRPr>
          </a:p>
          <a:p>
            <a:r>
              <a:rPr lang="en-GB" sz="3800" dirty="0" smtClean="0">
                <a:solidFill>
                  <a:srgbClr val="002060"/>
                </a:solidFill>
                <a:latin typeface="Arial" panose="020B0604020202020204" pitchFamily="34" charset="0"/>
                <a:cs typeface="Arial" panose="020B0604020202020204" pitchFamily="34" charset="0"/>
              </a:rPr>
              <a:t>Consider policy and processes and review through an ACEs lens </a:t>
            </a:r>
            <a:r>
              <a:rPr lang="en-GB" sz="3800" dirty="0">
                <a:solidFill>
                  <a:srgbClr val="002060"/>
                </a:solidFill>
                <a:latin typeface="Arial" panose="020B0604020202020204" pitchFamily="34" charset="0"/>
                <a:cs typeface="Arial" panose="020B0604020202020204" pitchFamily="34" charset="0"/>
              </a:rPr>
              <a:t>and prevent traumatising already traumatised children </a:t>
            </a:r>
            <a:r>
              <a:rPr lang="en-GB" sz="3800" dirty="0" smtClean="0">
                <a:solidFill>
                  <a:srgbClr val="002060"/>
                </a:solidFill>
                <a:latin typeface="Arial" panose="020B0604020202020204" pitchFamily="34" charset="0"/>
                <a:cs typeface="Arial" panose="020B0604020202020204" pitchFamily="34" charset="0"/>
              </a:rPr>
              <a:t> </a:t>
            </a:r>
          </a:p>
          <a:p>
            <a:r>
              <a:rPr lang="en-GB" sz="3800" dirty="0" smtClean="0">
                <a:solidFill>
                  <a:srgbClr val="002060"/>
                </a:solidFill>
                <a:latin typeface="Arial" panose="020B0604020202020204" pitchFamily="34" charset="0"/>
                <a:cs typeface="Arial" panose="020B0604020202020204" pitchFamily="34" charset="0"/>
              </a:rPr>
              <a:t>Build </a:t>
            </a:r>
            <a:r>
              <a:rPr lang="en-GB" sz="3800" dirty="0">
                <a:solidFill>
                  <a:srgbClr val="002060"/>
                </a:solidFill>
                <a:latin typeface="Arial" panose="020B0604020202020204" pitchFamily="34" charset="0"/>
                <a:cs typeface="Arial" panose="020B0604020202020204" pitchFamily="34" charset="0"/>
              </a:rPr>
              <a:t>on existing good </a:t>
            </a:r>
            <a:r>
              <a:rPr lang="en-GB" sz="3800" dirty="0" smtClean="0">
                <a:solidFill>
                  <a:srgbClr val="002060"/>
                </a:solidFill>
                <a:latin typeface="Arial" panose="020B0604020202020204" pitchFamily="34" charset="0"/>
                <a:cs typeface="Arial" panose="020B0604020202020204" pitchFamily="34" charset="0"/>
              </a:rPr>
              <a:t>practice, </a:t>
            </a:r>
            <a:r>
              <a:rPr lang="en-GB" sz="3800" dirty="0">
                <a:solidFill>
                  <a:srgbClr val="002060"/>
                </a:solidFill>
                <a:latin typeface="Arial" panose="020B0604020202020204" pitchFamily="34" charset="0"/>
                <a:cs typeface="Arial" panose="020B0604020202020204" pitchFamily="34" charset="0"/>
              </a:rPr>
              <a:t>tools and services through an ACEs lens </a:t>
            </a:r>
            <a:r>
              <a:rPr lang="en-GB" sz="3800" dirty="0" smtClean="0">
                <a:solidFill>
                  <a:srgbClr val="002060"/>
                </a:solidFill>
                <a:latin typeface="Arial" panose="020B0604020202020204" pitchFamily="34" charset="0"/>
                <a:cs typeface="Arial" panose="020B0604020202020204" pitchFamily="34" charset="0"/>
              </a:rPr>
              <a:t>and make </a:t>
            </a:r>
            <a:r>
              <a:rPr lang="en-GB" sz="3800" dirty="0">
                <a:solidFill>
                  <a:srgbClr val="002060"/>
                </a:solidFill>
                <a:latin typeface="Arial" panose="020B0604020202020204" pitchFamily="34" charset="0"/>
                <a:cs typeface="Arial" panose="020B0604020202020204" pitchFamily="34" charset="0"/>
              </a:rPr>
              <a:t>appropriate modifications </a:t>
            </a:r>
          </a:p>
          <a:p>
            <a:pPr marL="0" indent="0">
              <a:buNone/>
            </a:pPr>
            <a:endParaRPr lang="en-GB" sz="3800" dirty="0" smtClean="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761653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6"/>
                </a:solidFill>
                <a:latin typeface="Arial" panose="020B0604020202020204" pitchFamily="34" charset="0"/>
                <a:cs typeface="Arial" panose="020B0604020202020204" pitchFamily="34" charset="0"/>
              </a:rPr>
              <a:t>This is how dysregulation feels</a:t>
            </a:r>
            <a:endParaRPr lang="en-GB"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6188" y="1406153"/>
            <a:ext cx="10515600" cy="4798106"/>
          </a:xfrm>
        </p:spPr>
        <p:txBody>
          <a:bodyPr>
            <a:normAutofit/>
          </a:bodyPr>
          <a:lstStyle/>
          <a:p>
            <a:pPr marL="0" indent="0">
              <a:buNone/>
            </a:pPr>
            <a:r>
              <a:rPr lang="en-US" dirty="0" smtClean="0">
                <a:solidFill>
                  <a:srgbClr val="002060"/>
                </a:solidFill>
                <a:latin typeface="Arial" panose="020B0604020202020204" pitchFamily="34" charset="0"/>
                <a:cs typeface="Arial" panose="020B0604020202020204" pitchFamily="34" charset="0"/>
              </a:rPr>
              <a:t>‘It’s </a:t>
            </a:r>
            <a:r>
              <a:rPr lang="en-US" dirty="0">
                <a:solidFill>
                  <a:srgbClr val="002060"/>
                </a:solidFill>
                <a:latin typeface="Arial" panose="020B0604020202020204" pitchFamily="34" charset="0"/>
                <a:cs typeface="Arial" panose="020B0604020202020204" pitchFamily="34" charset="0"/>
              </a:rPr>
              <a:t>like wearing a pair of headphones with AC/DC music blasting in </a:t>
            </a:r>
            <a:r>
              <a:rPr lang="en-US" dirty="0" smtClean="0">
                <a:solidFill>
                  <a:srgbClr val="002060"/>
                </a:solidFill>
                <a:latin typeface="Arial" panose="020B0604020202020204" pitchFamily="34" charset="0"/>
                <a:cs typeface="Arial" panose="020B0604020202020204" pitchFamily="34" charset="0"/>
              </a:rPr>
              <a:t>my </a:t>
            </a:r>
            <a:r>
              <a:rPr lang="en-US" dirty="0">
                <a:solidFill>
                  <a:srgbClr val="002060"/>
                </a:solidFill>
                <a:latin typeface="Arial" panose="020B0604020202020204" pitchFamily="34" charset="0"/>
                <a:cs typeface="Arial" panose="020B0604020202020204" pitchFamily="34" charset="0"/>
              </a:rPr>
              <a:t>ears, while wearing somebody else’s Coke-bottle glasses that make everything blurry. I</a:t>
            </a:r>
            <a:r>
              <a:rPr lang="en-US" dirty="0" smtClean="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have to pretend that </a:t>
            </a:r>
            <a:r>
              <a:rPr lang="en-US" dirty="0" smtClean="0">
                <a:solidFill>
                  <a:srgbClr val="002060"/>
                </a:solidFill>
                <a:latin typeface="Arial" panose="020B0604020202020204" pitchFamily="34" charset="0"/>
                <a:cs typeface="Arial" panose="020B0604020202020204" pitchFamily="34" charset="0"/>
              </a:rPr>
              <a:t>I </a:t>
            </a:r>
            <a:r>
              <a:rPr lang="en-US" dirty="0">
                <a:solidFill>
                  <a:srgbClr val="002060"/>
                </a:solidFill>
                <a:latin typeface="Arial" panose="020B0604020202020204" pitchFamily="34" charset="0"/>
                <a:cs typeface="Arial" panose="020B0604020202020204" pitchFamily="34" charset="0"/>
              </a:rPr>
              <a:t>feel fine and that </a:t>
            </a:r>
            <a:r>
              <a:rPr lang="en-US" dirty="0" smtClean="0">
                <a:solidFill>
                  <a:srgbClr val="002060"/>
                </a:solidFill>
                <a:latin typeface="Arial" panose="020B0604020202020204" pitchFamily="34" charset="0"/>
                <a:cs typeface="Arial" panose="020B0604020202020204" pitchFamily="34" charset="0"/>
              </a:rPr>
              <a:t>I am </a:t>
            </a:r>
            <a:r>
              <a:rPr lang="en-US" dirty="0">
                <a:solidFill>
                  <a:srgbClr val="002060"/>
                </a:solidFill>
                <a:latin typeface="Arial" panose="020B0604020202020204" pitchFamily="34" charset="0"/>
                <a:cs typeface="Arial" panose="020B0604020202020204" pitchFamily="34" charset="0"/>
              </a:rPr>
              <a:t>“in” the </a:t>
            </a:r>
            <a:r>
              <a:rPr lang="en-US" dirty="0" smtClean="0">
                <a:solidFill>
                  <a:srgbClr val="002060"/>
                </a:solidFill>
                <a:latin typeface="Arial" panose="020B0604020202020204" pitchFamily="34" charset="0"/>
                <a:cs typeface="Arial" panose="020B0604020202020204" pitchFamily="34" charset="0"/>
              </a:rPr>
              <a:t>conversation or that I am concentrating and ready to learn.</a:t>
            </a:r>
          </a:p>
          <a:p>
            <a:pPr marL="0" indent="0">
              <a:buNone/>
            </a:pPr>
            <a:r>
              <a:rPr lang="en-US" dirty="0">
                <a:solidFill>
                  <a:srgbClr val="002060"/>
                </a:solidFill>
                <a:latin typeface="Arial" panose="020B0604020202020204" pitchFamily="34" charset="0"/>
                <a:cs typeface="Arial" panose="020B0604020202020204" pitchFamily="34" charset="0"/>
              </a:rPr>
              <a:t>I</a:t>
            </a:r>
            <a:r>
              <a:rPr lang="en-US" dirty="0" smtClean="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feel disconnected, </a:t>
            </a:r>
            <a:r>
              <a:rPr lang="en-US" dirty="0" smtClean="0">
                <a:solidFill>
                  <a:srgbClr val="002060"/>
                </a:solidFill>
                <a:latin typeface="Arial" panose="020B0604020202020204" pitchFamily="34" charset="0"/>
                <a:cs typeface="Arial" panose="020B0604020202020204" pitchFamily="34" charset="0"/>
              </a:rPr>
              <a:t>but </a:t>
            </a:r>
            <a:r>
              <a:rPr lang="en-US" dirty="0">
                <a:solidFill>
                  <a:srgbClr val="002060"/>
                </a:solidFill>
                <a:latin typeface="Arial" panose="020B0604020202020204" pitchFamily="34" charset="0"/>
                <a:cs typeface="Arial" panose="020B0604020202020204" pitchFamily="34" charset="0"/>
              </a:rPr>
              <a:t>I</a:t>
            </a:r>
            <a:r>
              <a:rPr lang="en-US" dirty="0" smtClean="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try to say things connected people would say. </a:t>
            </a:r>
            <a:r>
              <a:rPr lang="en-US" dirty="0" smtClean="0">
                <a:solidFill>
                  <a:srgbClr val="002060"/>
                </a:solidFill>
                <a:latin typeface="Arial" panose="020B0604020202020204" pitchFamily="34" charset="0"/>
                <a:cs typeface="Arial" panose="020B0604020202020204" pitchFamily="34" charset="0"/>
              </a:rPr>
              <a:t>I have </a:t>
            </a:r>
            <a:r>
              <a:rPr lang="en-US" dirty="0">
                <a:solidFill>
                  <a:srgbClr val="002060"/>
                </a:solidFill>
                <a:latin typeface="Arial" panose="020B0604020202020204" pitchFamily="34" charset="0"/>
                <a:cs typeface="Arial" panose="020B0604020202020204" pitchFamily="34" charset="0"/>
              </a:rPr>
              <a:t>to think about how to hold </a:t>
            </a:r>
            <a:r>
              <a:rPr lang="en-US" dirty="0" smtClean="0">
                <a:solidFill>
                  <a:srgbClr val="002060"/>
                </a:solidFill>
                <a:latin typeface="Arial" panose="020B0604020202020204" pitchFamily="34" charset="0"/>
                <a:cs typeface="Arial" panose="020B0604020202020204" pitchFamily="34" charset="0"/>
              </a:rPr>
              <a:t>my </a:t>
            </a:r>
            <a:r>
              <a:rPr lang="en-US" dirty="0">
                <a:solidFill>
                  <a:srgbClr val="002060"/>
                </a:solidFill>
                <a:latin typeface="Arial" panose="020B0604020202020204" pitchFamily="34" charset="0"/>
                <a:cs typeface="Arial" panose="020B0604020202020204" pitchFamily="34" charset="0"/>
              </a:rPr>
              <a:t>face so it looks appropriate to whatever the other person is </a:t>
            </a:r>
            <a:r>
              <a:rPr lang="en-US" dirty="0" smtClean="0">
                <a:solidFill>
                  <a:srgbClr val="002060"/>
                </a:solidFill>
                <a:latin typeface="Arial" panose="020B0604020202020204" pitchFamily="34" charset="0"/>
                <a:cs typeface="Arial" panose="020B0604020202020204" pitchFamily="34" charset="0"/>
              </a:rPr>
              <a:t>saying or what is happening around me or expected of me. </a:t>
            </a:r>
            <a:r>
              <a:rPr lang="en-US" dirty="0">
                <a:solidFill>
                  <a:srgbClr val="002060"/>
                </a:solidFill>
                <a:latin typeface="Arial" panose="020B0604020202020204" pitchFamily="34" charset="0"/>
                <a:cs typeface="Arial" panose="020B0604020202020204" pitchFamily="34" charset="0"/>
              </a:rPr>
              <a:t>Only </a:t>
            </a:r>
            <a:r>
              <a:rPr lang="en-US" dirty="0" smtClean="0">
                <a:solidFill>
                  <a:srgbClr val="002060"/>
                </a:solidFill>
                <a:latin typeface="Arial" panose="020B0604020202020204" pitchFamily="34" charset="0"/>
                <a:cs typeface="Arial" panose="020B0604020202020204" pitchFamily="34" charset="0"/>
              </a:rPr>
              <a:t>I </a:t>
            </a:r>
            <a:r>
              <a:rPr lang="en-US" dirty="0">
                <a:solidFill>
                  <a:srgbClr val="002060"/>
                </a:solidFill>
                <a:latin typeface="Arial" panose="020B0604020202020204" pitchFamily="34" charset="0"/>
                <a:cs typeface="Arial" panose="020B0604020202020204" pitchFamily="34" charset="0"/>
              </a:rPr>
              <a:t>can’t really </a:t>
            </a:r>
            <a:r>
              <a:rPr lang="en-US" dirty="0" smtClean="0">
                <a:solidFill>
                  <a:srgbClr val="002060"/>
                </a:solidFill>
                <a:latin typeface="Arial" panose="020B0604020202020204" pitchFamily="34" charset="0"/>
                <a:cs typeface="Arial" panose="020B0604020202020204" pitchFamily="34" charset="0"/>
              </a:rPr>
              <a:t>see what is happening and hear </a:t>
            </a:r>
            <a:r>
              <a:rPr lang="en-US" dirty="0">
                <a:solidFill>
                  <a:srgbClr val="002060"/>
                </a:solidFill>
                <a:latin typeface="Arial" panose="020B0604020202020204" pitchFamily="34" charset="0"/>
                <a:cs typeface="Arial" panose="020B0604020202020204" pitchFamily="34" charset="0"/>
              </a:rPr>
              <a:t>what they’re saying, because the noise in </a:t>
            </a:r>
            <a:r>
              <a:rPr lang="en-US" dirty="0" smtClean="0">
                <a:solidFill>
                  <a:srgbClr val="002060"/>
                </a:solidFill>
                <a:latin typeface="Arial" panose="020B0604020202020204" pitchFamily="34" charset="0"/>
                <a:cs typeface="Arial" panose="020B0604020202020204" pitchFamily="34" charset="0"/>
              </a:rPr>
              <a:t>my </a:t>
            </a:r>
            <a:r>
              <a:rPr lang="en-US" dirty="0">
                <a:solidFill>
                  <a:srgbClr val="002060"/>
                </a:solidFill>
                <a:latin typeface="Arial" panose="020B0604020202020204" pitchFamily="34" charset="0"/>
                <a:cs typeface="Arial" panose="020B0604020202020204" pitchFamily="34" charset="0"/>
              </a:rPr>
              <a:t>head is so </a:t>
            </a:r>
            <a:r>
              <a:rPr lang="en-US" dirty="0" smtClean="0">
                <a:solidFill>
                  <a:srgbClr val="002060"/>
                </a:solidFill>
                <a:latin typeface="Arial" panose="020B0604020202020204" pitchFamily="34" charset="0"/>
                <a:cs typeface="Arial" panose="020B0604020202020204" pitchFamily="34" charset="0"/>
              </a:rPr>
              <a:t>loud…’ </a:t>
            </a:r>
          </a:p>
          <a:p>
            <a:pPr marL="0" indent="0" algn="r">
              <a:buNone/>
            </a:pPr>
            <a:r>
              <a:rPr lang="en-US" sz="1400" b="1" dirty="0" smtClean="0">
                <a:solidFill>
                  <a:srgbClr val="002060"/>
                </a:solidFill>
                <a:latin typeface="Arial" panose="020B0604020202020204" pitchFamily="34" charset="0"/>
                <a:cs typeface="Arial" panose="020B0604020202020204" pitchFamily="34" charset="0"/>
              </a:rPr>
              <a:t>Secondary school student (2018)</a:t>
            </a:r>
            <a:endParaRPr lang="en-GB" sz="1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5117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285" y="365125"/>
            <a:ext cx="11493305" cy="1325563"/>
          </a:xfrm>
        </p:spPr>
        <p:txBody>
          <a:bodyPr/>
          <a:lstStyle/>
          <a:p>
            <a:r>
              <a:rPr lang="en-GB" b="1" dirty="0" smtClean="0">
                <a:solidFill>
                  <a:schemeClr val="accent6"/>
                </a:solidFill>
                <a:latin typeface="Arial" panose="020B0604020202020204" pitchFamily="34" charset="0"/>
                <a:cs typeface="Arial" panose="020B0604020202020204" pitchFamily="34" charset="0"/>
              </a:rPr>
              <a:t>Trauma Informed Primary Schools </a:t>
            </a:r>
            <a:br>
              <a:rPr lang="en-GB" b="1" dirty="0" smtClean="0">
                <a:solidFill>
                  <a:schemeClr val="accent6"/>
                </a:solidFill>
                <a:latin typeface="Arial" panose="020B0604020202020204" pitchFamily="34" charset="0"/>
                <a:cs typeface="Arial" panose="020B0604020202020204" pitchFamily="34" charset="0"/>
              </a:rPr>
            </a:br>
            <a:r>
              <a:rPr lang="en-GB" b="1" dirty="0" smtClean="0">
                <a:solidFill>
                  <a:schemeClr val="accent6"/>
                </a:solidFill>
                <a:latin typeface="Arial" panose="020B0604020202020204" pitchFamily="34" charset="0"/>
                <a:cs typeface="Arial" panose="020B0604020202020204" pitchFamily="34" charset="0"/>
              </a:rPr>
              <a:t>&amp; Edu-care</a:t>
            </a:r>
            <a:r>
              <a:rPr lang="en-GB" dirty="0" smtClean="0"/>
              <a:t> </a:t>
            </a:r>
            <a:endParaRPr lang="en-GB" dirty="0"/>
          </a:p>
        </p:txBody>
      </p:sp>
      <p:sp>
        <p:nvSpPr>
          <p:cNvPr id="5" name="Content Placeholder 4"/>
          <p:cNvSpPr>
            <a:spLocks noGrp="1"/>
          </p:cNvSpPr>
          <p:nvPr>
            <p:ph idx="1"/>
          </p:nvPr>
        </p:nvSpPr>
        <p:spPr>
          <a:xfrm>
            <a:off x="267285" y="1690688"/>
            <a:ext cx="11493305" cy="4486275"/>
          </a:xfrm>
        </p:spPr>
        <p:txBody>
          <a:bodyPr>
            <a:normAutofit fontScale="92500" lnSpcReduction="10000"/>
          </a:bodyPr>
          <a:lstStyle/>
          <a:p>
            <a:pPr marL="0" indent="0">
              <a:buNone/>
            </a:pPr>
            <a:r>
              <a:rPr lang="en-GB" b="1" dirty="0">
                <a:solidFill>
                  <a:srgbClr val="002060"/>
                </a:solidFill>
                <a:latin typeface="Arial" panose="020B0604020202020204" pitchFamily="34" charset="0"/>
                <a:cs typeface="Arial" panose="020B0604020202020204" pitchFamily="34" charset="0"/>
              </a:rPr>
              <a:t>A Prevention </a:t>
            </a:r>
            <a:r>
              <a:rPr lang="en-GB" b="1" dirty="0" smtClean="0">
                <a:solidFill>
                  <a:srgbClr val="002060"/>
                </a:solidFill>
                <a:latin typeface="Arial" panose="020B0604020202020204" pitchFamily="34" charset="0"/>
                <a:cs typeface="Arial" panose="020B0604020202020204" pitchFamily="34" charset="0"/>
              </a:rPr>
              <a:t>&amp; Early Intervention Strategy </a:t>
            </a:r>
            <a:endParaRPr lang="en-GB" b="1" dirty="0">
              <a:solidFill>
                <a:srgbClr val="002060"/>
              </a:solidFill>
              <a:latin typeface="Arial" panose="020B0604020202020204" pitchFamily="34" charset="0"/>
              <a:cs typeface="Arial" panose="020B0604020202020204" pitchFamily="34" charset="0"/>
            </a:endParaRPr>
          </a:p>
          <a:p>
            <a:r>
              <a:rPr lang="en-GB" dirty="0">
                <a:solidFill>
                  <a:srgbClr val="002060"/>
                </a:solidFill>
                <a:latin typeface="Arial" panose="020B0604020202020204" pitchFamily="34" charset="0"/>
                <a:cs typeface="Arial" panose="020B0604020202020204" pitchFamily="34" charset="0"/>
              </a:rPr>
              <a:t>A whole schools community approach: staff &amp; pupils, parents/carers &amp; children with the expressed aim to build capacity to cope in adversity</a:t>
            </a:r>
          </a:p>
          <a:p>
            <a:r>
              <a:rPr lang="en-GB" dirty="0" smtClean="0">
                <a:solidFill>
                  <a:srgbClr val="002060"/>
                </a:solidFill>
                <a:latin typeface="Arial" panose="020B0604020202020204" pitchFamily="34" charset="0"/>
                <a:cs typeface="Arial" panose="020B0604020202020204" pitchFamily="34" charset="0"/>
              </a:rPr>
              <a:t>Addressing well-being in the environment and use of The EMH&amp;WB Schools Pathways</a:t>
            </a:r>
          </a:p>
          <a:p>
            <a:r>
              <a:rPr lang="en-GB" dirty="0" smtClean="0">
                <a:solidFill>
                  <a:srgbClr val="002060"/>
                </a:solidFill>
                <a:latin typeface="Arial" panose="020B0604020202020204" pitchFamily="34" charset="0"/>
                <a:cs typeface="Arial" panose="020B0604020202020204" pitchFamily="34" charset="0"/>
              </a:rPr>
              <a:t>Whole schools </a:t>
            </a:r>
            <a:r>
              <a:rPr lang="en-GB" dirty="0">
                <a:solidFill>
                  <a:srgbClr val="002060"/>
                </a:solidFill>
                <a:latin typeface="Arial" panose="020B0604020202020204" pitchFamily="34" charset="0"/>
                <a:cs typeface="Arial" panose="020B0604020202020204" pitchFamily="34" charset="0"/>
              </a:rPr>
              <a:t>r</a:t>
            </a:r>
            <a:r>
              <a:rPr lang="en-GB" dirty="0" smtClean="0">
                <a:solidFill>
                  <a:srgbClr val="002060"/>
                </a:solidFill>
                <a:latin typeface="Arial" panose="020B0604020202020204" pitchFamily="34" charset="0"/>
                <a:cs typeface="Arial" panose="020B0604020202020204" pitchFamily="34" charset="0"/>
              </a:rPr>
              <a:t>esilience building taught techniques AND daily practice for staff &amp; pupils (breathing &amp; movement, meditation and quiet time)</a:t>
            </a:r>
          </a:p>
          <a:p>
            <a:r>
              <a:rPr lang="en-GB" dirty="0" smtClean="0">
                <a:solidFill>
                  <a:srgbClr val="002060"/>
                </a:solidFill>
                <a:latin typeface="Arial" panose="020B0604020202020204" pitchFamily="34" charset="0"/>
                <a:cs typeface="Arial" panose="020B0604020202020204" pitchFamily="34" charset="0"/>
              </a:rPr>
              <a:t>Routine/targeted </a:t>
            </a:r>
            <a:r>
              <a:rPr lang="en-GB" dirty="0">
                <a:solidFill>
                  <a:srgbClr val="002060"/>
                </a:solidFill>
                <a:latin typeface="Arial" panose="020B0604020202020204" pitchFamily="34" charset="0"/>
                <a:cs typeface="Arial" panose="020B0604020202020204" pitchFamily="34" charset="0"/>
              </a:rPr>
              <a:t>enquiry about ACEs for early disclosure and early intervention for the most impact in the short and long term</a:t>
            </a:r>
          </a:p>
          <a:p>
            <a:r>
              <a:rPr lang="en-GB" dirty="0">
                <a:solidFill>
                  <a:srgbClr val="002060"/>
                </a:solidFill>
                <a:latin typeface="Arial" panose="020B0604020202020204" pitchFamily="34" charset="0"/>
                <a:cs typeface="Arial" panose="020B0604020202020204" pitchFamily="34" charset="0"/>
              </a:rPr>
              <a:t>Intergenerational ACE aware trauma informed parenting programmes</a:t>
            </a:r>
          </a:p>
          <a:p>
            <a:r>
              <a:rPr lang="en-GB" dirty="0">
                <a:solidFill>
                  <a:srgbClr val="002060"/>
                </a:solidFill>
                <a:latin typeface="Arial" panose="020B0604020202020204" pitchFamily="34" charset="0"/>
                <a:cs typeface="Arial" panose="020B0604020202020204" pitchFamily="34" charset="0"/>
              </a:rPr>
              <a:t>Measuring impact and outcomes</a:t>
            </a:r>
          </a:p>
          <a:p>
            <a:endParaRPr lang="en-GB" dirty="0"/>
          </a:p>
        </p:txBody>
      </p:sp>
    </p:spTree>
    <p:extLst>
      <p:ext uri="{BB962C8B-B14F-4D97-AF65-F5344CB8AC3E}">
        <p14:creationId xmlns:p14="http://schemas.microsoft.com/office/powerpoint/2010/main" val="484939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E4B75"/>
                </a:solidFill>
                <a:latin typeface="Arial" charset="0"/>
                <a:ea typeface="Arial" charset="0"/>
                <a:cs typeface="Arial" charset="0"/>
              </a:rPr>
              <a:t/>
            </a:r>
            <a:br>
              <a:rPr lang="en-US" b="1" dirty="0" smtClean="0">
                <a:solidFill>
                  <a:srgbClr val="0E4B75"/>
                </a:solidFill>
                <a:latin typeface="Arial" charset="0"/>
                <a:ea typeface="Arial" charset="0"/>
                <a:cs typeface="Arial" charset="0"/>
              </a:rPr>
            </a:br>
            <a:r>
              <a:rPr lang="en-US" sz="4900" b="1" dirty="0" smtClean="0">
                <a:solidFill>
                  <a:schemeClr val="accent6"/>
                </a:solidFill>
                <a:latin typeface="Arial" charset="0"/>
                <a:ea typeface="Arial" charset="0"/>
                <a:cs typeface="Arial" charset="0"/>
              </a:rPr>
              <a:t>Trauma-sensitive?</a:t>
            </a:r>
            <a:r>
              <a:rPr lang="en-US" b="1" dirty="0" smtClean="0">
                <a:solidFill>
                  <a:srgbClr val="0E4B75"/>
                </a:solidFill>
                <a:latin typeface="Arial" charset="0"/>
                <a:ea typeface="Arial" charset="0"/>
                <a:cs typeface="Arial" charset="0"/>
              </a:rPr>
              <a:t/>
            </a:r>
            <a:br>
              <a:rPr lang="en-US" b="1" dirty="0" smtClean="0">
                <a:solidFill>
                  <a:srgbClr val="0E4B75"/>
                </a:solidFill>
                <a:latin typeface="Arial" charset="0"/>
                <a:ea typeface="Arial" charset="0"/>
                <a:cs typeface="Arial" charset="0"/>
              </a:rPr>
            </a:br>
            <a:endParaRPr lang="en-GB" b="1" dirty="0"/>
          </a:p>
        </p:txBody>
      </p:sp>
      <p:sp>
        <p:nvSpPr>
          <p:cNvPr id="3" name="Content Placeholder 2"/>
          <p:cNvSpPr>
            <a:spLocks noGrp="1"/>
          </p:cNvSpPr>
          <p:nvPr>
            <p:ph idx="1"/>
          </p:nvPr>
        </p:nvSpPr>
        <p:spPr>
          <a:xfrm>
            <a:off x="838200" y="1453243"/>
            <a:ext cx="10515600" cy="4723720"/>
          </a:xfrm>
        </p:spPr>
        <p:txBody>
          <a:bodyPr>
            <a:normAutofit fontScale="92500" lnSpcReduction="20000"/>
          </a:bodyPr>
          <a:lstStyle/>
          <a:p>
            <a:pPr marL="0" indent="0">
              <a:buNone/>
            </a:pPr>
            <a:endParaRPr lang="en-US" dirty="0" smtClean="0">
              <a:solidFill>
                <a:srgbClr val="0E4B75"/>
              </a:solidFill>
              <a:latin typeface="Arial" charset="0"/>
              <a:ea typeface="Arial" charset="0"/>
              <a:cs typeface="Arial" charset="0"/>
            </a:endParaRPr>
          </a:p>
          <a:p>
            <a:pPr marL="0" indent="0">
              <a:buNone/>
            </a:pPr>
            <a:endParaRPr lang="en-US" sz="3500" dirty="0">
              <a:solidFill>
                <a:srgbClr val="002060"/>
              </a:solidFill>
              <a:latin typeface="Arial" charset="0"/>
              <a:ea typeface="Arial" charset="0"/>
              <a:cs typeface="Arial" charset="0"/>
            </a:endParaRPr>
          </a:p>
          <a:p>
            <a:pPr marL="0" indent="0" algn="ctr">
              <a:buNone/>
            </a:pPr>
            <a:r>
              <a:rPr lang="en-US" sz="3500" b="1" dirty="0" smtClean="0">
                <a:solidFill>
                  <a:srgbClr val="002060"/>
                </a:solidFill>
                <a:latin typeface="Arial" panose="020B0604020202020204" pitchFamily="34" charset="0"/>
                <a:ea typeface="Arial" charset="0"/>
                <a:cs typeface="Arial" panose="020B0604020202020204" pitchFamily="34" charset="0"/>
              </a:rPr>
              <a:t>‘The term “trauma-sensitive” school/college describes a school/college in which all students feel safe, welcomed, and supported and where addressing trauma’s impact on learning on a school/college-wide basis is at the center of its educational mission. The focus is on creating a whole-school culture that serves as a foundation for </a:t>
            </a:r>
            <a:r>
              <a:rPr lang="en-US" sz="3500" b="1" i="1" dirty="0" smtClean="0">
                <a:solidFill>
                  <a:srgbClr val="002060"/>
                </a:solidFill>
                <a:latin typeface="Arial" panose="020B0604020202020204" pitchFamily="34" charset="0"/>
                <a:ea typeface="Arial" charset="0"/>
                <a:cs typeface="Arial" panose="020B0604020202020204" pitchFamily="34" charset="0"/>
              </a:rPr>
              <a:t>all</a:t>
            </a:r>
            <a:r>
              <a:rPr lang="en-US" sz="3500" b="1" dirty="0" smtClean="0">
                <a:solidFill>
                  <a:srgbClr val="002060"/>
                </a:solidFill>
                <a:latin typeface="Arial" panose="020B0604020202020204" pitchFamily="34" charset="0"/>
                <a:ea typeface="Arial" charset="0"/>
                <a:cs typeface="Arial" panose="020B0604020202020204" pitchFamily="34" charset="0"/>
              </a:rPr>
              <a:t> students/learners to learn and experience success at school/college.’</a:t>
            </a:r>
          </a:p>
          <a:p>
            <a:pPr marL="0" indent="0" algn="r">
              <a:buNone/>
            </a:pPr>
            <a:r>
              <a:rPr lang="en-US" dirty="0" smtClean="0">
                <a:solidFill>
                  <a:srgbClr val="002060"/>
                </a:solidFill>
                <a:latin typeface="Arial" charset="0"/>
                <a:ea typeface="Arial" charset="0"/>
                <a:cs typeface="Arial" charset="0"/>
              </a:rPr>
              <a:t> </a:t>
            </a:r>
          </a:p>
          <a:p>
            <a:pPr marL="0" indent="0" algn="r">
              <a:buNone/>
            </a:pPr>
            <a:r>
              <a:rPr lang="en-US" sz="1200" b="1" dirty="0" smtClean="0">
                <a:solidFill>
                  <a:srgbClr val="002060"/>
                </a:solidFill>
                <a:latin typeface="Arial" charset="0"/>
                <a:ea typeface="Arial" charset="0"/>
                <a:cs typeface="Arial" charset="0"/>
              </a:rPr>
              <a:t>Trauma and Learning Policy Initiative (TLPI)</a:t>
            </a:r>
          </a:p>
          <a:p>
            <a:endParaRPr lang="en-GB" dirty="0"/>
          </a:p>
        </p:txBody>
      </p:sp>
    </p:spTree>
    <p:extLst>
      <p:ext uri="{BB962C8B-B14F-4D97-AF65-F5344CB8AC3E}">
        <p14:creationId xmlns:p14="http://schemas.microsoft.com/office/powerpoint/2010/main" val="155699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9906" y="512064"/>
            <a:ext cx="11313948" cy="5961888"/>
          </a:xfrm>
          <a:prstGeom prst="rect">
            <a:avLst/>
          </a:prstGeom>
        </p:spPr>
      </p:pic>
    </p:spTree>
    <p:extLst>
      <p:ext uri="{BB962C8B-B14F-4D97-AF65-F5344CB8AC3E}">
        <p14:creationId xmlns:p14="http://schemas.microsoft.com/office/powerpoint/2010/main" val="39979538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solidFill>
                  <a:srgbClr val="0E4B75"/>
                </a:solidFill>
                <a:latin typeface="Century Gothic" panose="020B0502020202020204" pitchFamily="34" charset="0"/>
                <a:ea typeface="Arial" charset="0"/>
                <a:cs typeface="Arial" charset="0"/>
              </a:rPr>
              <a:t/>
            </a:r>
            <a:br>
              <a:rPr lang="en-US" sz="4000" b="1" dirty="0" smtClean="0">
                <a:solidFill>
                  <a:srgbClr val="0E4B75"/>
                </a:solidFill>
                <a:latin typeface="Century Gothic" panose="020B0502020202020204" pitchFamily="34" charset="0"/>
                <a:ea typeface="Arial" charset="0"/>
                <a:cs typeface="Arial" charset="0"/>
              </a:rPr>
            </a:br>
            <a:r>
              <a:rPr lang="en-US" sz="4900" b="1" dirty="0" smtClean="0">
                <a:solidFill>
                  <a:schemeClr val="accent6"/>
                </a:solidFill>
                <a:latin typeface="Arial" panose="020B0604020202020204" pitchFamily="34" charset="0"/>
                <a:ea typeface="Arial" charset="0"/>
                <a:cs typeface="Arial" panose="020B0604020202020204" pitchFamily="34" charset="0"/>
              </a:rPr>
              <a:t>Why trauma-sensitive?</a:t>
            </a:r>
            <a:r>
              <a:rPr lang="en-US" sz="4000" b="1" dirty="0" smtClean="0">
                <a:solidFill>
                  <a:srgbClr val="0E4B75"/>
                </a:solidFill>
                <a:latin typeface="Century Gothic" panose="020B0502020202020204" pitchFamily="34" charset="0"/>
                <a:ea typeface="Arial" charset="0"/>
                <a:cs typeface="Arial" charset="0"/>
              </a:rPr>
              <a:t/>
            </a:r>
            <a:br>
              <a:rPr lang="en-US" sz="4000" b="1" dirty="0" smtClean="0">
                <a:solidFill>
                  <a:srgbClr val="0E4B75"/>
                </a:solidFill>
                <a:latin typeface="Century Gothic" panose="020B0502020202020204" pitchFamily="34" charset="0"/>
                <a:ea typeface="Arial" charset="0"/>
                <a:cs typeface="Arial" charset="0"/>
              </a:rPr>
            </a:br>
            <a:endParaRPr lang="en-GB" sz="4000" b="1" dirty="0">
              <a:latin typeface="Century Gothic" panose="020B0502020202020204" pitchFamily="34" charset="0"/>
            </a:endParaRPr>
          </a:p>
        </p:txBody>
      </p:sp>
      <p:sp>
        <p:nvSpPr>
          <p:cNvPr id="3" name="Content Placeholder 2"/>
          <p:cNvSpPr>
            <a:spLocks noGrp="1"/>
          </p:cNvSpPr>
          <p:nvPr>
            <p:ph idx="1"/>
          </p:nvPr>
        </p:nvSpPr>
        <p:spPr>
          <a:xfrm>
            <a:off x="349955" y="1825625"/>
            <a:ext cx="11367911" cy="4351338"/>
          </a:xfrm>
        </p:spPr>
        <p:txBody>
          <a:bodyPr>
            <a:normAutofit lnSpcReduction="10000"/>
          </a:bodyPr>
          <a:lstStyle/>
          <a:p>
            <a:r>
              <a:rPr lang="en-US" dirty="0" smtClean="0">
                <a:solidFill>
                  <a:srgbClr val="002060"/>
                </a:solidFill>
                <a:latin typeface="Arial" panose="020B0604020202020204" pitchFamily="34" charset="0"/>
                <a:ea typeface="Arial" charset="0"/>
                <a:cs typeface="Arial" panose="020B0604020202020204" pitchFamily="34" charset="0"/>
              </a:rPr>
              <a:t>Toxic-stress caused by unsafe home or abusive parent is damaging to health &amp; wellbeing</a:t>
            </a:r>
            <a:br>
              <a:rPr lang="en-US" dirty="0" smtClean="0">
                <a:solidFill>
                  <a:srgbClr val="002060"/>
                </a:solidFill>
                <a:latin typeface="Arial" panose="020B0604020202020204" pitchFamily="34" charset="0"/>
                <a:ea typeface="Arial" charset="0"/>
                <a:cs typeface="Arial" panose="020B0604020202020204" pitchFamily="34" charset="0"/>
              </a:rPr>
            </a:br>
            <a:endParaRPr lang="en-US" dirty="0" smtClean="0">
              <a:solidFill>
                <a:srgbClr val="002060"/>
              </a:solidFill>
              <a:latin typeface="Arial" panose="020B0604020202020204" pitchFamily="34" charset="0"/>
              <a:ea typeface="Arial" charset="0"/>
              <a:cs typeface="Arial" panose="020B0604020202020204" pitchFamily="34" charset="0"/>
            </a:endParaRPr>
          </a:p>
          <a:p>
            <a:r>
              <a:rPr lang="en-US" dirty="0" smtClean="0">
                <a:solidFill>
                  <a:srgbClr val="002060"/>
                </a:solidFill>
                <a:latin typeface="Arial" panose="020B0604020202020204" pitchFamily="34" charset="0"/>
                <a:ea typeface="Arial" charset="0"/>
                <a:cs typeface="Arial" panose="020B0604020202020204" pitchFamily="34" charset="0"/>
              </a:rPr>
              <a:t>Short-term a child who is in ‘fight, flight or freeze’ mode, will struggle to self-regulate and cannot learn</a:t>
            </a:r>
            <a:br>
              <a:rPr lang="en-US" dirty="0" smtClean="0">
                <a:solidFill>
                  <a:srgbClr val="002060"/>
                </a:solidFill>
                <a:latin typeface="Arial" panose="020B0604020202020204" pitchFamily="34" charset="0"/>
                <a:ea typeface="Arial" charset="0"/>
                <a:cs typeface="Arial" panose="020B0604020202020204" pitchFamily="34" charset="0"/>
              </a:rPr>
            </a:br>
            <a:endParaRPr lang="en-US" dirty="0" smtClean="0">
              <a:solidFill>
                <a:srgbClr val="002060"/>
              </a:solidFill>
              <a:latin typeface="Arial" panose="020B0604020202020204" pitchFamily="34" charset="0"/>
              <a:ea typeface="Arial" charset="0"/>
              <a:cs typeface="Arial" panose="020B0604020202020204" pitchFamily="34" charset="0"/>
            </a:endParaRPr>
          </a:p>
          <a:p>
            <a:r>
              <a:rPr lang="en-GB" dirty="0" smtClean="0">
                <a:solidFill>
                  <a:srgbClr val="002060"/>
                </a:solidFill>
                <a:latin typeface="Arial" panose="020B0604020202020204" pitchFamily="34" charset="0"/>
                <a:ea typeface="Arial" charset="0"/>
                <a:cs typeface="Arial" panose="020B0604020202020204" pitchFamily="34" charset="0"/>
              </a:rPr>
              <a:t>They are hyper-vigilant to threat, so over-react and live in a state of fear</a:t>
            </a:r>
            <a:br>
              <a:rPr lang="en-GB" dirty="0" smtClean="0">
                <a:solidFill>
                  <a:srgbClr val="002060"/>
                </a:solidFill>
                <a:latin typeface="Arial" panose="020B0604020202020204" pitchFamily="34" charset="0"/>
                <a:ea typeface="Arial" charset="0"/>
                <a:cs typeface="Arial" panose="020B0604020202020204" pitchFamily="34" charset="0"/>
              </a:rPr>
            </a:br>
            <a:endParaRPr lang="en-GB" dirty="0" smtClean="0">
              <a:solidFill>
                <a:srgbClr val="002060"/>
              </a:solidFill>
              <a:latin typeface="Arial" panose="020B0604020202020204" pitchFamily="34" charset="0"/>
              <a:ea typeface="Arial" charset="0"/>
              <a:cs typeface="Arial" panose="020B0604020202020204" pitchFamily="34" charset="0"/>
            </a:endParaRPr>
          </a:p>
          <a:p>
            <a:r>
              <a:rPr lang="en-US" dirty="0" smtClean="0">
                <a:solidFill>
                  <a:srgbClr val="002060"/>
                </a:solidFill>
                <a:latin typeface="Arial" panose="020B0604020202020204" pitchFamily="34" charset="0"/>
                <a:ea typeface="Arial" charset="0"/>
                <a:cs typeface="Arial" panose="020B0604020202020204" pitchFamily="34" charset="0"/>
              </a:rPr>
              <a:t>Punishing ‘bad’ behaviour doesn't work </a:t>
            </a:r>
            <a:r>
              <a:rPr lang="mr-IN" dirty="0" smtClean="0">
                <a:solidFill>
                  <a:srgbClr val="002060"/>
                </a:solidFill>
                <a:latin typeface="Arial" panose="020B0604020202020204" pitchFamily="34" charset="0"/>
                <a:ea typeface="Arial" charset="0"/>
                <a:cs typeface="Arial" charset="0"/>
              </a:rPr>
              <a:t>–</a:t>
            </a:r>
            <a:r>
              <a:rPr lang="en-US" dirty="0" smtClean="0">
                <a:solidFill>
                  <a:srgbClr val="002060"/>
                </a:solidFill>
                <a:latin typeface="Arial" panose="020B0604020202020204" pitchFamily="34" charset="0"/>
                <a:ea typeface="Arial" charset="0"/>
                <a:cs typeface="Arial" panose="020B0604020202020204" pitchFamily="34" charset="0"/>
              </a:rPr>
              <a:t> it just compounds the trauma</a:t>
            </a:r>
          </a:p>
          <a:p>
            <a:pPr marL="0" indent="0">
              <a:buNone/>
            </a:pPr>
            <a:endParaRPr lang="en-GB" dirty="0"/>
          </a:p>
        </p:txBody>
      </p:sp>
    </p:spTree>
    <p:extLst>
      <p:ext uri="{BB962C8B-B14F-4D97-AF65-F5344CB8AC3E}">
        <p14:creationId xmlns:p14="http://schemas.microsoft.com/office/powerpoint/2010/main" val="137954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4000" b="1" dirty="0" smtClean="0">
                <a:solidFill>
                  <a:schemeClr val="accent6"/>
                </a:solidFill>
                <a:latin typeface="Arial" charset="0"/>
                <a:ea typeface="Arial" charset="0"/>
                <a:cs typeface="Arial" charset="0"/>
              </a:rPr>
              <a:t/>
            </a:r>
            <a:br>
              <a:rPr lang="en-US" sz="4000" b="1" dirty="0" smtClean="0">
                <a:solidFill>
                  <a:schemeClr val="accent6"/>
                </a:solidFill>
                <a:latin typeface="Arial" charset="0"/>
                <a:ea typeface="Arial" charset="0"/>
                <a:cs typeface="Arial" charset="0"/>
              </a:rPr>
            </a:br>
            <a:r>
              <a:rPr lang="en-US" sz="4900" b="1" dirty="0" smtClean="0">
                <a:solidFill>
                  <a:schemeClr val="accent6"/>
                </a:solidFill>
                <a:latin typeface="Arial" charset="0"/>
                <a:ea typeface="Arial" charset="0"/>
                <a:cs typeface="Arial" charset="0"/>
              </a:rPr>
              <a:t>Trauma-sensitive schools</a:t>
            </a:r>
            <a:r>
              <a:rPr lang="en-US" dirty="0" smtClean="0">
                <a:solidFill>
                  <a:srgbClr val="0E4B75"/>
                </a:solidFill>
                <a:latin typeface="Arial" charset="0"/>
                <a:ea typeface="Arial" charset="0"/>
                <a:cs typeface="Arial" charset="0"/>
              </a:rPr>
              <a:t/>
            </a:r>
            <a:br>
              <a:rPr lang="en-US" dirty="0" smtClean="0">
                <a:solidFill>
                  <a:srgbClr val="0E4B75"/>
                </a:solidFill>
                <a:latin typeface="Arial" charset="0"/>
                <a:ea typeface="Arial" charset="0"/>
                <a:cs typeface="Arial" charset="0"/>
              </a:rPr>
            </a:br>
            <a:endParaRPr lang="en-GB" dirty="0"/>
          </a:p>
        </p:txBody>
      </p:sp>
      <p:sp>
        <p:nvSpPr>
          <p:cNvPr id="5" name="Content Placeholder 4"/>
          <p:cNvSpPr>
            <a:spLocks noGrp="1"/>
          </p:cNvSpPr>
          <p:nvPr>
            <p:ph idx="1"/>
          </p:nvPr>
        </p:nvSpPr>
        <p:spPr>
          <a:xfrm>
            <a:off x="838200" y="1443789"/>
            <a:ext cx="10515600" cy="4981074"/>
          </a:xfrm>
        </p:spPr>
        <p:txBody>
          <a:bodyPr>
            <a:normAutofit fontScale="92500" lnSpcReduction="20000"/>
          </a:bodyPr>
          <a:lstStyle/>
          <a:p>
            <a:pPr marL="285750" indent="-285750">
              <a:buFont typeface="Arial" charset="0"/>
              <a:buChar char="•"/>
            </a:pPr>
            <a:r>
              <a:rPr lang="en-GB" sz="3000" dirty="0" smtClean="0">
                <a:solidFill>
                  <a:srgbClr val="002060"/>
                </a:solidFill>
                <a:latin typeface="Arial" charset="0"/>
                <a:ea typeface="Arial" charset="0"/>
                <a:cs typeface="Arial" charset="0"/>
              </a:rPr>
              <a:t>Helping traumatised pupils/students and learners learn in the classroom should be subject of educational reform</a:t>
            </a:r>
          </a:p>
          <a:p>
            <a:pPr marL="285750" indent="-285750">
              <a:buFont typeface="Arial" charset="0"/>
              <a:buChar char="•"/>
            </a:pPr>
            <a:endParaRPr lang="en-GB" sz="3000" dirty="0" smtClean="0">
              <a:solidFill>
                <a:srgbClr val="002060"/>
              </a:solidFill>
              <a:latin typeface="Arial" charset="0"/>
              <a:ea typeface="Arial" charset="0"/>
              <a:cs typeface="Arial" charset="0"/>
            </a:endParaRPr>
          </a:p>
          <a:p>
            <a:pPr marL="285750" indent="-285750">
              <a:buFont typeface="Arial" charset="0"/>
              <a:buChar char="•"/>
            </a:pPr>
            <a:r>
              <a:rPr lang="en-GB" sz="3000" dirty="0" smtClean="0">
                <a:solidFill>
                  <a:srgbClr val="002060"/>
                </a:solidFill>
                <a:latin typeface="Arial" charset="0"/>
                <a:ea typeface="Arial" charset="0"/>
                <a:cs typeface="Arial" charset="0"/>
              </a:rPr>
              <a:t>Trauma sensitive schools/colleges can buffer the impact of the ACEs children experience at home</a:t>
            </a:r>
          </a:p>
          <a:p>
            <a:pPr marL="285750" indent="-285750">
              <a:buFont typeface="Arial" charset="0"/>
              <a:buChar char="•"/>
            </a:pPr>
            <a:endParaRPr lang="en-GB" sz="3000" dirty="0" smtClean="0">
              <a:solidFill>
                <a:srgbClr val="002060"/>
              </a:solidFill>
              <a:latin typeface="Arial" charset="0"/>
              <a:ea typeface="Arial" charset="0"/>
              <a:cs typeface="Arial" charset="0"/>
            </a:endParaRPr>
          </a:p>
          <a:p>
            <a:pPr marL="285750" indent="-285750">
              <a:buFont typeface="Arial" charset="0"/>
              <a:buChar char="•"/>
            </a:pPr>
            <a:r>
              <a:rPr lang="en-GB" sz="3000" dirty="0" smtClean="0">
                <a:solidFill>
                  <a:srgbClr val="002060"/>
                </a:solidFill>
                <a:latin typeface="Arial" charset="0"/>
                <a:ea typeface="Arial" charset="0"/>
                <a:cs typeface="Arial" charset="0"/>
              </a:rPr>
              <a:t>Children and young people need love – unconditionally; people need love and respect – teachers/lecturers are often the only adult in a vulnerable isolated persons life that can offer that. Acting in ‘loco-parentis’</a:t>
            </a:r>
          </a:p>
          <a:p>
            <a:pPr marL="285750" indent="-285750">
              <a:buFont typeface="Arial" charset="0"/>
              <a:buChar char="•"/>
            </a:pPr>
            <a:endParaRPr lang="en-GB" sz="3000" dirty="0" smtClean="0">
              <a:solidFill>
                <a:srgbClr val="002060"/>
              </a:solidFill>
              <a:latin typeface="Arial" charset="0"/>
              <a:ea typeface="Arial" charset="0"/>
              <a:cs typeface="Arial" charset="0"/>
            </a:endParaRPr>
          </a:p>
          <a:p>
            <a:pPr marL="285750" indent="-285750">
              <a:buFont typeface="Arial" charset="0"/>
              <a:buChar char="•"/>
            </a:pPr>
            <a:r>
              <a:rPr lang="en-GB" sz="3000" dirty="0" smtClean="0">
                <a:solidFill>
                  <a:srgbClr val="002060"/>
                </a:solidFill>
                <a:latin typeface="Arial" charset="0"/>
                <a:ea typeface="Arial" charset="0"/>
                <a:cs typeface="Arial" charset="0"/>
              </a:rPr>
              <a:t>Whole school/college approach is required – a change in culture</a:t>
            </a:r>
          </a:p>
          <a:p>
            <a:endParaRPr lang="en-GB" dirty="0"/>
          </a:p>
        </p:txBody>
      </p:sp>
    </p:spTree>
    <p:extLst>
      <p:ext uri="{BB962C8B-B14F-4D97-AF65-F5344CB8AC3E}">
        <p14:creationId xmlns:p14="http://schemas.microsoft.com/office/powerpoint/2010/main" val="4175655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85" y="365125"/>
            <a:ext cx="11483006" cy="1325563"/>
          </a:xfrm>
        </p:spPr>
        <p:txBody>
          <a:bodyPr/>
          <a:lstStyle/>
          <a:p>
            <a:r>
              <a:rPr lang="en-GB" b="1" dirty="0" smtClean="0">
                <a:solidFill>
                  <a:schemeClr val="accent6"/>
                </a:solidFill>
                <a:latin typeface="Arial" panose="020B0604020202020204" pitchFamily="34" charset="0"/>
                <a:cs typeface="Arial" panose="020B0604020202020204" pitchFamily="34" charset="0"/>
              </a:rPr>
              <a:t>Loco-parentis</a:t>
            </a:r>
            <a:r>
              <a:rPr lang="en-GB" b="1" dirty="0" smtClean="0">
                <a:latin typeface="Arial" panose="020B0604020202020204" pitchFamily="34" charset="0"/>
                <a:cs typeface="Arial" panose="020B0604020202020204" pitchFamily="34" charset="0"/>
              </a:rPr>
              <a:t> </a:t>
            </a:r>
            <a:endParaRPr lang="en-GB"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7585" y="1825624"/>
            <a:ext cx="11691257" cy="4738461"/>
          </a:xfrm>
        </p:spPr>
        <p:txBody>
          <a:bodyPr>
            <a:normAutofit/>
          </a:bodyPr>
          <a:lstStyle/>
          <a:p>
            <a:pPr marL="0" indent="0">
              <a:buNone/>
            </a:pPr>
            <a:r>
              <a:rPr lang="en-GB" dirty="0" smtClean="0">
                <a:solidFill>
                  <a:srgbClr val="002060"/>
                </a:solidFill>
                <a:latin typeface="Arial" panose="020B0604020202020204" pitchFamily="34" charset="0"/>
                <a:cs typeface="Arial" panose="020B0604020202020204" pitchFamily="34" charset="0"/>
              </a:rPr>
              <a:t>The </a:t>
            </a:r>
            <a:r>
              <a:rPr lang="en-GB" dirty="0">
                <a:solidFill>
                  <a:srgbClr val="002060"/>
                </a:solidFill>
                <a:latin typeface="Arial" panose="020B0604020202020204" pitchFamily="34" charset="0"/>
                <a:cs typeface="Arial" panose="020B0604020202020204" pitchFamily="34" charset="0"/>
              </a:rPr>
              <a:t>term </a:t>
            </a:r>
            <a:r>
              <a:rPr lang="en-GB" b="1" dirty="0">
                <a:solidFill>
                  <a:srgbClr val="002060"/>
                </a:solidFill>
                <a:latin typeface="Arial" panose="020B0604020202020204" pitchFamily="34" charset="0"/>
                <a:cs typeface="Arial" panose="020B0604020202020204" pitchFamily="34" charset="0"/>
              </a:rPr>
              <a:t>in loco parentis</a:t>
            </a:r>
            <a:r>
              <a:rPr lang="en-GB" dirty="0">
                <a:solidFill>
                  <a:srgbClr val="002060"/>
                </a:solidFill>
                <a:latin typeface="Arial" panose="020B0604020202020204" pitchFamily="34" charset="0"/>
                <a:cs typeface="Arial" panose="020B0604020202020204" pitchFamily="34" charset="0"/>
              </a:rPr>
              <a:t>, Latin for "in the place of a parent" refers to the legal responsibility of a person or </a:t>
            </a:r>
            <a:r>
              <a:rPr lang="en-GB" dirty="0" smtClean="0">
                <a:solidFill>
                  <a:srgbClr val="002060"/>
                </a:solidFill>
                <a:latin typeface="Arial" panose="020B0604020202020204" pitchFamily="34" charset="0"/>
                <a:cs typeface="Arial" panose="020B0604020202020204" pitchFamily="34" charset="0"/>
              </a:rPr>
              <a:t>organisation </a:t>
            </a:r>
            <a:r>
              <a:rPr lang="en-GB" dirty="0">
                <a:solidFill>
                  <a:srgbClr val="002060"/>
                </a:solidFill>
                <a:latin typeface="Arial" panose="020B0604020202020204" pitchFamily="34" charset="0"/>
                <a:cs typeface="Arial" panose="020B0604020202020204" pitchFamily="34" charset="0"/>
              </a:rPr>
              <a:t>to take on some of the functions and responsibilities of a parent. Originally derived from English common law, it is applied in two separate areas of the law. </a:t>
            </a:r>
            <a:endParaRPr lang="en-GB" dirty="0" smtClean="0">
              <a:solidFill>
                <a:srgbClr val="002060"/>
              </a:solidFill>
              <a:latin typeface="Arial" panose="020B0604020202020204" pitchFamily="34" charset="0"/>
              <a:cs typeface="Arial" panose="020B0604020202020204" pitchFamily="34" charset="0"/>
            </a:endParaRPr>
          </a:p>
          <a:p>
            <a:pPr marL="0" indent="0">
              <a:buNone/>
            </a:pPr>
            <a:r>
              <a:rPr lang="en-GB" dirty="0" smtClean="0">
                <a:solidFill>
                  <a:srgbClr val="002060"/>
                </a:solidFill>
                <a:latin typeface="Arial" panose="020B0604020202020204" pitchFamily="34" charset="0"/>
                <a:cs typeface="Arial" panose="020B0604020202020204" pitchFamily="34" charset="0"/>
              </a:rPr>
              <a:t>First</a:t>
            </a:r>
            <a:r>
              <a:rPr lang="en-GB" dirty="0">
                <a:solidFill>
                  <a:srgbClr val="002060"/>
                </a:solidFill>
                <a:latin typeface="Arial" panose="020B0604020202020204" pitchFamily="34" charset="0"/>
                <a:cs typeface="Arial" panose="020B0604020202020204" pitchFamily="34" charset="0"/>
              </a:rPr>
              <a:t>, it allows institutions such as colleges and schools to act in the best interests of the students as they see fit, although not allowing what would be considered violations of the students' civil </a:t>
            </a:r>
            <a:r>
              <a:rPr lang="en-GB" dirty="0" smtClean="0">
                <a:solidFill>
                  <a:srgbClr val="002060"/>
                </a:solidFill>
                <a:latin typeface="Arial" panose="020B0604020202020204" pitchFamily="34" charset="0"/>
                <a:cs typeface="Arial" panose="020B0604020202020204" pitchFamily="34" charset="0"/>
              </a:rPr>
              <a:t>liberties.</a:t>
            </a:r>
          </a:p>
          <a:p>
            <a:pPr marL="0" indent="0">
              <a:buNone/>
            </a:pPr>
            <a:endParaRPr lang="en-GB" dirty="0">
              <a:solidFill>
                <a:schemeClr val="accent5">
                  <a:lumMod val="75000"/>
                </a:schemeClr>
              </a:solidFill>
              <a:latin typeface="Arial" panose="020B0604020202020204" pitchFamily="34" charset="0"/>
              <a:cs typeface="Arial" panose="020B0604020202020204" pitchFamily="34" charset="0"/>
            </a:endParaRPr>
          </a:p>
          <a:p>
            <a:pPr marL="0" indent="0" algn="ctr">
              <a:buNone/>
            </a:pPr>
            <a:r>
              <a:rPr lang="en-GB" b="1" dirty="0" smtClean="0">
                <a:solidFill>
                  <a:schemeClr val="accent6"/>
                </a:solidFill>
                <a:latin typeface="Arial" panose="020B0604020202020204" pitchFamily="34" charset="0"/>
                <a:cs typeface="Arial" panose="020B0604020202020204" pitchFamily="34" charset="0"/>
              </a:rPr>
              <a:t>Consider our role and actions in this context</a:t>
            </a:r>
            <a:endParaRPr lang="en-GB"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695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351477"/>
            <a:ext cx="11655187" cy="1334583"/>
          </a:xfrm>
        </p:spPr>
        <p:txBody>
          <a:bodyPr>
            <a:normAutofit fontScale="90000"/>
          </a:bodyPr>
          <a:lstStyle/>
          <a:p>
            <a:pPr algn="ctr"/>
            <a:r>
              <a:rPr lang="en-US" dirty="0" smtClean="0">
                <a:solidFill>
                  <a:schemeClr val="accent6"/>
                </a:solidFill>
                <a:latin typeface="Arial" charset="0"/>
                <a:ea typeface="Arial" charset="0"/>
                <a:cs typeface="Arial" charset="0"/>
              </a:rPr>
              <a:t/>
            </a:r>
            <a:br>
              <a:rPr lang="en-US" dirty="0" smtClean="0">
                <a:solidFill>
                  <a:schemeClr val="accent6"/>
                </a:solidFill>
                <a:latin typeface="Arial" charset="0"/>
                <a:ea typeface="Arial" charset="0"/>
                <a:cs typeface="Arial" charset="0"/>
              </a:rPr>
            </a:br>
            <a:r>
              <a:rPr lang="en-US" sz="4900" b="1" dirty="0" smtClean="0">
                <a:solidFill>
                  <a:schemeClr val="accent6"/>
                </a:solidFill>
                <a:latin typeface="Arial" charset="0"/>
                <a:ea typeface="Arial" charset="0"/>
                <a:cs typeface="Arial" charset="0"/>
              </a:rPr>
              <a:t>Trauma-sensitive schools: key ingredients</a:t>
            </a:r>
            <a:r>
              <a:rPr lang="en-US" dirty="0" smtClean="0">
                <a:solidFill>
                  <a:srgbClr val="0E4B75"/>
                </a:solidFill>
                <a:latin typeface="Arial" charset="0"/>
                <a:ea typeface="Arial" charset="0"/>
                <a:cs typeface="Arial" charset="0"/>
              </a:rPr>
              <a:t/>
            </a:r>
            <a:br>
              <a:rPr lang="en-US" dirty="0" smtClean="0">
                <a:solidFill>
                  <a:srgbClr val="0E4B75"/>
                </a:solidFill>
                <a:latin typeface="Arial" charset="0"/>
                <a:ea typeface="Arial" charset="0"/>
                <a:cs typeface="Arial" charset="0"/>
              </a:rPr>
            </a:br>
            <a:endParaRPr lang="en-GB" dirty="0"/>
          </a:p>
        </p:txBody>
      </p:sp>
      <p:sp>
        <p:nvSpPr>
          <p:cNvPr id="3" name="Content Placeholder 2"/>
          <p:cNvSpPr>
            <a:spLocks noGrp="1"/>
          </p:cNvSpPr>
          <p:nvPr>
            <p:ph idx="1"/>
          </p:nvPr>
        </p:nvSpPr>
        <p:spPr>
          <a:xfrm>
            <a:off x="838200" y="1581374"/>
            <a:ext cx="10515600" cy="5142155"/>
          </a:xfrm>
        </p:spPr>
        <p:txBody>
          <a:bodyPr>
            <a:normAutofit fontScale="70000" lnSpcReduction="20000"/>
          </a:bodyPr>
          <a:lstStyle/>
          <a:p>
            <a:pPr marL="285750" indent="-285750">
              <a:buFont typeface="Arial" charset="0"/>
              <a:buChar char="•"/>
            </a:pPr>
            <a:endParaRPr lang="en-GB" sz="4600" dirty="0" smtClean="0">
              <a:solidFill>
                <a:srgbClr val="002060"/>
              </a:solidFill>
              <a:latin typeface="Arial" panose="020B0604020202020204" pitchFamily="34" charset="0"/>
              <a:ea typeface="Arial" charset="0"/>
              <a:cs typeface="Arial" panose="020B0604020202020204" pitchFamily="34" charset="0"/>
            </a:endParaRPr>
          </a:p>
          <a:p>
            <a:pPr marL="285750" indent="-285750">
              <a:buFont typeface="Arial" charset="0"/>
              <a:buChar char="•"/>
            </a:pPr>
            <a:r>
              <a:rPr lang="en-GB" sz="4600" dirty="0" smtClean="0">
                <a:solidFill>
                  <a:srgbClr val="002060"/>
                </a:solidFill>
                <a:latin typeface="Arial" panose="020B0604020202020204" pitchFamily="34" charset="0"/>
                <a:ea typeface="Arial" charset="0"/>
                <a:cs typeface="Arial" panose="020B0604020202020204" pitchFamily="34" charset="0"/>
              </a:rPr>
              <a:t>The teaching staff have to be ready to change: if they want to cling onto punitive measures </a:t>
            </a:r>
            <a:r>
              <a:rPr lang="en-GB" sz="4600" dirty="0">
                <a:solidFill>
                  <a:srgbClr val="002060"/>
                </a:solidFill>
                <a:latin typeface="Arial" panose="020B0604020202020204" pitchFamily="34" charset="0"/>
                <a:ea typeface="Arial" charset="0"/>
                <a:cs typeface="Arial" panose="020B0604020202020204" pitchFamily="34" charset="0"/>
              </a:rPr>
              <a:t>&amp;</a:t>
            </a:r>
            <a:r>
              <a:rPr lang="en-GB" sz="4600" dirty="0" smtClean="0">
                <a:solidFill>
                  <a:srgbClr val="002060"/>
                </a:solidFill>
                <a:latin typeface="Arial" panose="020B0604020202020204" pitchFamily="34" charset="0"/>
                <a:ea typeface="Arial" charset="0"/>
                <a:cs typeface="Arial" panose="020B0604020202020204" pitchFamily="34" charset="0"/>
              </a:rPr>
              <a:t> they are burnt out - it is not going to work</a:t>
            </a:r>
          </a:p>
          <a:p>
            <a:pPr marL="285750" indent="-285750">
              <a:buFont typeface="Arial" charset="0"/>
              <a:buChar char="•"/>
            </a:pPr>
            <a:r>
              <a:rPr lang="en-GB" sz="4600" dirty="0" smtClean="0">
                <a:solidFill>
                  <a:srgbClr val="002060"/>
                </a:solidFill>
                <a:latin typeface="Arial" panose="020B0604020202020204" pitchFamily="34" charset="0"/>
                <a:ea typeface="Arial" charset="0"/>
                <a:cs typeface="Arial" panose="020B0604020202020204" pitchFamily="34" charset="0"/>
              </a:rPr>
              <a:t>Be honest, is there some preparation work to do?</a:t>
            </a:r>
          </a:p>
          <a:p>
            <a:pPr marL="285750" indent="-285750">
              <a:buFont typeface="Arial" charset="0"/>
              <a:buChar char="•"/>
            </a:pPr>
            <a:r>
              <a:rPr lang="en-GB" sz="4600" dirty="0" smtClean="0">
                <a:solidFill>
                  <a:srgbClr val="002060"/>
                </a:solidFill>
                <a:latin typeface="Arial" panose="020B0604020202020204" pitchFamily="34" charset="0"/>
                <a:ea typeface="Arial" charset="0"/>
                <a:cs typeface="Arial" panose="020B0604020202020204" pitchFamily="34" charset="0"/>
              </a:rPr>
              <a:t>Readiness assessment is key - use the REACh/</a:t>
            </a:r>
            <a:r>
              <a:rPr lang="en-GB" sz="4600" dirty="0" err="1" smtClean="0">
                <a:solidFill>
                  <a:srgbClr val="002060"/>
                </a:solidFill>
                <a:latin typeface="Arial" panose="020B0604020202020204" pitchFamily="34" charset="0"/>
                <a:ea typeface="Arial" charset="0"/>
                <a:cs typeface="Arial" panose="020B0604020202020204" pitchFamily="34" charset="0"/>
              </a:rPr>
              <a:t>TEACh</a:t>
            </a:r>
            <a:r>
              <a:rPr lang="en-GB" sz="4600" dirty="0" smtClean="0">
                <a:solidFill>
                  <a:srgbClr val="002060"/>
                </a:solidFill>
                <a:latin typeface="Arial" panose="020B0604020202020204" pitchFamily="34" charset="0"/>
                <a:ea typeface="Arial" charset="0"/>
                <a:cs typeface="Arial" panose="020B0604020202020204" pitchFamily="34" charset="0"/>
              </a:rPr>
              <a:t> 5 step model</a:t>
            </a:r>
          </a:p>
          <a:p>
            <a:pPr marL="285750" indent="-285750">
              <a:buFont typeface="Arial" charset="0"/>
              <a:buChar char="•"/>
            </a:pPr>
            <a:r>
              <a:rPr lang="en-GB" sz="4600" dirty="0" smtClean="0">
                <a:solidFill>
                  <a:srgbClr val="002060"/>
                </a:solidFill>
                <a:latin typeface="Arial" panose="020B0604020202020204" pitchFamily="34" charset="0"/>
                <a:ea typeface="Arial" charset="0"/>
                <a:cs typeface="Arial" panose="020B0604020202020204" pitchFamily="34" charset="0"/>
              </a:rPr>
              <a:t>Building strong caring relationships with children </a:t>
            </a:r>
            <a:r>
              <a:rPr lang="mr-IN" sz="4600" dirty="0" smtClean="0">
                <a:solidFill>
                  <a:srgbClr val="002060"/>
                </a:solidFill>
                <a:latin typeface="Arial" panose="020B0604020202020204" pitchFamily="34" charset="0"/>
                <a:ea typeface="Arial" charset="0"/>
                <a:cs typeface="Arial" charset="0"/>
              </a:rPr>
              <a:t>–</a:t>
            </a:r>
            <a:r>
              <a:rPr lang="en-GB" sz="4600" dirty="0" smtClean="0">
                <a:solidFill>
                  <a:srgbClr val="002060"/>
                </a:solidFill>
                <a:latin typeface="Arial" panose="020B0604020202020204" pitchFamily="34" charset="0"/>
                <a:ea typeface="Arial" charset="0"/>
                <a:cs typeface="Arial" panose="020B0604020202020204" pitchFamily="34" charset="0"/>
              </a:rPr>
              <a:t> ’in loco parentis’</a:t>
            </a:r>
          </a:p>
          <a:p>
            <a:pPr marL="285750" indent="-285750">
              <a:buFont typeface="Arial" charset="0"/>
              <a:buChar char="•"/>
            </a:pPr>
            <a:r>
              <a:rPr lang="en-GB" sz="4600" dirty="0" smtClean="0">
                <a:solidFill>
                  <a:srgbClr val="002060"/>
                </a:solidFill>
                <a:latin typeface="Arial" panose="020B0604020202020204" pitchFamily="34" charset="0"/>
                <a:ea typeface="Arial" charset="0"/>
                <a:cs typeface="Arial" panose="020B0604020202020204" pitchFamily="34" charset="0"/>
              </a:rPr>
              <a:t>Holding to account with compassion </a:t>
            </a:r>
            <a:r>
              <a:rPr lang="mr-IN" sz="4600" dirty="0" smtClean="0">
                <a:solidFill>
                  <a:srgbClr val="002060"/>
                </a:solidFill>
                <a:latin typeface="Arial" panose="020B0604020202020204" pitchFamily="34" charset="0"/>
                <a:ea typeface="Arial" charset="0"/>
                <a:cs typeface="Arial" charset="0"/>
              </a:rPr>
              <a:t>–</a:t>
            </a:r>
            <a:r>
              <a:rPr lang="en-GB" sz="4600" dirty="0" smtClean="0">
                <a:solidFill>
                  <a:srgbClr val="002060"/>
                </a:solidFill>
                <a:latin typeface="Arial" panose="020B0604020202020204" pitchFamily="34" charset="0"/>
                <a:ea typeface="Arial" charset="0"/>
                <a:cs typeface="Arial" panose="020B0604020202020204" pitchFamily="34" charset="0"/>
              </a:rPr>
              <a:t> not punishment</a:t>
            </a:r>
          </a:p>
          <a:p>
            <a:pPr marL="285750" indent="-285750">
              <a:buFont typeface="Arial" charset="0"/>
              <a:buChar char="•"/>
            </a:pPr>
            <a:r>
              <a:rPr lang="en-GB" sz="4600" dirty="0" smtClean="0">
                <a:solidFill>
                  <a:srgbClr val="002060"/>
                </a:solidFill>
                <a:latin typeface="Arial" charset="0"/>
                <a:ea typeface="Arial" charset="0"/>
                <a:cs typeface="Arial" charset="0"/>
              </a:rPr>
              <a:t>Then move into ‘ACEs to Assets’ or ‘resilience trumps ACEs’ phase</a:t>
            </a:r>
          </a:p>
          <a:p>
            <a:endParaRPr lang="en-GB" dirty="0"/>
          </a:p>
        </p:txBody>
      </p:sp>
    </p:spTree>
    <p:extLst>
      <p:ext uri="{BB962C8B-B14F-4D97-AF65-F5344CB8AC3E}">
        <p14:creationId xmlns:p14="http://schemas.microsoft.com/office/powerpoint/2010/main" val="3269129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6"/>
                </a:solidFill>
                <a:latin typeface="Arial" panose="020B0604020202020204" pitchFamily="34" charset="0"/>
                <a:cs typeface="Arial" panose="020B0604020202020204" pitchFamily="34" charset="0"/>
              </a:rPr>
              <a:t>Asking the right questions</a:t>
            </a:r>
            <a:endParaRPr lang="en-GB"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pPr marL="0" indent="0" algn="ctr">
              <a:buNone/>
            </a:pPr>
            <a:endParaRPr lang="en-GB" dirty="0" smtClean="0"/>
          </a:p>
          <a:p>
            <a:pPr marL="0" indent="0" algn="ctr">
              <a:buNone/>
            </a:pPr>
            <a:endParaRPr lang="en-GB" sz="5200" b="1" dirty="0" smtClean="0">
              <a:solidFill>
                <a:srgbClr val="002060"/>
              </a:solidFill>
              <a:latin typeface="Arial" panose="020B0604020202020204" pitchFamily="34" charset="0"/>
              <a:cs typeface="Arial" panose="020B0604020202020204" pitchFamily="34" charset="0"/>
            </a:endParaRPr>
          </a:p>
          <a:p>
            <a:pPr marL="0" indent="0" algn="ctr">
              <a:buNone/>
            </a:pPr>
            <a:r>
              <a:rPr lang="en-GB" sz="5200" b="1" dirty="0" smtClean="0">
                <a:solidFill>
                  <a:srgbClr val="002060"/>
                </a:solidFill>
                <a:latin typeface="Arial" panose="020B0604020202020204" pitchFamily="34" charset="0"/>
                <a:cs typeface="Arial" panose="020B0604020202020204" pitchFamily="34" charset="0"/>
              </a:rPr>
              <a:t>What’s happened to you?</a:t>
            </a:r>
          </a:p>
          <a:p>
            <a:pPr marL="0" indent="0" algn="ctr">
              <a:buNone/>
            </a:pPr>
            <a:endParaRPr lang="en-GB" sz="5200" b="1" dirty="0" smtClean="0">
              <a:solidFill>
                <a:srgbClr val="002060"/>
              </a:solidFill>
              <a:latin typeface="Arial" panose="020B0604020202020204" pitchFamily="34" charset="0"/>
              <a:cs typeface="Arial" panose="020B0604020202020204" pitchFamily="34" charset="0"/>
            </a:endParaRPr>
          </a:p>
          <a:p>
            <a:pPr marL="0" indent="0" algn="ctr">
              <a:buNone/>
            </a:pPr>
            <a:r>
              <a:rPr lang="en-GB" sz="5200" dirty="0">
                <a:solidFill>
                  <a:srgbClr val="002060"/>
                </a:solidFill>
                <a:latin typeface="Arial" panose="020B0604020202020204" pitchFamily="34" charset="0"/>
                <a:cs typeface="Arial" panose="020B0604020202020204" pitchFamily="34" charset="0"/>
              </a:rPr>
              <a:t>r</a:t>
            </a:r>
            <a:r>
              <a:rPr lang="en-GB" sz="5200" dirty="0" smtClean="0">
                <a:solidFill>
                  <a:srgbClr val="002060"/>
                </a:solidFill>
                <a:latin typeface="Arial" panose="020B0604020202020204" pitchFamily="34" charset="0"/>
                <a:cs typeface="Arial" panose="020B0604020202020204" pitchFamily="34" charset="0"/>
              </a:rPr>
              <a:t>ather than</a:t>
            </a:r>
          </a:p>
          <a:p>
            <a:pPr marL="0" indent="0" algn="ctr">
              <a:buNone/>
            </a:pPr>
            <a:endParaRPr lang="en-GB" sz="5200" b="1" dirty="0" smtClean="0">
              <a:solidFill>
                <a:srgbClr val="002060"/>
              </a:solidFill>
              <a:latin typeface="Arial" panose="020B0604020202020204" pitchFamily="34" charset="0"/>
              <a:cs typeface="Arial" panose="020B0604020202020204" pitchFamily="34" charset="0"/>
            </a:endParaRPr>
          </a:p>
          <a:p>
            <a:pPr marL="0" indent="0" algn="ctr">
              <a:buNone/>
            </a:pPr>
            <a:r>
              <a:rPr lang="en-GB" sz="5200" b="1" dirty="0" smtClean="0">
                <a:solidFill>
                  <a:srgbClr val="002060"/>
                </a:solidFill>
                <a:latin typeface="Arial" panose="020B0604020202020204" pitchFamily="34" charset="0"/>
                <a:cs typeface="Arial" panose="020B0604020202020204" pitchFamily="34" charset="0"/>
              </a:rPr>
              <a:t>What’s wrong with you?</a:t>
            </a:r>
            <a:endParaRPr lang="en-GB" sz="5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587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65125"/>
            <a:ext cx="11239500" cy="1325563"/>
          </a:xfrm>
        </p:spPr>
        <p:txBody>
          <a:bodyPr/>
          <a:lstStyle/>
          <a:p>
            <a:r>
              <a:rPr lang="en-GB" b="1" dirty="0" smtClean="0">
                <a:solidFill>
                  <a:schemeClr val="accent6"/>
                </a:solidFill>
                <a:latin typeface="Arial" panose="020B0604020202020204" pitchFamily="34" charset="0"/>
                <a:cs typeface="Arial" panose="020B0604020202020204" pitchFamily="34" charset="0"/>
              </a:rPr>
              <a:t>What do does Capacity Building  mean?</a:t>
            </a:r>
            <a:endParaRPr lang="en-GB"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smtClean="0"/>
          </a:p>
          <a:p>
            <a:endParaRPr lang="en-GB" dirty="0"/>
          </a:p>
          <a:p>
            <a:r>
              <a:rPr lang="en-GB" sz="3200" dirty="0" smtClean="0">
                <a:solidFill>
                  <a:srgbClr val="002060"/>
                </a:solidFill>
                <a:latin typeface="Arial" panose="020B0604020202020204" pitchFamily="34" charset="0"/>
                <a:cs typeface="Arial" panose="020B0604020202020204" pitchFamily="34" charset="0"/>
              </a:rPr>
              <a:t>Your capacity for something is your ability to do it, or the amount of it that you are able to do. </a:t>
            </a:r>
          </a:p>
          <a:p>
            <a:r>
              <a:rPr lang="en-GB" sz="3200" dirty="0" smtClean="0">
                <a:solidFill>
                  <a:srgbClr val="002060"/>
                </a:solidFill>
                <a:latin typeface="Arial" panose="020B0604020202020204" pitchFamily="34" charset="0"/>
                <a:cs typeface="Arial" panose="020B0604020202020204" pitchFamily="34" charset="0"/>
              </a:rPr>
              <a:t>Then measuring the nuances and the impact with the intervention</a:t>
            </a:r>
            <a:endParaRPr lang="en-GB"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1972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1944"/>
            <a:ext cx="10515600" cy="1248522"/>
          </a:xfrm>
        </p:spPr>
        <p:txBody>
          <a:bodyPr>
            <a:normAutofit/>
          </a:bodyPr>
          <a:lstStyle/>
          <a:p>
            <a:pPr algn="ctr"/>
            <a:r>
              <a:rPr lang="en-US" b="1" dirty="0" smtClean="0">
                <a:solidFill>
                  <a:schemeClr val="accent6"/>
                </a:solidFill>
                <a:latin typeface="Arial" charset="0"/>
                <a:ea typeface="Arial" charset="0"/>
                <a:cs typeface="Arial" charset="0"/>
              </a:rPr>
              <a:t>What is the prize?</a:t>
            </a:r>
            <a:r>
              <a:rPr lang="en-US" sz="4000" b="1" dirty="0" smtClean="0">
                <a:solidFill>
                  <a:schemeClr val="accent6"/>
                </a:solidFill>
                <a:latin typeface="Arial" charset="0"/>
                <a:ea typeface="Arial" charset="0"/>
                <a:cs typeface="Arial" charset="0"/>
              </a:rPr>
              <a:t/>
            </a:r>
            <a:br>
              <a:rPr lang="en-US" sz="4000" b="1" dirty="0" smtClean="0">
                <a:solidFill>
                  <a:schemeClr val="accent6"/>
                </a:solidFill>
                <a:latin typeface="Arial" charset="0"/>
                <a:ea typeface="Arial" charset="0"/>
                <a:cs typeface="Arial" charset="0"/>
              </a:rPr>
            </a:br>
            <a:endParaRPr lang="en-GB" sz="4000" b="1" dirty="0">
              <a:solidFill>
                <a:schemeClr val="accent6"/>
              </a:solidFill>
            </a:endParaRPr>
          </a:p>
        </p:txBody>
      </p:sp>
      <p:sp>
        <p:nvSpPr>
          <p:cNvPr id="3" name="Content Placeholder 2"/>
          <p:cNvSpPr>
            <a:spLocks noGrp="1"/>
          </p:cNvSpPr>
          <p:nvPr>
            <p:ph idx="1"/>
          </p:nvPr>
        </p:nvSpPr>
        <p:spPr>
          <a:xfrm>
            <a:off x="290455" y="1825624"/>
            <a:ext cx="11629017" cy="4768813"/>
          </a:xfrm>
        </p:spPr>
        <p:txBody>
          <a:bodyPr>
            <a:normAutofit/>
          </a:bodyPr>
          <a:lstStyle/>
          <a:p>
            <a:pPr marL="285750" indent="-285750">
              <a:buFont typeface="Arial" charset="0"/>
              <a:buChar char="•"/>
            </a:pPr>
            <a:r>
              <a:rPr lang="en-GB" sz="3200" dirty="0" smtClean="0">
                <a:solidFill>
                  <a:srgbClr val="002060"/>
                </a:solidFill>
                <a:latin typeface="Arial" charset="0"/>
                <a:ea typeface="Arial" charset="0"/>
                <a:cs typeface="Arial" charset="0"/>
              </a:rPr>
              <a:t>Learning how to get along with  others is crucial</a:t>
            </a:r>
          </a:p>
          <a:p>
            <a:pPr marL="285750" indent="-285750">
              <a:buFont typeface="Arial" charset="0"/>
              <a:buChar char="•"/>
            </a:pPr>
            <a:r>
              <a:rPr lang="en-GB" sz="3200" dirty="0" smtClean="0">
                <a:solidFill>
                  <a:srgbClr val="002060"/>
                </a:solidFill>
                <a:latin typeface="Arial" charset="0"/>
                <a:ea typeface="Arial" charset="0"/>
                <a:cs typeface="Arial" charset="0"/>
              </a:rPr>
              <a:t>Self regulation, self soothing, reciprocation, self appreciation compassion/self-compassion &amp; responsibility are the skills that need to be learned.</a:t>
            </a:r>
          </a:p>
          <a:p>
            <a:pPr marL="285750" indent="-285750">
              <a:buFont typeface="Arial" charset="0"/>
              <a:buChar char="•"/>
            </a:pPr>
            <a:r>
              <a:rPr lang="en-GB" sz="3200" dirty="0" smtClean="0">
                <a:solidFill>
                  <a:srgbClr val="002060"/>
                </a:solidFill>
                <a:latin typeface="Arial" charset="0"/>
                <a:ea typeface="Arial" charset="0"/>
                <a:cs typeface="Arial" charset="0"/>
              </a:rPr>
              <a:t>Better safety, emotional wellbeing, </a:t>
            </a:r>
            <a:r>
              <a:rPr lang="en-GB" sz="3200" dirty="0">
                <a:solidFill>
                  <a:srgbClr val="002060"/>
                </a:solidFill>
                <a:latin typeface="Arial" charset="0"/>
                <a:ea typeface="Arial" charset="0"/>
                <a:cs typeface="Arial" charset="0"/>
              </a:rPr>
              <a:t>&amp;</a:t>
            </a:r>
            <a:r>
              <a:rPr lang="en-GB" sz="3200" dirty="0" smtClean="0">
                <a:solidFill>
                  <a:srgbClr val="002060"/>
                </a:solidFill>
                <a:latin typeface="Arial" charset="0"/>
                <a:ea typeface="Arial" charset="0"/>
                <a:cs typeface="Arial" charset="0"/>
              </a:rPr>
              <a:t> resilience does not always</a:t>
            </a:r>
            <a:r>
              <a:rPr lang="en-GB" sz="3200" b="1" dirty="0" smtClean="0">
                <a:solidFill>
                  <a:srgbClr val="002060"/>
                </a:solidFill>
                <a:latin typeface="Arial" charset="0"/>
                <a:ea typeface="Arial" charset="0"/>
                <a:cs typeface="Arial" charset="0"/>
              </a:rPr>
              <a:t> </a:t>
            </a:r>
            <a:r>
              <a:rPr lang="en-GB" sz="3200" dirty="0" smtClean="0">
                <a:solidFill>
                  <a:srgbClr val="002060"/>
                </a:solidFill>
                <a:latin typeface="Arial" charset="0"/>
                <a:ea typeface="Arial" charset="0"/>
                <a:cs typeface="Arial" charset="0"/>
              </a:rPr>
              <a:t>equal better test scores! But does build well-rounded individuals who thrive!</a:t>
            </a:r>
          </a:p>
          <a:p>
            <a:pPr marL="285750" indent="-285750">
              <a:buFont typeface="Arial" charset="0"/>
              <a:buChar char="•"/>
            </a:pPr>
            <a:r>
              <a:rPr lang="en-GB" sz="3200" dirty="0" smtClean="0">
                <a:solidFill>
                  <a:srgbClr val="002060"/>
                </a:solidFill>
                <a:latin typeface="Arial" charset="0"/>
                <a:ea typeface="Arial" charset="0"/>
                <a:cs typeface="Arial" charset="0"/>
              </a:rPr>
              <a:t>But, these factors predict success in adult life better than test scores at school/college</a:t>
            </a:r>
            <a:r>
              <a:rPr lang="mr-IN" sz="3200" dirty="0" smtClean="0">
                <a:solidFill>
                  <a:srgbClr val="002060"/>
                </a:solidFill>
                <a:latin typeface="Arial" charset="0"/>
                <a:ea typeface="Arial" charset="0"/>
                <a:cs typeface="Arial" charset="0"/>
              </a:rPr>
              <a:t>…</a:t>
            </a:r>
            <a:endParaRPr lang="en-GB" sz="3200" dirty="0" smtClean="0">
              <a:solidFill>
                <a:srgbClr val="002060"/>
              </a:solidFill>
              <a:latin typeface="Arial" charset="0"/>
              <a:ea typeface="Arial" charset="0"/>
              <a:cs typeface="Arial" charset="0"/>
            </a:endParaRPr>
          </a:p>
          <a:p>
            <a:endParaRPr lang="en-GB" dirty="0"/>
          </a:p>
        </p:txBody>
      </p:sp>
    </p:spTree>
    <p:extLst>
      <p:ext uri="{BB962C8B-B14F-4D97-AF65-F5344CB8AC3E}">
        <p14:creationId xmlns:p14="http://schemas.microsoft.com/office/powerpoint/2010/main" val="14120188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smtClean="0">
                <a:solidFill>
                  <a:schemeClr val="accent6"/>
                </a:solidFill>
                <a:latin typeface="Arial" panose="020B0604020202020204" pitchFamily="34" charset="0"/>
                <a:cs typeface="Arial" panose="020B0604020202020204" pitchFamily="34" charset="0"/>
              </a:rPr>
              <a:t>Enabling and measuring success</a:t>
            </a:r>
            <a:endParaRPr lang="en-GB" b="1" dirty="0">
              <a:solidFill>
                <a:schemeClr val="accent6"/>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pPr marL="0" indent="0">
              <a:buNone/>
            </a:pPr>
            <a:endParaRPr lang="en-US" i="1" dirty="0" smtClean="0">
              <a:solidFill>
                <a:srgbClr val="0E4B75"/>
              </a:solidFill>
              <a:latin typeface="Arial" charset="0"/>
              <a:ea typeface="Arial" charset="0"/>
              <a:cs typeface="Arial" charset="0"/>
            </a:endParaRPr>
          </a:p>
          <a:p>
            <a:pPr marL="0" indent="0" algn="ctr">
              <a:buNone/>
            </a:pPr>
            <a:r>
              <a:rPr lang="en-US" sz="3200" dirty="0" smtClean="0">
                <a:solidFill>
                  <a:srgbClr val="002060"/>
                </a:solidFill>
                <a:latin typeface="Arial" panose="020B0604020202020204" pitchFamily="34" charset="0"/>
                <a:ea typeface="Arial" charset="0"/>
                <a:cs typeface="Arial" panose="020B0604020202020204" pitchFamily="34" charset="0"/>
              </a:rPr>
              <a:t>‘The most powerful childhood predictor of adult life-satisfaction is the child's emotional health, followed by the child's conduct. The least powerful predictor is the child's intellectual development. This may have implications for educational policy.’</a:t>
            </a:r>
          </a:p>
          <a:p>
            <a:pPr marL="0" indent="0">
              <a:buNone/>
            </a:pPr>
            <a:endParaRPr lang="en-US" i="1" dirty="0" smtClean="0">
              <a:solidFill>
                <a:srgbClr val="002060"/>
              </a:solidFill>
              <a:latin typeface="Arial" charset="0"/>
              <a:ea typeface="Arial" charset="0"/>
              <a:cs typeface="Arial" charset="0"/>
            </a:endParaRPr>
          </a:p>
          <a:p>
            <a:pPr marL="0" indent="0" algn="r">
              <a:buNone/>
            </a:pPr>
            <a:r>
              <a:rPr lang="en-US" sz="1200" b="1" dirty="0" smtClean="0">
                <a:solidFill>
                  <a:srgbClr val="002060"/>
                </a:solidFill>
                <a:latin typeface="Arial" panose="020B0604020202020204" pitchFamily="34" charset="0"/>
                <a:ea typeface="Arial" charset="0"/>
                <a:cs typeface="Arial" panose="020B0604020202020204" pitchFamily="34" charset="0"/>
              </a:rPr>
              <a:t>Layard, R., Clark, A. E., </a:t>
            </a:r>
            <a:r>
              <a:rPr lang="en-US" sz="1200" b="1" dirty="0" err="1" smtClean="0">
                <a:solidFill>
                  <a:srgbClr val="002060"/>
                </a:solidFill>
                <a:latin typeface="Arial" panose="020B0604020202020204" pitchFamily="34" charset="0"/>
                <a:ea typeface="Arial" charset="0"/>
                <a:cs typeface="Arial" panose="020B0604020202020204" pitchFamily="34" charset="0"/>
              </a:rPr>
              <a:t>Cornaglia</a:t>
            </a:r>
            <a:r>
              <a:rPr lang="en-US" sz="1200" b="1" dirty="0" smtClean="0">
                <a:solidFill>
                  <a:srgbClr val="002060"/>
                </a:solidFill>
                <a:latin typeface="Arial" panose="020B0604020202020204" pitchFamily="34" charset="0"/>
                <a:ea typeface="Arial" charset="0"/>
                <a:cs typeface="Arial" panose="020B0604020202020204" pitchFamily="34" charset="0"/>
              </a:rPr>
              <a:t>, F., </a:t>
            </a:r>
            <a:r>
              <a:rPr lang="en-US" sz="1200" b="1" dirty="0" err="1" smtClean="0">
                <a:solidFill>
                  <a:srgbClr val="002060"/>
                </a:solidFill>
                <a:latin typeface="Arial" panose="020B0604020202020204" pitchFamily="34" charset="0"/>
                <a:ea typeface="Arial" charset="0"/>
                <a:cs typeface="Arial" panose="020B0604020202020204" pitchFamily="34" charset="0"/>
              </a:rPr>
              <a:t>Powdthavee</a:t>
            </a:r>
            <a:r>
              <a:rPr lang="en-US" sz="1200" b="1" dirty="0" smtClean="0">
                <a:solidFill>
                  <a:srgbClr val="002060"/>
                </a:solidFill>
                <a:latin typeface="Arial" panose="020B0604020202020204" pitchFamily="34" charset="0"/>
                <a:ea typeface="Arial" charset="0"/>
                <a:cs typeface="Arial" panose="020B0604020202020204" pitchFamily="34" charset="0"/>
              </a:rPr>
              <a:t>, N. and </a:t>
            </a:r>
            <a:r>
              <a:rPr lang="en-US" sz="1200" b="1" dirty="0" err="1" smtClean="0">
                <a:solidFill>
                  <a:srgbClr val="002060"/>
                </a:solidFill>
                <a:latin typeface="Arial" panose="020B0604020202020204" pitchFamily="34" charset="0"/>
                <a:ea typeface="Arial" charset="0"/>
                <a:cs typeface="Arial" panose="020B0604020202020204" pitchFamily="34" charset="0"/>
              </a:rPr>
              <a:t>Vernoit</a:t>
            </a:r>
            <a:r>
              <a:rPr lang="en-US" sz="1200" b="1" dirty="0" smtClean="0">
                <a:solidFill>
                  <a:srgbClr val="002060"/>
                </a:solidFill>
                <a:latin typeface="Arial" panose="020B0604020202020204" pitchFamily="34" charset="0"/>
                <a:ea typeface="Arial" charset="0"/>
                <a:cs typeface="Arial" panose="020B0604020202020204" pitchFamily="34" charset="0"/>
              </a:rPr>
              <a:t>, J. (2014), What Predicts a Successful Life? A Life-course Model of Well-being. Econ J, 124: F720–F738. doi:10.1111/ecoj.12170</a:t>
            </a:r>
          </a:p>
          <a:p>
            <a:pPr marL="0" indent="0">
              <a:buNone/>
            </a:pPr>
            <a:endParaRPr lang="en-GB" dirty="0"/>
          </a:p>
        </p:txBody>
      </p:sp>
    </p:spTree>
    <p:extLst>
      <p:ext uri="{BB962C8B-B14F-4D97-AF65-F5344CB8AC3E}">
        <p14:creationId xmlns:p14="http://schemas.microsoft.com/office/powerpoint/2010/main" val="23210189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6"/>
                </a:solidFill>
                <a:latin typeface="Arial" panose="020B0604020202020204" pitchFamily="34" charset="0"/>
                <a:cs typeface="Arial" panose="020B0604020202020204" pitchFamily="34" charset="0"/>
              </a:rPr>
              <a:t>Summary: getting it right</a:t>
            </a:r>
            <a:endParaRPr lang="en-GB"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3700" y="1825625"/>
            <a:ext cx="11353800" cy="4351338"/>
          </a:xfrm>
        </p:spPr>
        <p:txBody>
          <a:bodyPr/>
          <a:lstStyle/>
          <a:p>
            <a:endParaRPr lang="en-GB" dirty="0" smtClean="0">
              <a:latin typeface="Arial" panose="020B0604020202020204" pitchFamily="34" charset="0"/>
              <a:cs typeface="Arial" panose="020B0604020202020204" pitchFamily="34" charset="0"/>
            </a:endParaRPr>
          </a:p>
          <a:p>
            <a:r>
              <a:rPr lang="en-GB" dirty="0" smtClean="0">
                <a:solidFill>
                  <a:srgbClr val="002060"/>
                </a:solidFill>
                <a:latin typeface="Arial" panose="020B0604020202020204" pitchFamily="34" charset="0"/>
                <a:cs typeface="Arial" panose="020B0604020202020204" pitchFamily="34" charset="0"/>
              </a:rPr>
              <a:t>Raise Awareness</a:t>
            </a:r>
          </a:p>
          <a:p>
            <a:r>
              <a:rPr lang="en-GB" dirty="0">
                <a:solidFill>
                  <a:srgbClr val="002060"/>
                </a:solidFill>
                <a:latin typeface="Arial" panose="020B0604020202020204" pitchFamily="34" charset="0"/>
                <a:cs typeface="Arial" panose="020B0604020202020204" pitchFamily="34" charset="0"/>
              </a:rPr>
              <a:t>Work across sectors</a:t>
            </a:r>
          </a:p>
          <a:p>
            <a:r>
              <a:rPr lang="en-GB" dirty="0">
                <a:solidFill>
                  <a:srgbClr val="002060"/>
                </a:solidFill>
                <a:latin typeface="Arial" panose="020B0604020202020204" pitchFamily="34" charset="0"/>
                <a:cs typeface="Arial" panose="020B0604020202020204" pitchFamily="34" charset="0"/>
              </a:rPr>
              <a:t>Consider ACEs in every situation</a:t>
            </a:r>
          </a:p>
          <a:p>
            <a:r>
              <a:rPr lang="en-GB" dirty="0" smtClean="0">
                <a:solidFill>
                  <a:srgbClr val="002060"/>
                </a:solidFill>
                <a:latin typeface="Arial" panose="020B0604020202020204" pitchFamily="34" charset="0"/>
                <a:cs typeface="Arial" panose="020B0604020202020204" pitchFamily="34" charset="0"/>
              </a:rPr>
              <a:t>Establish routine enquiry</a:t>
            </a:r>
          </a:p>
          <a:p>
            <a:r>
              <a:rPr lang="en-GB" dirty="0" smtClean="0">
                <a:solidFill>
                  <a:srgbClr val="002060"/>
                </a:solidFill>
                <a:latin typeface="Arial" panose="020B0604020202020204" pitchFamily="34" charset="0"/>
                <a:cs typeface="Arial" panose="020B0604020202020204" pitchFamily="34" charset="0"/>
              </a:rPr>
              <a:t>Tackle parental and family risk factors</a:t>
            </a:r>
          </a:p>
          <a:p>
            <a:r>
              <a:rPr lang="en-GB" dirty="0" smtClean="0">
                <a:solidFill>
                  <a:srgbClr val="002060"/>
                </a:solidFill>
                <a:latin typeface="Arial" panose="020B0604020202020204" pitchFamily="34" charset="0"/>
                <a:cs typeface="Arial" panose="020B0604020202020204" pitchFamily="34" charset="0"/>
              </a:rPr>
              <a:t>Build Resilience</a:t>
            </a:r>
          </a:p>
          <a:p>
            <a:r>
              <a:rPr lang="en-GB" dirty="0">
                <a:solidFill>
                  <a:srgbClr val="002060"/>
                </a:solidFill>
                <a:latin typeface="Arial" panose="020B0604020202020204" pitchFamily="34" charset="0"/>
                <a:cs typeface="Arial" panose="020B0604020202020204" pitchFamily="34" charset="0"/>
              </a:rPr>
              <a:t>Collect data and advance the science</a:t>
            </a:r>
          </a:p>
          <a:p>
            <a:endParaRPr lang="en-GB" dirty="0"/>
          </a:p>
        </p:txBody>
      </p:sp>
    </p:spTree>
    <p:extLst>
      <p:ext uri="{BB962C8B-B14F-4D97-AF65-F5344CB8AC3E}">
        <p14:creationId xmlns:p14="http://schemas.microsoft.com/office/powerpoint/2010/main" val="34655398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7" y="232012"/>
            <a:ext cx="11372851" cy="1241946"/>
          </a:xfrm>
        </p:spPr>
        <p:txBody>
          <a:bodyPr>
            <a:noAutofit/>
          </a:bodyPr>
          <a:lstStyle/>
          <a:p>
            <a:pPr algn="ctr"/>
            <a:r>
              <a:rPr lang="en-GB" sz="4400" b="1" dirty="0" smtClean="0">
                <a:solidFill>
                  <a:schemeClr val="accent6"/>
                </a:solidFill>
                <a:latin typeface="Arial" panose="020B0604020202020204" pitchFamily="34" charset="0"/>
                <a:cs typeface="Arial" panose="020B0604020202020204" pitchFamily="34" charset="0"/>
              </a:rPr>
              <a:t>So, lets </a:t>
            </a:r>
            <a:r>
              <a:rPr lang="en-GB" sz="4400" b="1" dirty="0">
                <a:solidFill>
                  <a:schemeClr val="accent6"/>
                </a:solidFill>
                <a:latin typeface="Arial" panose="020B0604020202020204" pitchFamily="34" charset="0"/>
                <a:cs typeface="Arial" panose="020B0604020202020204" pitchFamily="34" charset="0"/>
              </a:rPr>
              <a:t>s</a:t>
            </a:r>
            <a:r>
              <a:rPr lang="en-GB" sz="4400" b="1" dirty="0" smtClean="0">
                <a:solidFill>
                  <a:schemeClr val="accent6"/>
                </a:solidFill>
                <a:latin typeface="Arial" panose="020B0604020202020204" pitchFamily="34" charset="0"/>
                <a:cs typeface="Arial" panose="020B0604020202020204" pitchFamily="34" charset="0"/>
              </a:rPr>
              <a:t>tart </a:t>
            </a:r>
            <a:r>
              <a:rPr lang="en-GB" sz="4400" b="1" dirty="0">
                <a:solidFill>
                  <a:schemeClr val="accent6"/>
                </a:solidFill>
                <a:latin typeface="Arial" panose="020B0604020202020204" pitchFamily="34" charset="0"/>
                <a:cs typeface="Arial" panose="020B0604020202020204" pitchFamily="34" charset="0"/>
              </a:rPr>
              <a:t>where we are </a:t>
            </a:r>
            <a:r>
              <a:rPr lang="en-GB" sz="4400" b="1" dirty="0" smtClean="0">
                <a:solidFill>
                  <a:schemeClr val="accent6"/>
                </a:solidFill>
                <a:latin typeface="Arial" panose="020B0604020202020204" pitchFamily="34" charset="0"/>
                <a:cs typeface="Arial" panose="020B0604020202020204" pitchFamily="34" charset="0"/>
              </a:rPr>
              <a:t/>
            </a:r>
            <a:br>
              <a:rPr lang="en-GB" sz="4400" b="1" dirty="0" smtClean="0">
                <a:solidFill>
                  <a:schemeClr val="accent6"/>
                </a:solidFill>
                <a:latin typeface="Arial" panose="020B0604020202020204" pitchFamily="34" charset="0"/>
                <a:cs typeface="Arial" panose="020B0604020202020204" pitchFamily="34" charset="0"/>
              </a:rPr>
            </a:br>
            <a:r>
              <a:rPr lang="en-GB" sz="4400" b="1" dirty="0" smtClean="0">
                <a:solidFill>
                  <a:schemeClr val="accent6"/>
                </a:solidFill>
                <a:latin typeface="Arial" panose="020B0604020202020204" pitchFamily="34" charset="0"/>
                <a:cs typeface="Arial" panose="020B0604020202020204" pitchFamily="34" charset="0"/>
              </a:rPr>
              <a:t>&amp; do </a:t>
            </a:r>
            <a:r>
              <a:rPr lang="en-GB" sz="4400" b="1" dirty="0">
                <a:solidFill>
                  <a:schemeClr val="accent6"/>
                </a:solidFill>
                <a:latin typeface="Arial" panose="020B0604020202020204" pitchFamily="34" charset="0"/>
                <a:cs typeface="Arial" panose="020B0604020202020204" pitchFamily="34" charset="0"/>
              </a:rPr>
              <a:t>what we </a:t>
            </a:r>
            <a:r>
              <a:rPr lang="en-GB" sz="4400" b="1" dirty="0" smtClean="0">
                <a:solidFill>
                  <a:schemeClr val="accent6"/>
                </a:solidFill>
                <a:latin typeface="Arial" panose="020B0604020202020204" pitchFamily="34" charset="0"/>
                <a:cs typeface="Arial" panose="020B0604020202020204" pitchFamily="34" charset="0"/>
              </a:rPr>
              <a:t>can…</a:t>
            </a:r>
            <a:r>
              <a:rPr lang="en-GB" sz="4400" b="1" dirty="0" smtClean="0">
                <a:latin typeface="Arial" panose="020B0604020202020204" pitchFamily="34" charset="0"/>
                <a:cs typeface="Arial" panose="020B0604020202020204" pitchFamily="34" charset="0"/>
              </a:rPr>
              <a:t> </a:t>
            </a:r>
            <a:endParaRPr lang="en-GB" sz="4400" b="1" dirty="0">
              <a:latin typeface="Arial" panose="020B0604020202020204" pitchFamily="34" charset="0"/>
              <a:cs typeface="Arial" panose="020B0604020202020204" pitchFamily="34" charset="0"/>
            </a:endParaRPr>
          </a:p>
        </p:txBody>
      </p:sp>
      <p:sp>
        <p:nvSpPr>
          <p:cNvPr id="3" name="Rectangle 2"/>
          <p:cNvSpPr/>
          <p:nvPr/>
        </p:nvSpPr>
        <p:spPr>
          <a:xfrm>
            <a:off x="614363" y="1939902"/>
            <a:ext cx="11101388" cy="4642296"/>
          </a:xfrm>
          <a:prstGeom prst="rect">
            <a:avLst/>
          </a:prstGeom>
        </p:spPr>
        <p:txBody>
          <a:bodyPr wrap="square">
            <a:spAutoFit/>
          </a:bodyPr>
          <a:lstStyle/>
          <a:p>
            <a:pPr algn="ctr">
              <a:lnSpc>
                <a:spcPct val="90000"/>
              </a:lnSpc>
              <a:spcBef>
                <a:spcPts val="1000"/>
              </a:spcBef>
              <a:spcAft>
                <a:spcPts val="0"/>
              </a:spcAft>
            </a:pPr>
            <a:r>
              <a:rPr lang="en-GB" sz="4400" b="1" dirty="0" smtClean="0">
                <a:solidFill>
                  <a:srgbClr val="002060"/>
                </a:solidFill>
                <a:latin typeface="Arial" panose="020B0604020202020204" pitchFamily="34" charset="0"/>
                <a:ea typeface="Times New Roman" panose="02020603050405020304" pitchFamily="18" charset="0"/>
              </a:rPr>
              <a:t>Vision</a:t>
            </a:r>
          </a:p>
          <a:p>
            <a:pPr algn="ctr">
              <a:lnSpc>
                <a:spcPct val="90000"/>
              </a:lnSpc>
              <a:spcBef>
                <a:spcPts val="1000"/>
              </a:spcBef>
              <a:spcAft>
                <a:spcPts val="0"/>
              </a:spcAft>
            </a:pPr>
            <a:r>
              <a:rPr lang="en-GB" sz="3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‘What </a:t>
            </a:r>
            <a:r>
              <a:rPr lang="en-GB"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we need in Nottinghamshire is </a:t>
            </a:r>
            <a:r>
              <a:rPr lang="en-GB" sz="3600" b="1" dirty="0">
                <a:solidFill>
                  <a:srgbClr val="002060"/>
                </a:solidFill>
                <a:latin typeface="Arial" panose="020B0604020202020204" pitchFamily="34" charset="0"/>
                <a:ea typeface="Times New Roman" panose="02020603050405020304" pitchFamily="18" charset="0"/>
                <a:cs typeface="Arial" panose="020B0604020202020204" pitchFamily="34" charset="0"/>
              </a:rPr>
              <a:t>compassion</a:t>
            </a:r>
            <a:r>
              <a:rPr lang="en-GB"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in </a:t>
            </a:r>
            <a:r>
              <a:rPr lang="en-GB" sz="3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an education </a:t>
            </a:r>
            <a:r>
              <a:rPr lang="en-GB"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public care and protection system that stands in </a:t>
            </a:r>
            <a:r>
              <a:rPr lang="en-GB" sz="3600" i="1" dirty="0">
                <a:solidFill>
                  <a:srgbClr val="002060"/>
                </a:solidFill>
                <a:latin typeface="Arial" panose="020B0604020202020204" pitchFamily="34" charset="0"/>
                <a:ea typeface="Times New Roman" panose="02020603050405020304" pitchFamily="18" charset="0"/>
                <a:cs typeface="Arial" panose="020B0604020202020204" pitchFamily="34" charset="0"/>
              </a:rPr>
              <a:t>awe</a:t>
            </a:r>
            <a:r>
              <a:rPr lang="en-GB"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of the burdens those children, young people and families with both high adverse experiences in childhood and poverty have to carry, rather than stand in </a:t>
            </a:r>
            <a:r>
              <a:rPr lang="en-GB" sz="3600" i="1" dirty="0">
                <a:solidFill>
                  <a:srgbClr val="002060"/>
                </a:solidFill>
                <a:latin typeface="Arial" panose="020B0604020202020204" pitchFamily="34" charset="0"/>
                <a:ea typeface="Times New Roman" panose="02020603050405020304" pitchFamily="18" charset="0"/>
                <a:cs typeface="Arial" panose="020B0604020202020204" pitchFamily="34" charset="0"/>
              </a:rPr>
              <a:t>judgement</a:t>
            </a:r>
            <a:r>
              <a:rPr lang="en-GB"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of the way that they carry them.’</a:t>
            </a:r>
          </a:p>
          <a:p>
            <a:pPr algn="r">
              <a:lnSpc>
                <a:spcPct val="90000"/>
              </a:lnSpc>
              <a:spcBef>
                <a:spcPts val="1000"/>
              </a:spcBef>
              <a:spcAft>
                <a:spcPts val="0"/>
              </a:spcAft>
            </a:pPr>
            <a:r>
              <a:rPr lang="en-GB" sz="1400" b="1" dirty="0">
                <a:solidFill>
                  <a:srgbClr val="002060"/>
                </a:solidFill>
                <a:latin typeface="Arial" panose="020B0604020202020204" pitchFamily="34" charset="0"/>
                <a:ea typeface="Times New Roman" panose="02020603050405020304" pitchFamily="18" charset="0"/>
              </a:rPr>
              <a:t>Ann Berry (2018</a:t>
            </a:r>
            <a:r>
              <a:rPr lang="en-GB" sz="1400" b="1" dirty="0">
                <a:latin typeface="Arial" panose="020B0604020202020204" pitchFamily="34" charset="0"/>
                <a:ea typeface="Times New Roman" panose="02020603050405020304" pitchFamily="18" charset="0"/>
              </a:rPr>
              <a:t>)</a:t>
            </a:r>
            <a:endParaRPr lang="en-GB" sz="1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5688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6" y="365125"/>
            <a:ext cx="11612880" cy="1975739"/>
          </a:xfrm>
        </p:spPr>
        <p:txBody>
          <a:bodyPr>
            <a:noAutofit/>
          </a:bodyPr>
          <a:lstStyle/>
          <a:p>
            <a:pPr algn="ctr"/>
            <a:r>
              <a:rPr lang="en-GB" b="1" dirty="0" smtClean="0">
                <a:solidFill>
                  <a:schemeClr val="accent6"/>
                </a:solidFill>
                <a:latin typeface="Arial" panose="020B0604020202020204" pitchFamily="34" charset="0"/>
                <a:cs typeface="Arial" panose="020B0604020202020204" pitchFamily="34" charset="0"/>
              </a:rPr>
              <a:t>Commonly cited </a:t>
            </a:r>
            <a:r>
              <a:rPr lang="en-GB" b="1" dirty="0">
                <a:solidFill>
                  <a:schemeClr val="accent6"/>
                </a:solidFill>
                <a:latin typeface="Arial" panose="020B0604020202020204" pitchFamily="34" charset="0"/>
                <a:cs typeface="Arial" panose="020B0604020202020204" pitchFamily="34" charset="0"/>
              </a:rPr>
              <a:t>&amp;</a:t>
            </a:r>
            <a:r>
              <a:rPr lang="en-GB" b="1" dirty="0" smtClean="0">
                <a:solidFill>
                  <a:schemeClr val="accent6"/>
                </a:solidFill>
                <a:latin typeface="Arial" panose="020B0604020202020204" pitchFamily="34" charset="0"/>
                <a:cs typeface="Arial" panose="020B0604020202020204" pitchFamily="34" charset="0"/>
              </a:rPr>
              <a:t> researched ACE’s we know most about</a:t>
            </a:r>
            <a:r>
              <a:rPr lang="en-GB" sz="5400" b="1" dirty="0" smtClean="0">
                <a:solidFill>
                  <a:schemeClr val="accent6"/>
                </a:solidFill>
                <a:latin typeface="Arial" panose="020B0604020202020204" pitchFamily="34" charset="0"/>
                <a:cs typeface="Arial" panose="020B0604020202020204" pitchFamily="34" charset="0"/>
              </a:rPr>
              <a:t> </a:t>
            </a:r>
            <a:br>
              <a:rPr lang="en-GB" sz="5400" b="1" dirty="0" smtClean="0">
                <a:solidFill>
                  <a:schemeClr val="accent6"/>
                </a:solidFill>
                <a:latin typeface="Arial" panose="020B0604020202020204" pitchFamily="34" charset="0"/>
                <a:cs typeface="Arial" panose="020B0604020202020204" pitchFamily="34" charset="0"/>
              </a:rPr>
            </a:br>
            <a:r>
              <a:rPr lang="en-GB" sz="1800" dirty="0" smtClean="0">
                <a:solidFill>
                  <a:srgbClr val="002060"/>
                </a:solidFill>
              </a:rPr>
              <a:t>Vincent </a:t>
            </a:r>
            <a:r>
              <a:rPr lang="en-GB" sz="1800" dirty="0" err="1">
                <a:solidFill>
                  <a:srgbClr val="002060"/>
                </a:solidFill>
              </a:rPr>
              <a:t>Filetti</a:t>
            </a:r>
            <a:r>
              <a:rPr lang="en-GB" sz="1800" dirty="0">
                <a:solidFill>
                  <a:srgbClr val="002060"/>
                </a:solidFill>
              </a:rPr>
              <a:t> et al (1998) </a:t>
            </a:r>
            <a:r>
              <a:rPr lang="en-GB" sz="1800" dirty="0" smtClean="0">
                <a:solidFill>
                  <a:srgbClr val="002060"/>
                </a:solidFill>
              </a:rPr>
              <a:t>: </a:t>
            </a:r>
            <a:r>
              <a:rPr lang="en-GB" sz="1800" u="sng" dirty="0" err="1">
                <a:solidFill>
                  <a:srgbClr val="002060"/>
                </a:solidFill>
                <a:hlinkClick r:id="rId3"/>
              </a:rPr>
              <a:t>Centers</a:t>
            </a:r>
            <a:r>
              <a:rPr lang="en-GB" sz="1800" u="sng" dirty="0">
                <a:solidFill>
                  <a:srgbClr val="002060"/>
                </a:solidFill>
                <a:hlinkClick r:id="rId3"/>
              </a:rPr>
              <a:t> for Disease Control and Prevention ACE Study </a:t>
            </a:r>
            <a:endParaRPr lang="en-GB" sz="1800"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0896" y="2340864"/>
            <a:ext cx="11612880" cy="4347015"/>
          </a:xfrm>
        </p:spPr>
        <p:txBody>
          <a:bodyPr>
            <a:normAutofit fontScale="85000" lnSpcReduction="20000"/>
          </a:bodyPr>
          <a:lstStyle/>
          <a:p>
            <a:pPr marL="0" indent="0">
              <a:buNone/>
            </a:pPr>
            <a:endParaRPr lang="en-GB" b="1" dirty="0" smtClean="0">
              <a:solidFill>
                <a:schemeClr val="accent5">
                  <a:lumMod val="75000"/>
                </a:schemeClr>
              </a:solidFill>
              <a:latin typeface="Comic Sans MS" panose="030F0702030302020204" pitchFamily="66" charset="0"/>
              <a:cs typeface="Arial" panose="020B0604020202020204" pitchFamily="34" charset="0"/>
            </a:endParaRPr>
          </a:p>
          <a:p>
            <a:pPr marL="0" indent="0">
              <a:buNone/>
            </a:pPr>
            <a:r>
              <a:rPr lang="en-GB" sz="3500" b="1" dirty="0" smtClean="0">
                <a:solidFill>
                  <a:srgbClr val="002060"/>
                </a:solidFill>
                <a:latin typeface="Arial" panose="020B0604020202020204" pitchFamily="34" charset="0"/>
                <a:cs typeface="Arial" panose="020B0604020202020204" pitchFamily="34" charset="0"/>
              </a:rPr>
              <a:t>Childhood defined as 0-18 years </a:t>
            </a:r>
          </a:p>
          <a:p>
            <a:r>
              <a:rPr lang="en-GB" sz="3500" b="1" dirty="0" smtClean="0">
                <a:solidFill>
                  <a:srgbClr val="002060"/>
                </a:solidFill>
                <a:latin typeface="Arial" panose="020B0604020202020204" pitchFamily="34" charset="0"/>
                <a:cs typeface="Arial" panose="020B0604020202020204" pitchFamily="34" charset="0"/>
              </a:rPr>
              <a:t>Active Abuse:</a:t>
            </a:r>
            <a:r>
              <a:rPr lang="en-GB" sz="3500" dirty="0" smtClean="0">
                <a:solidFill>
                  <a:srgbClr val="002060"/>
                </a:solidFill>
                <a:latin typeface="Arial" panose="020B0604020202020204" pitchFamily="34" charset="0"/>
                <a:cs typeface="Arial" panose="020B0604020202020204" pitchFamily="34" charset="0"/>
              </a:rPr>
              <a:t> Verbal, </a:t>
            </a:r>
            <a:r>
              <a:rPr lang="en-GB" sz="3500" dirty="0">
                <a:solidFill>
                  <a:srgbClr val="002060"/>
                </a:solidFill>
                <a:latin typeface="Arial" panose="020B0604020202020204" pitchFamily="34" charset="0"/>
                <a:cs typeface="Arial" panose="020B0604020202020204" pitchFamily="34" charset="0"/>
              </a:rPr>
              <a:t>p</a:t>
            </a:r>
            <a:r>
              <a:rPr lang="en-GB" sz="3500" dirty="0" smtClean="0">
                <a:solidFill>
                  <a:srgbClr val="002060"/>
                </a:solidFill>
                <a:latin typeface="Arial" panose="020B0604020202020204" pitchFamily="34" charset="0"/>
                <a:cs typeface="Arial" panose="020B0604020202020204" pitchFamily="34" charset="0"/>
              </a:rPr>
              <a:t>hysical and sexual abuse</a:t>
            </a:r>
          </a:p>
          <a:p>
            <a:r>
              <a:rPr lang="en-GB" sz="3500" b="1" dirty="0" smtClean="0">
                <a:solidFill>
                  <a:srgbClr val="002060"/>
                </a:solidFill>
                <a:latin typeface="Arial" panose="020B0604020202020204" pitchFamily="34" charset="0"/>
                <a:cs typeface="Arial" panose="020B0604020202020204" pitchFamily="34" charset="0"/>
              </a:rPr>
              <a:t>Active or passive </a:t>
            </a:r>
            <a:r>
              <a:rPr lang="en-GB" sz="3500" b="1" dirty="0">
                <a:solidFill>
                  <a:srgbClr val="002060"/>
                </a:solidFill>
                <a:latin typeface="Arial" panose="020B0604020202020204" pitchFamily="34" charset="0"/>
                <a:cs typeface="Arial" panose="020B0604020202020204" pitchFamily="34" charset="0"/>
              </a:rPr>
              <a:t>n</a:t>
            </a:r>
            <a:r>
              <a:rPr lang="en-GB" sz="3500" b="1" dirty="0" smtClean="0">
                <a:solidFill>
                  <a:srgbClr val="002060"/>
                </a:solidFill>
                <a:latin typeface="Arial" panose="020B0604020202020204" pitchFamily="34" charset="0"/>
                <a:cs typeface="Arial" panose="020B0604020202020204" pitchFamily="34" charset="0"/>
              </a:rPr>
              <a:t>eglect:</a:t>
            </a:r>
            <a:r>
              <a:rPr lang="en-GB" sz="3500" dirty="0" smtClean="0">
                <a:solidFill>
                  <a:srgbClr val="002060"/>
                </a:solidFill>
                <a:latin typeface="Arial" panose="020B0604020202020204" pitchFamily="34" charset="0"/>
                <a:cs typeface="Arial" panose="020B0604020202020204" pitchFamily="34" charset="0"/>
              </a:rPr>
              <a:t> physical and psychological neglect</a:t>
            </a:r>
          </a:p>
          <a:p>
            <a:r>
              <a:rPr lang="en-GB" sz="3500" b="1" dirty="0" smtClean="0">
                <a:solidFill>
                  <a:srgbClr val="002060"/>
                </a:solidFill>
                <a:latin typeface="Arial" panose="020B0604020202020204" pitchFamily="34" charset="0"/>
                <a:cs typeface="Arial" panose="020B0604020202020204" pitchFamily="34" charset="0"/>
              </a:rPr>
              <a:t>Absent or not </a:t>
            </a:r>
            <a:r>
              <a:rPr lang="en-GB" sz="3500" b="1" dirty="0">
                <a:solidFill>
                  <a:srgbClr val="002060"/>
                </a:solidFill>
                <a:latin typeface="Arial" panose="020B0604020202020204" pitchFamily="34" charset="0"/>
                <a:cs typeface="Arial" panose="020B0604020202020204" pitchFamily="34" charset="0"/>
              </a:rPr>
              <a:t>emotionally </a:t>
            </a:r>
            <a:r>
              <a:rPr lang="en-GB" sz="3500" b="1" dirty="0" smtClean="0">
                <a:solidFill>
                  <a:srgbClr val="002060"/>
                </a:solidFill>
                <a:latin typeface="Arial" panose="020B0604020202020204" pitchFamily="34" charset="0"/>
                <a:cs typeface="Arial" panose="020B0604020202020204" pitchFamily="34" charset="0"/>
              </a:rPr>
              <a:t>available parent(s)</a:t>
            </a:r>
            <a:r>
              <a:rPr lang="en-GB" sz="3500" dirty="0" smtClean="0">
                <a:solidFill>
                  <a:srgbClr val="002060"/>
                </a:solidFill>
                <a:latin typeface="Arial" panose="020B0604020202020204" pitchFamily="34" charset="0"/>
                <a:cs typeface="Arial" panose="020B0604020202020204" pitchFamily="34" charset="0"/>
              </a:rPr>
              <a:t>:  Parental death, divorce, substance misuse (including alcohol), mental </a:t>
            </a:r>
            <a:r>
              <a:rPr lang="en-GB" sz="3500" dirty="0">
                <a:solidFill>
                  <a:srgbClr val="002060"/>
                </a:solidFill>
                <a:latin typeface="Arial" panose="020B0604020202020204" pitchFamily="34" charset="0"/>
                <a:cs typeface="Arial" panose="020B0604020202020204" pitchFamily="34" charset="0"/>
              </a:rPr>
              <a:t>h</a:t>
            </a:r>
            <a:r>
              <a:rPr lang="en-GB" sz="3500" dirty="0" smtClean="0">
                <a:solidFill>
                  <a:srgbClr val="002060"/>
                </a:solidFill>
                <a:latin typeface="Arial" panose="020B0604020202020204" pitchFamily="34" charset="0"/>
                <a:cs typeface="Arial" panose="020B0604020202020204" pitchFamily="34" charset="0"/>
              </a:rPr>
              <a:t>ealth &amp; attempted suicide and incarceration </a:t>
            </a:r>
          </a:p>
          <a:p>
            <a:endParaRPr lang="en-GB" dirty="0">
              <a:solidFill>
                <a:schemeClr val="accent5">
                  <a:lumMod val="75000"/>
                </a:schemeClr>
              </a:solidFill>
              <a:latin typeface="Arial" panose="020B0604020202020204" pitchFamily="34" charset="0"/>
              <a:cs typeface="Arial" panose="020B0604020202020204" pitchFamily="34" charset="0"/>
            </a:endParaRPr>
          </a:p>
          <a:p>
            <a:pPr marL="0" indent="0" algn="ctr">
              <a:buNone/>
            </a:pPr>
            <a:r>
              <a:rPr lang="en-GB" dirty="0">
                <a:solidFill>
                  <a:schemeClr val="accent6"/>
                </a:solidFill>
                <a:latin typeface="Arial" panose="020B0604020202020204" pitchFamily="34" charset="0"/>
                <a:cs typeface="Arial" panose="020B0604020202020204" pitchFamily="34" charset="0"/>
              </a:rPr>
              <a:t>A combination of Domestic Violence, Mental Health and Substance Misuse is known as the ‘toxic trio</a:t>
            </a:r>
            <a:r>
              <a:rPr lang="en-GB" dirty="0" smtClean="0">
                <a:solidFill>
                  <a:schemeClr val="accent6"/>
                </a:solidFill>
                <a:latin typeface="Arial" panose="020B0604020202020204" pitchFamily="34" charset="0"/>
                <a:cs typeface="Arial" panose="020B0604020202020204" pitchFamily="34" charset="0"/>
              </a:rPr>
              <a:t>’ and this links to crime so in Nottinghamshire we are taking a ‘toxic quartet’ approach.</a:t>
            </a:r>
            <a:endParaRPr lang="en-GB" dirty="0">
              <a:solidFill>
                <a:schemeClr val="accent6"/>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38D99EF-7AFE-4B1D-BE14-9AD5E7E72F68}" type="slidenum">
              <a:rPr lang="en-GB" smtClean="0"/>
              <a:t>5</a:t>
            </a:fld>
            <a:endParaRPr lang="en-GB"/>
          </a:p>
        </p:txBody>
      </p:sp>
    </p:spTree>
    <p:extLst>
      <p:ext uri="{BB962C8B-B14F-4D97-AF65-F5344CB8AC3E}">
        <p14:creationId xmlns:p14="http://schemas.microsoft.com/office/powerpoint/2010/main" val="36428370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3529"/>
            <a:ext cx="10515600" cy="5703434"/>
          </a:xfrm>
        </p:spPr>
        <p:txBody>
          <a:bodyPr>
            <a:normAutofit lnSpcReduction="10000"/>
          </a:bodyPr>
          <a:lstStyle/>
          <a:p>
            <a:pPr marL="0" indent="0" algn="ctr">
              <a:buNone/>
            </a:pPr>
            <a:r>
              <a:rPr lang="en-GB" sz="9600" dirty="0" smtClean="0">
                <a:solidFill>
                  <a:schemeClr val="accent6"/>
                </a:solidFill>
                <a:latin typeface="Arial" panose="020B0604020202020204" pitchFamily="34" charset="0"/>
                <a:cs typeface="Arial" panose="020B0604020202020204" pitchFamily="34" charset="0"/>
              </a:rPr>
              <a:t>Questions </a:t>
            </a:r>
          </a:p>
          <a:p>
            <a:pPr marL="0" indent="0" algn="ctr">
              <a:buNone/>
            </a:pPr>
            <a:endParaRPr lang="en-GB" sz="9600" dirty="0">
              <a:solidFill>
                <a:schemeClr val="accent6"/>
              </a:solidFill>
              <a:latin typeface="Arial" panose="020B0604020202020204" pitchFamily="34" charset="0"/>
              <a:cs typeface="Arial" panose="020B0604020202020204" pitchFamily="34" charset="0"/>
            </a:endParaRPr>
          </a:p>
          <a:p>
            <a:pPr marL="0" indent="0" algn="ctr">
              <a:buNone/>
            </a:pPr>
            <a:endParaRPr lang="en-GB" sz="9600" dirty="0" smtClean="0">
              <a:solidFill>
                <a:schemeClr val="accent6"/>
              </a:solidFill>
              <a:latin typeface="Arial" panose="020B0604020202020204" pitchFamily="34" charset="0"/>
              <a:cs typeface="Arial" panose="020B0604020202020204" pitchFamily="34" charset="0"/>
            </a:endParaRPr>
          </a:p>
          <a:p>
            <a:pPr marL="0" indent="0" algn="ctr">
              <a:buNone/>
            </a:pPr>
            <a:r>
              <a:rPr lang="en-GB" sz="9600" dirty="0" smtClean="0">
                <a:solidFill>
                  <a:schemeClr val="accent6"/>
                </a:solidFill>
                <a:latin typeface="Arial" panose="020B0604020202020204" pitchFamily="34" charset="0"/>
                <a:cs typeface="Arial" panose="020B0604020202020204" pitchFamily="34" charset="0"/>
              </a:rPr>
              <a:t>&amp; discussion</a:t>
            </a:r>
            <a:endParaRPr lang="en-GB" sz="9600" dirty="0">
              <a:solidFill>
                <a:schemeClr val="accent6"/>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054" y="1627447"/>
            <a:ext cx="4235891" cy="2715953"/>
          </a:xfrm>
          <a:prstGeom prst="rect">
            <a:avLst/>
          </a:prstGeom>
        </p:spPr>
      </p:pic>
    </p:spTree>
    <p:extLst>
      <p:ext uri="{BB962C8B-B14F-4D97-AF65-F5344CB8AC3E}">
        <p14:creationId xmlns:p14="http://schemas.microsoft.com/office/powerpoint/2010/main" val="29263082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5"/>
            <a:ext cx="11201400" cy="1325563"/>
          </a:xfrm>
        </p:spPr>
        <p:txBody>
          <a:bodyPr/>
          <a:lstStyle/>
          <a:p>
            <a:r>
              <a:rPr lang="en-GB" b="1" dirty="0" smtClean="0">
                <a:solidFill>
                  <a:schemeClr val="accent6"/>
                </a:solidFill>
                <a:latin typeface="Arial" panose="020B0604020202020204" pitchFamily="34" charset="0"/>
                <a:cs typeface="Arial" panose="020B0604020202020204" pitchFamily="34" charset="0"/>
              </a:rPr>
              <a:t>USA: Research &amp; application (from 1998)</a:t>
            </a:r>
            <a:endParaRPr lang="en-GB"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90918"/>
            <a:ext cx="10515600" cy="5022761"/>
          </a:xfrm>
        </p:spPr>
        <p:txBody>
          <a:bodyPr>
            <a:normAutofit fontScale="77500" lnSpcReduction="20000"/>
          </a:bodyPr>
          <a:lstStyle/>
          <a:p>
            <a:pPr marL="0" indent="0">
              <a:buNone/>
            </a:pPr>
            <a:endParaRPr lang="en-GB" dirty="0"/>
          </a:p>
          <a:p>
            <a:r>
              <a:rPr lang="en-GB" sz="4100" b="1" dirty="0" smtClean="0">
                <a:solidFill>
                  <a:srgbClr val="002060"/>
                </a:solidFill>
                <a:latin typeface="Arial" panose="020B0604020202020204" pitchFamily="34" charset="0"/>
                <a:cs typeface="Arial" panose="020B0604020202020204" pitchFamily="34" charset="0"/>
              </a:rPr>
              <a:t>Research:</a:t>
            </a:r>
            <a:r>
              <a:rPr lang="en-GB" sz="4100" dirty="0" smtClean="0">
                <a:solidFill>
                  <a:srgbClr val="002060"/>
                </a:solidFill>
                <a:latin typeface="Arial" panose="020B0604020202020204" pitchFamily="34" charset="0"/>
                <a:cs typeface="Arial" panose="020B0604020202020204" pitchFamily="34" charset="0"/>
              </a:rPr>
              <a:t> original Research by </a:t>
            </a:r>
            <a:r>
              <a:rPr lang="en-GB" sz="4100" dirty="0" err="1" smtClean="0">
                <a:solidFill>
                  <a:srgbClr val="002060"/>
                </a:solidFill>
                <a:latin typeface="Arial" panose="020B0604020202020204" pitchFamily="34" charset="0"/>
                <a:cs typeface="Arial" panose="020B0604020202020204" pitchFamily="34" charset="0"/>
              </a:rPr>
              <a:t>Filetti</a:t>
            </a:r>
            <a:r>
              <a:rPr lang="en-GB" sz="4100" dirty="0" smtClean="0">
                <a:solidFill>
                  <a:srgbClr val="002060"/>
                </a:solidFill>
                <a:latin typeface="Arial" panose="020B0604020202020204" pitchFamily="34" charset="0"/>
                <a:cs typeface="Arial" panose="020B0604020202020204" pitchFamily="34" charset="0"/>
              </a:rPr>
              <a:t> et al, in 1998</a:t>
            </a:r>
          </a:p>
          <a:p>
            <a:pPr marL="0" indent="0">
              <a:buNone/>
            </a:pPr>
            <a:r>
              <a:rPr lang="en-GB" sz="4100" dirty="0" smtClean="0">
                <a:solidFill>
                  <a:srgbClr val="002060"/>
                </a:solidFill>
                <a:latin typeface="Arial" panose="020B0604020202020204" pitchFamily="34" charset="0"/>
                <a:cs typeface="Arial" panose="020B0604020202020204" pitchFamily="34" charset="0"/>
              </a:rPr>
              <a:t>Dr Vincent </a:t>
            </a:r>
            <a:r>
              <a:rPr lang="en-GB" sz="4100" dirty="0" err="1" smtClean="0">
                <a:solidFill>
                  <a:srgbClr val="002060"/>
                </a:solidFill>
                <a:latin typeface="Arial" panose="020B0604020202020204" pitchFamily="34" charset="0"/>
                <a:cs typeface="Arial" panose="020B0604020202020204" pitchFamily="34" charset="0"/>
              </a:rPr>
              <a:t>Filletti</a:t>
            </a:r>
            <a:r>
              <a:rPr lang="en-GB" sz="4100" dirty="0" smtClean="0">
                <a:solidFill>
                  <a:srgbClr val="002060"/>
                </a:solidFill>
                <a:latin typeface="Arial" panose="020B0604020202020204" pitchFamily="34" charset="0"/>
                <a:cs typeface="Arial" panose="020B0604020202020204" pitchFamily="34" charset="0"/>
              </a:rPr>
              <a:t> (Physician) and Dr Robert </a:t>
            </a:r>
            <a:r>
              <a:rPr lang="en-GB" sz="4100" dirty="0" err="1" smtClean="0">
                <a:solidFill>
                  <a:srgbClr val="002060"/>
                </a:solidFill>
                <a:latin typeface="Arial" panose="020B0604020202020204" pitchFamily="34" charset="0"/>
                <a:cs typeface="Arial" panose="020B0604020202020204" pitchFamily="34" charset="0"/>
              </a:rPr>
              <a:t>Anda</a:t>
            </a:r>
            <a:r>
              <a:rPr lang="en-GB" sz="4100" dirty="0" smtClean="0">
                <a:solidFill>
                  <a:srgbClr val="002060"/>
                </a:solidFill>
                <a:latin typeface="Arial" panose="020B0604020202020204" pitchFamily="34" charset="0"/>
                <a:cs typeface="Arial" panose="020B0604020202020204" pitchFamily="34" charset="0"/>
              </a:rPr>
              <a:t> (Physician &amp; Epidemiologist);</a:t>
            </a:r>
          </a:p>
          <a:p>
            <a:pPr marL="0" indent="0">
              <a:buNone/>
            </a:pPr>
            <a:r>
              <a:rPr lang="en-GB" sz="4100" b="1" dirty="0" smtClean="0">
                <a:solidFill>
                  <a:srgbClr val="002060"/>
                </a:solidFill>
                <a:latin typeface="Arial" panose="020B0604020202020204" pitchFamily="34" charset="0"/>
                <a:cs typeface="Arial" panose="020B0604020202020204" pitchFamily="34" charset="0"/>
              </a:rPr>
              <a:t>Application:</a:t>
            </a:r>
            <a:r>
              <a:rPr lang="en-GB" sz="4100" dirty="0" smtClean="0">
                <a:solidFill>
                  <a:srgbClr val="002060"/>
                </a:solidFill>
                <a:latin typeface="Arial" panose="020B0604020202020204" pitchFamily="34" charset="0"/>
                <a:cs typeface="Arial" panose="020B0604020202020204" pitchFamily="34" charset="0"/>
              </a:rPr>
              <a:t> </a:t>
            </a:r>
            <a:r>
              <a:rPr lang="en-GB" sz="4100" dirty="0" err="1" smtClean="0">
                <a:solidFill>
                  <a:srgbClr val="002060"/>
                </a:solidFill>
                <a:latin typeface="Arial" panose="020B0604020202020204" pitchFamily="34" charset="0"/>
                <a:cs typeface="Arial" panose="020B0604020202020204" pitchFamily="34" charset="0"/>
              </a:rPr>
              <a:t>Filetti</a:t>
            </a:r>
            <a:r>
              <a:rPr lang="en-GB" sz="4100" dirty="0" smtClean="0">
                <a:solidFill>
                  <a:srgbClr val="002060"/>
                </a:solidFill>
                <a:latin typeface="Arial" panose="020B0604020202020204" pitchFamily="34" charset="0"/>
                <a:cs typeface="Arial" panose="020B0604020202020204" pitchFamily="34" charset="0"/>
              </a:rPr>
              <a:t>, developed &amp; used routine </a:t>
            </a:r>
            <a:r>
              <a:rPr lang="en-GB" sz="4100" dirty="0">
                <a:solidFill>
                  <a:srgbClr val="002060"/>
                </a:solidFill>
                <a:latin typeface="Arial" panose="020B0604020202020204" pitchFamily="34" charset="0"/>
                <a:cs typeface="Arial" panose="020B0604020202020204" pitchFamily="34" charset="0"/>
              </a:rPr>
              <a:t>e</a:t>
            </a:r>
            <a:r>
              <a:rPr lang="en-GB" sz="4100" dirty="0" smtClean="0">
                <a:solidFill>
                  <a:srgbClr val="002060"/>
                </a:solidFill>
                <a:latin typeface="Arial" panose="020B0604020202020204" pitchFamily="34" charset="0"/>
                <a:cs typeface="Arial" panose="020B0604020202020204" pitchFamily="34" charset="0"/>
              </a:rPr>
              <a:t>nquiry as part of health checks with adults in privately funded healthcare clinics</a:t>
            </a:r>
          </a:p>
          <a:p>
            <a:r>
              <a:rPr lang="en-GB" sz="4100" dirty="0" err="1" smtClean="0">
                <a:solidFill>
                  <a:srgbClr val="002060"/>
                </a:solidFill>
                <a:latin typeface="Arial" panose="020B0604020202020204" pitchFamily="34" charset="0"/>
                <a:cs typeface="Arial" panose="020B0604020202020204" pitchFamily="34" charset="0"/>
              </a:rPr>
              <a:t>Anda</a:t>
            </a:r>
            <a:r>
              <a:rPr lang="en-GB" sz="4100" dirty="0" smtClean="0">
                <a:solidFill>
                  <a:srgbClr val="002060"/>
                </a:solidFill>
                <a:latin typeface="Arial" panose="020B0604020202020204" pitchFamily="34" charset="0"/>
                <a:cs typeface="Arial" panose="020B0604020202020204" pitchFamily="34" charset="0"/>
              </a:rPr>
              <a:t>  Parenting Programmes (</a:t>
            </a:r>
            <a:r>
              <a:rPr lang="en-GB" sz="4100" dirty="0">
                <a:solidFill>
                  <a:srgbClr val="002060"/>
                </a:solidFill>
                <a:latin typeface="Arial" panose="020B0604020202020204" pitchFamily="34" charset="0"/>
                <a:cs typeface="Arial" panose="020B0604020202020204" pitchFamily="34" charset="0"/>
              </a:rPr>
              <a:t>Triple P)</a:t>
            </a:r>
            <a:endParaRPr lang="en-GB" sz="4100" dirty="0" smtClean="0">
              <a:solidFill>
                <a:srgbClr val="002060"/>
              </a:solidFill>
              <a:latin typeface="Arial" panose="020B0604020202020204" pitchFamily="34" charset="0"/>
              <a:cs typeface="Arial" panose="020B0604020202020204" pitchFamily="34" charset="0"/>
            </a:endParaRPr>
          </a:p>
          <a:p>
            <a:r>
              <a:rPr lang="en-GB" sz="4100" dirty="0" smtClean="0">
                <a:solidFill>
                  <a:srgbClr val="002060"/>
                </a:solidFill>
                <a:latin typeface="Arial" panose="020B0604020202020204" pitchFamily="34" charset="0"/>
                <a:cs typeface="Arial" panose="020B0604020202020204" pitchFamily="34" charset="0"/>
              </a:rPr>
              <a:t>Dr Nadine Burke-Harris, Paediatrician &amp; Public Health Consultant using Routine Enquiry with CYP &amp; Families  in highly deprived and traumatised communities</a:t>
            </a:r>
          </a:p>
          <a:p>
            <a:pPr marL="0" indent="0">
              <a:buNone/>
            </a:pPr>
            <a:r>
              <a:rPr lang="en-GB" dirty="0" smtClean="0"/>
              <a:t> </a:t>
            </a:r>
            <a:endParaRPr lang="en-GB" dirty="0"/>
          </a:p>
          <a:p>
            <a:pPr marL="0" indent="0">
              <a:buNone/>
            </a:pPr>
            <a:endParaRPr lang="en-GB" dirty="0"/>
          </a:p>
          <a:p>
            <a:endParaRPr lang="en-GB" dirty="0"/>
          </a:p>
        </p:txBody>
      </p:sp>
    </p:spTree>
    <p:extLst>
      <p:ext uri="{BB962C8B-B14F-4D97-AF65-F5344CB8AC3E}">
        <p14:creationId xmlns:p14="http://schemas.microsoft.com/office/powerpoint/2010/main" val="25163062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295" y="365125"/>
            <a:ext cx="10860505" cy="1019175"/>
          </a:xfrm>
        </p:spPr>
        <p:txBody>
          <a:bodyPr/>
          <a:lstStyle/>
          <a:p>
            <a:r>
              <a:rPr lang="en-GB" b="1" dirty="0" smtClean="0">
                <a:solidFill>
                  <a:schemeClr val="accent6"/>
                </a:solidFill>
                <a:latin typeface="Arial" panose="020B0604020202020204" pitchFamily="34" charset="0"/>
                <a:cs typeface="Arial" panose="020B0604020202020204" pitchFamily="34" charset="0"/>
              </a:rPr>
              <a:t>UK: Research </a:t>
            </a:r>
            <a:r>
              <a:rPr lang="en-GB" b="1" dirty="0">
                <a:solidFill>
                  <a:schemeClr val="accent6"/>
                </a:solidFill>
                <a:latin typeface="Arial" panose="020B0604020202020204" pitchFamily="34" charset="0"/>
                <a:cs typeface="Arial" panose="020B0604020202020204" pitchFamily="34" charset="0"/>
              </a:rPr>
              <a:t>&amp; application (from </a:t>
            </a:r>
            <a:r>
              <a:rPr lang="en-GB" b="1" dirty="0" smtClean="0">
                <a:solidFill>
                  <a:schemeClr val="accent6"/>
                </a:solidFill>
                <a:latin typeface="Arial" panose="020B0604020202020204" pitchFamily="34" charset="0"/>
                <a:cs typeface="Arial" panose="020B0604020202020204" pitchFamily="34" charset="0"/>
              </a:rPr>
              <a:t>2006)</a:t>
            </a:r>
            <a:endParaRPr lang="en-GB" b="1" dirty="0">
              <a:solidFill>
                <a:schemeClr val="accent6"/>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40632" y="1193800"/>
            <a:ext cx="11538284" cy="5333999"/>
          </a:xfrm>
        </p:spPr>
        <p:txBody>
          <a:bodyPr>
            <a:normAutofit/>
          </a:bodyPr>
          <a:lstStyle/>
          <a:p>
            <a:r>
              <a:rPr lang="en-GB" b="1" dirty="0" smtClean="0">
                <a:solidFill>
                  <a:srgbClr val="002060"/>
                </a:solidFill>
                <a:latin typeface="Arial" panose="020B0604020202020204" pitchFamily="34" charset="0"/>
                <a:cs typeface="Arial" panose="020B0604020202020204" pitchFamily="34" charset="0"/>
              </a:rPr>
              <a:t>Research:</a:t>
            </a:r>
            <a:r>
              <a:rPr lang="en-GB" dirty="0" smtClean="0">
                <a:solidFill>
                  <a:srgbClr val="002060"/>
                </a:solidFill>
                <a:latin typeface="Arial" panose="020B0604020202020204" pitchFamily="34" charset="0"/>
                <a:cs typeface="Arial" panose="020B0604020202020204" pitchFamily="34" charset="0"/>
              </a:rPr>
              <a:t> Public Health Wales and Public Health </a:t>
            </a:r>
            <a:r>
              <a:rPr lang="en-GB" dirty="0">
                <a:solidFill>
                  <a:srgbClr val="002060"/>
                </a:solidFill>
                <a:latin typeface="Arial" panose="020B0604020202020204" pitchFamily="34" charset="0"/>
                <a:cs typeface="Arial" panose="020B0604020202020204" pitchFamily="34" charset="0"/>
              </a:rPr>
              <a:t>England </a:t>
            </a:r>
            <a:r>
              <a:rPr lang="en-GB" dirty="0" smtClean="0">
                <a:solidFill>
                  <a:srgbClr val="002060"/>
                </a:solidFill>
                <a:latin typeface="Arial" panose="020B0604020202020204" pitchFamily="34" charset="0"/>
                <a:cs typeface="Arial" panose="020B0604020202020204" pitchFamily="34" charset="0"/>
              </a:rPr>
              <a:t>ACE’s Report (2014) &amp; VT (2017) Dr Mark Bellis, et al. Dr </a:t>
            </a:r>
            <a:r>
              <a:rPr lang="en-GB" dirty="0">
                <a:solidFill>
                  <a:srgbClr val="002060"/>
                </a:solidFill>
                <a:latin typeface="Arial" panose="020B0604020202020204" pitchFamily="34" charset="0"/>
                <a:cs typeface="Arial" panose="020B0604020202020204" pitchFamily="34" charset="0"/>
              </a:rPr>
              <a:t>Warren Larkin</a:t>
            </a:r>
            <a:r>
              <a:rPr lang="en-GB" dirty="0" smtClean="0">
                <a:solidFill>
                  <a:srgbClr val="002060"/>
                </a:solidFill>
                <a:latin typeface="Arial" panose="020B0604020202020204" pitchFamily="34" charset="0"/>
                <a:cs typeface="Arial" panose="020B0604020202020204" pitchFamily="34" charset="0"/>
              </a:rPr>
              <a:t>, Clinical </a:t>
            </a:r>
            <a:r>
              <a:rPr lang="en-GB" dirty="0">
                <a:solidFill>
                  <a:srgbClr val="002060"/>
                </a:solidFill>
                <a:latin typeface="Arial" panose="020B0604020202020204" pitchFamily="34" charset="0"/>
                <a:cs typeface="Arial" panose="020B0604020202020204" pitchFamily="34" charset="0"/>
              </a:rPr>
              <a:t>Lead DOH </a:t>
            </a:r>
            <a:r>
              <a:rPr lang="en-GB" dirty="0" smtClean="0">
                <a:solidFill>
                  <a:srgbClr val="002060"/>
                </a:solidFill>
                <a:latin typeface="Arial" panose="020B0604020202020204" pitchFamily="34" charset="0"/>
                <a:cs typeface="Arial" panose="020B0604020202020204" pitchFamily="34" charset="0"/>
              </a:rPr>
              <a:t>ACEs</a:t>
            </a:r>
          </a:p>
          <a:p>
            <a:r>
              <a:rPr lang="en-GB" b="1" dirty="0" smtClean="0">
                <a:solidFill>
                  <a:srgbClr val="002060"/>
                </a:solidFill>
                <a:latin typeface="Arial" panose="020B0604020202020204" pitchFamily="34" charset="0"/>
                <a:cs typeface="Arial" panose="020B0604020202020204" pitchFamily="34" charset="0"/>
              </a:rPr>
              <a:t>Guidance:</a:t>
            </a:r>
            <a:r>
              <a:rPr lang="en-GB" dirty="0" smtClean="0">
                <a:solidFill>
                  <a:srgbClr val="002060"/>
                </a:solidFill>
                <a:latin typeface="Arial" panose="020B0604020202020204" pitchFamily="34" charset="0"/>
                <a:cs typeface="Arial" panose="020B0604020202020204" pitchFamily="34" charset="0"/>
              </a:rPr>
              <a:t> Future in Mind (2015), Green Paper on Children’s Mental Health (2017&amp; 2018), Rapid Review on safeguarding to inform the HCP (2018) &amp; Evidence-based early years intervention ( 2018)</a:t>
            </a:r>
          </a:p>
          <a:p>
            <a:r>
              <a:rPr lang="en-GB" b="1" dirty="0" smtClean="0">
                <a:solidFill>
                  <a:srgbClr val="002060"/>
                </a:solidFill>
                <a:latin typeface="Arial" panose="020B0604020202020204" pitchFamily="34" charset="0"/>
                <a:cs typeface="Arial" panose="020B0604020202020204" pitchFamily="34" charset="0"/>
              </a:rPr>
              <a:t>Application</a:t>
            </a:r>
            <a:r>
              <a:rPr lang="en-GB" b="1" dirty="0">
                <a:solidFill>
                  <a:srgbClr val="002060"/>
                </a:solidFill>
                <a:latin typeface="Arial" panose="020B0604020202020204" pitchFamily="34" charset="0"/>
                <a:cs typeface="Arial" panose="020B0604020202020204" pitchFamily="34" charset="0"/>
              </a:rPr>
              <a:t>:</a:t>
            </a:r>
            <a:r>
              <a:rPr lang="en-GB" dirty="0">
                <a:solidFill>
                  <a:srgbClr val="002060"/>
                </a:solidFill>
                <a:latin typeface="Arial" panose="020B0604020202020204" pitchFamily="34" charset="0"/>
                <a:cs typeface="Arial" panose="020B0604020202020204" pitchFamily="34" charset="0"/>
              </a:rPr>
              <a:t> Resilience Building in Schools Programmes (NCC 2016</a:t>
            </a:r>
            <a:r>
              <a:rPr lang="en-GB" dirty="0" smtClean="0">
                <a:solidFill>
                  <a:srgbClr val="002060"/>
                </a:solidFill>
                <a:latin typeface="Arial" panose="020B0604020202020204" pitchFamily="34" charset="0"/>
                <a:cs typeface="Arial" panose="020B0604020202020204" pitchFamily="34" charset="0"/>
              </a:rPr>
              <a:t>), EMH&amp;WB in Schools &amp; Colleges Pathways (NCC 2018)</a:t>
            </a:r>
            <a:endParaRPr lang="en-GB" dirty="0">
              <a:solidFill>
                <a:srgbClr val="002060"/>
              </a:solidFill>
              <a:latin typeface="Arial" panose="020B0604020202020204" pitchFamily="34" charset="0"/>
              <a:cs typeface="Arial" panose="020B0604020202020204" pitchFamily="34" charset="0"/>
            </a:endParaRPr>
          </a:p>
          <a:p>
            <a:r>
              <a:rPr lang="en-GB" dirty="0" smtClean="0">
                <a:solidFill>
                  <a:srgbClr val="002060"/>
                </a:solidFill>
                <a:latin typeface="Arial" panose="020B0604020202020204" pitchFamily="34" charset="0"/>
                <a:cs typeface="Arial" panose="020B0604020202020204" pitchFamily="34" charset="0"/>
              </a:rPr>
              <a:t>Routine Enquiry &amp; Targeted Enquiry about ACEs, e.g. Dr Warren Larkin (The REACh and </a:t>
            </a:r>
            <a:r>
              <a:rPr lang="en-GB" dirty="0" err="1" smtClean="0">
                <a:solidFill>
                  <a:srgbClr val="002060"/>
                </a:solidFill>
                <a:latin typeface="Arial" panose="020B0604020202020204" pitchFamily="34" charset="0"/>
                <a:cs typeface="Arial" panose="020B0604020202020204" pitchFamily="34" charset="0"/>
              </a:rPr>
              <a:t>TEACh</a:t>
            </a:r>
            <a:r>
              <a:rPr lang="en-GB" dirty="0" smtClean="0">
                <a:solidFill>
                  <a:srgbClr val="002060"/>
                </a:solidFill>
                <a:latin typeface="Arial" panose="020B0604020202020204" pitchFamily="34" charset="0"/>
                <a:cs typeface="Arial" panose="020B0604020202020204" pitchFamily="34" charset="0"/>
              </a:rPr>
              <a:t> Modes) </a:t>
            </a:r>
          </a:p>
          <a:p>
            <a:r>
              <a:rPr lang="en-GB" dirty="0" smtClean="0">
                <a:solidFill>
                  <a:srgbClr val="002060"/>
                </a:solidFill>
                <a:latin typeface="Arial" panose="020B0604020202020204" pitchFamily="34" charset="0"/>
                <a:cs typeface="Arial" panose="020B0604020202020204" pitchFamily="34" charset="0"/>
              </a:rPr>
              <a:t>Parenting Programmes through an ACEs lens, e.g. Dr Robert </a:t>
            </a:r>
            <a:r>
              <a:rPr lang="en-GB" dirty="0" err="1" smtClean="0">
                <a:solidFill>
                  <a:srgbClr val="002060"/>
                </a:solidFill>
                <a:latin typeface="Arial" panose="020B0604020202020204" pitchFamily="34" charset="0"/>
                <a:cs typeface="Arial" panose="020B0604020202020204" pitchFamily="34" charset="0"/>
              </a:rPr>
              <a:t>Anda</a:t>
            </a:r>
            <a:r>
              <a:rPr lang="en-GB" dirty="0" smtClean="0">
                <a:solidFill>
                  <a:srgbClr val="002060"/>
                </a:solidFill>
                <a:latin typeface="Arial" panose="020B0604020202020204" pitchFamily="34" charset="0"/>
                <a:cs typeface="Arial" panose="020B0604020202020204" pitchFamily="34" charset="0"/>
              </a:rPr>
              <a:t> and Matt Buttery (Triple P Programmes)</a:t>
            </a:r>
          </a:p>
          <a:p>
            <a:endParaRPr lang="en-GB" dirty="0"/>
          </a:p>
        </p:txBody>
      </p:sp>
    </p:spTree>
    <p:extLst>
      <p:ext uri="{BB962C8B-B14F-4D97-AF65-F5344CB8AC3E}">
        <p14:creationId xmlns:p14="http://schemas.microsoft.com/office/powerpoint/2010/main" val="35156054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365125"/>
            <a:ext cx="11521440" cy="1325563"/>
          </a:xfrm>
        </p:spPr>
        <p:txBody>
          <a:bodyPr/>
          <a:lstStyle/>
          <a:p>
            <a:pPr algn="ctr"/>
            <a:r>
              <a:rPr lang="en-GB" b="1" dirty="0" smtClean="0">
                <a:solidFill>
                  <a:schemeClr val="accent6"/>
                </a:solidFill>
                <a:latin typeface="Arial" panose="020B0604020202020204" pitchFamily="34" charset="0"/>
                <a:cs typeface="Arial" panose="020B0604020202020204" pitchFamily="34" charset="0"/>
              </a:rPr>
              <a:t>If you want to know more….</a:t>
            </a:r>
            <a:br>
              <a:rPr lang="en-GB" b="1" dirty="0" smtClean="0">
                <a:solidFill>
                  <a:schemeClr val="accent6"/>
                </a:solidFill>
                <a:latin typeface="Arial" panose="020B0604020202020204" pitchFamily="34" charset="0"/>
                <a:cs typeface="Arial" panose="020B0604020202020204" pitchFamily="34" charset="0"/>
              </a:rPr>
            </a:br>
            <a:r>
              <a:rPr lang="en-GB" b="1" dirty="0" smtClean="0">
                <a:solidFill>
                  <a:schemeClr val="accent6"/>
                </a:solidFill>
                <a:latin typeface="Arial" panose="020B0604020202020204" pitchFamily="34" charset="0"/>
                <a:cs typeface="Arial" panose="020B0604020202020204" pitchFamily="34" charset="0"/>
              </a:rPr>
              <a:t>Additional Media Resources &amp; Information</a:t>
            </a:r>
            <a:endParaRPr lang="en-GB"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7744" y="1690688"/>
            <a:ext cx="11521440" cy="4838127"/>
          </a:xfrm>
        </p:spPr>
        <p:txBody>
          <a:bodyPr>
            <a:normAutofit fontScale="92500" lnSpcReduction="20000"/>
          </a:bodyPr>
          <a:lstStyle/>
          <a:p>
            <a:r>
              <a:rPr lang="en-GB" b="1" dirty="0">
                <a:solidFill>
                  <a:srgbClr val="002060"/>
                </a:solidFill>
                <a:latin typeface="Arial" panose="020B0604020202020204" pitchFamily="34" charset="0"/>
                <a:cs typeface="Arial" panose="020B0604020202020204" pitchFamily="34" charset="0"/>
              </a:rPr>
              <a:t>USA</a:t>
            </a:r>
            <a:endParaRPr lang="en-GB" dirty="0">
              <a:solidFill>
                <a:srgbClr val="002060"/>
              </a:solidFill>
              <a:latin typeface="Arial" panose="020B0604020202020204" pitchFamily="34" charset="0"/>
              <a:cs typeface="Arial" panose="020B0604020202020204" pitchFamily="34" charset="0"/>
            </a:endParaRPr>
          </a:p>
          <a:p>
            <a:pPr marL="0" indent="0">
              <a:buNone/>
            </a:pPr>
            <a:r>
              <a:rPr lang="en-GB" dirty="0">
                <a:solidFill>
                  <a:srgbClr val="002060"/>
                </a:solidFill>
                <a:latin typeface="Arial" panose="020B0604020202020204" pitchFamily="34" charset="0"/>
                <a:cs typeface="Arial" panose="020B0604020202020204" pitchFamily="34" charset="0"/>
              </a:rPr>
              <a:t>Vincent </a:t>
            </a:r>
            <a:r>
              <a:rPr lang="en-GB" dirty="0" err="1">
                <a:solidFill>
                  <a:srgbClr val="002060"/>
                </a:solidFill>
                <a:latin typeface="Arial" panose="020B0604020202020204" pitchFamily="34" charset="0"/>
                <a:cs typeface="Arial" panose="020B0604020202020204" pitchFamily="34" charset="0"/>
              </a:rPr>
              <a:t>Filletti</a:t>
            </a:r>
            <a:r>
              <a:rPr lang="en-GB" dirty="0">
                <a:solidFill>
                  <a:srgbClr val="002060"/>
                </a:solidFill>
                <a:latin typeface="Arial" panose="020B0604020202020204" pitchFamily="34" charset="0"/>
                <a:cs typeface="Arial" panose="020B0604020202020204" pitchFamily="34" charset="0"/>
              </a:rPr>
              <a:t>, Director of the California Institutes of Preventive Medicine, ‘</a:t>
            </a:r>
            <a:r>
              <a:rPr lang="en-GB" dirty="0" smtClean="0">
                <a:solidFill>
                  <a:srgbClr val="002060"/>
                </a:solidFill>
                <a:latin typeface="Arial" panose="020B0604020202020204" pitchFamily="34" charset="0"/>
                <a:cs typeface="Arial" panose="020B0604020202020204" pitchFamily="34" charset="0"/>
              </a:rPr>
              <a:t>Reflections </a:t>
            </a:r>
            <a:r>
              <a:rPr lang="en-GB" dirty="0">
                <a:solidFill>
                  <a:srgbClr val="002060"/>
                </a:solidFill>
                <a:latin typeface="Arial" panose="020B0604020202020204" pitchFamily="34" charset="0"/>
                <a:cs typeface="Arial" panose="020B0604020202020204" pitchFamily="34" charset="0"/>
              </a:rPr>
              <a:t>on the Adverse Childhood Experiences (ACE) Study’ </a:t>
            </a:r>
            <a:r>
              <a:rPr lang="en-GB" dirty="0" smtClean="0">
                <a:solidFill>
                  <a:srgbClr val="002060"/>
                </a:solidFill>
                <a:latin typeface="Arial" panose="020B0604020202020204" pitchFamily="34" charset="0"/>
                <a:cs typeface="Arial" panose="020B0604020202020204" pitchFamily="34" charset="0"/>
              </a:rPr>
              <a:t>- </a:t>
            </a:r>
            <a:r>
              <a:rPr lang="en-GB" b="1" dirty="0" smtClean="0">
                <a:solidFill>
                  <a:srgbClr val="002060"/>
                </a:solidFill>
                <a:latin typeface="Arial" panose="020B0604020202020204" pitchFamily="34" charset="0"/>
                <a:cs typeface="Arial" panose="020B0604020202020204" pitchFamily="34" charset="0"/>
              </a:rPr>
              <a:t>YOU TUBE </a:t>
            </a:r>
            <a:r>
              <a:rPr lang="en-GB" b="1" dirty="0">
                <a:solidFill>
                  <a:srgbClr val="002060"/>
                </a:solidFill>
                <a:latin typeface="Arial" panose="020B0604020202020204" pitchFamily="34" charset="0"/>
                <a:cs typeface="Arial" panose="020B0604020202020204" pitchFamily="34" charset="0"/>
              </a:rPr>
              <a:t>(2016):</a:t>
            </a:r>
            <a:r>
              <a:rPr lang="en-GB" b="1" dirty="0">
                <a:latin typeface="Arial" panose="020B0604020202020204" pitchFamily="34" charset="0"/>
                <a:cs typeface="Arial" panose="020B0604020202020204" pitchFamily="34" charset="0"/>
              </a:rPr>
              <a:t> </a:t>
            </a:r>
            <a:r>
              <a:rPr lang="en-GB" sz="1600" u="sng" dirty="0" smtClean="0">
                <a:latin typeface="Arial" panose="020B0604020202020204" pitchFamily="34" charset="0"/>
                <a:cs typeface="Arial" panose="020B0604020202020204" pitchFamily="34" charset="0"/>
                <a:hlinkClick r:id="rId3"/>
              </a:rPr>
              <a:t>https://www.youtube.com/watch?v=-ns8ko9-ljU</a:t>
            </a:r>
            <a:endParaRPr lang="en-GB" sz="1600" u="sng" dirty="0" smtClean="0">
              <a:latin typeface="Arial" panose="020B0604020202020204" pitchFamily="34" charset="0"/>
              <a:cs typeface="Arial" panose="020B0604020202020204" pitchFamily="34" charset="0"/>
            </a:endParaRPr>
          </a:p>
          <a:p>
            <a:pPr marL="0" indent="0">
              <a:buNone/>
            </a:pPr>
            <a:r>
              <a:rPr lang="en-GB" dirty="0">
                <a:solidFill>
                  <a:srgbClr val="002060"/>
                </a:solidFill>
                <a:latin typeface="Arial" panose="020B0604020202020204" pitchFamily="34" charset="0"/>
                <a:cs typeface="Arial" panose="020B0604020202020204" pitchFamily="34" charset="0"/>
              </a:rPr>
              <a:t>Dr Nadine Burke-Harris, Founder and CEO of the </a:t>
            </a:r>
            <a:r>
              <a:rPr lang="en-GB" dirty="0" err="1">
                <a:solidFill>
                  <a:srgbClr val="002060"/>
                </a:solidFill>
                <a:latin typeface="Arial" panose="020B0604020202020204" pitchFamily="34" charset="0"/>
                <a:cs typeface="Arial" panose="020B0604020202020204" pitchFamily="34" charset="0"/>
              </a:rPr>
              <a:t>Center</a:t>
            </a:r>
            <a:r>
              <a:rPr lang="en-GB" dirty="0">
                <a:solidFill>
                  <a:srgbClr val="002060"/>
                </a:solidFill>
                <a:latin typeface="Arial" panose="020B0604020202020204" pitchFamily="34" charset="0"/>
                <a:cs typeface="Arial" panose="020B0604020202020204" pitchFamily="34" charset="0"/>
              </a:rPr>
              <a:t> for Youth Wellness, ‘How trauma affects health across the lifetime</a:t>
            </a:r>
            <a:r>
              <a:rPr lang="en-GB" dirty="0" smtClean="0">
                <a:solidFill>
                  <a:srgbClr val="002060"/>
                </a:solidFill>
                <a:latin typeface="Arial" panose="020B0604020202020204" pitchFamily="34" charset="0"/>
                <a:cs typeface="Arial" panose="020B0604020202020204" pitchFamily="34" charset="0"/>
              </a:rPr>
              <a:t>’ - </a:t>
            </a:r>
            <a:r>
              <a:rPr lang="en-GB" b="1" dirty="0">
                <a:solidFill>
                  <a:srgbClr val="002060"/>
                </a:solidFill>
                <a:latin typeface="Arial" panose="020B0604020202020204" pitchFamily="34" charset="0"/>
                <a:cs typeface="Arial" panose="020B0604020202020204" pitchFamily="34" charset="0"/>
              </a:rPr>
              <a:t>TED MED (2014): </a:t>
            </a:r>
            <a:r>
              <a:rPr lang="en-GB" sz="1600" u="sng" dirty="0">
                <a:latin typeface="Arial" panose="020B0604020202020204" pitchFamily="34" charset="0"/>
                <a:cs typeface="Arial" panose="020B0604020202020204" pitchFamily="34" charset="0"/>
                <a:hlinkClick r:id="rId4"/>
              </a:rPr>
              <a:t>https://www.ted.com/talks/nadine_burke_harris_how_childhood_trauma_affects_health_across_a_lifetime</a:t>
            </a:r>
            <a:endParaRPr lang="en-GB" sz="1600" b="1" dirty="0" smtClean="0">
              <a:latin typeface="Arial" panose="020B0604020202020204" pitchFamily="34" charset="0"/>
              <a:cs typeface="Arial" panose="020B0604020202020204" pitchFamily="34" charset="0"/>
            </a:endParaRPr>
          </a:p>
          <a:p>
            <a:r>
              <a:rPr lang="en-GB" b="1" dirty="0" smtClean="0">
                <a:solidFill>
                  <a:srgbClr val="002060"/>
                </a:solidFill>
                <a:latin typeface="Arial" panose="020B0604020202020204" pitchFamily="34" charset="0"/>
                <a:cs typeface="Arial" panose="020B0604020202020204" pitchFamily="34" charset="0"/>
              </a:rPr>
              <a:t>UK</a:t>
            </a:r>
          </a:p>
          <a:p>
            <a:pPr marL="0" indent="0">
              <a:buNone/>
            </a:pPr>
            <a:r>
              <a:rPr lang="en-GB" dirty="0" smtClean="0">
                <a:solidFill>
                  <a:srgbClr val="002060"/>
                </a:solidFill>
                <a:latin typeface="Arial" panose="020B0604020202020204" pitchFamily="34" charset="0"/>
                <a:cs typeface="Arial" panose="020B0604020202020204" pitchFamily="34" charset="0"/>
              </a:rPr>
              <a:t>Harry Burns, What Causes Wellness (2014)  </a:t>
            </a:r>
            <a:r>
              <a:rPr lang="en-GB" dirty="0">
                <a:solidFill>
                  <a:srgbClr val="002060"/>
                </a:solidFill>
                <a:latin typeface="Arial" panose="020B0604020202020204" pitchFamily="34" charset="0"/>
                <a:cs typeface="Arial" panose="020B0604020202020204" pitchFamily="34" charset="0"/>
              </a:rPr>
              <a:t>Director of Global Public Health and is based in the International Public Policy He is </a:t>
            </a:r>
            <a:r>
              <a:rPr lang="en-GB" dirty="0" smtClean="0">
                <a:solidFill>
                  <a:srgbClr val="002060"/>
                </a:solidFill>
                <a:latin typeface="Arial" panose="020B0604020202020204" pitchFamily="34" charset="0"/>
                <a:cs typeface="Arial" panose="020B0604020202020204" pitchFamily="34" charset="0"/>
              </a:rPr>
              <a:t>the chair of the Scottish government’s review into targets for health and social care </a:t>
            </a:r>
            <a:r>
              <a:rPr lang="en-GB" dirty="0">
                <a:solidFill>
                  <a:srgbClr val="002060"/>
                </a:solidFill>
                <a:latin typeface="Arial" panose="020B0604020202020204" pitchFamily="34" charset="0"/>
                <a:cs typeface="Arial" panose="020B0604020202020204" pitchFamily="34" charset="0"/>
              </a:rPr>
              <a:t>and was Chief Medical Officer for Scotland until 2014</a:t>
            </a:r>
            <a:r>
              <a:rPr lang="en-GB" dirty="0" smtClean="0">
                <a:solidFill>
                  <a:srgbClr val="002060"/>
                </a:solidFill>
                <a:latin typeface="Arial" panose="020B0604020202020204" pitchFamily="34" charset="0"/>
                <a:cs typeface="Arial" panose="020B0604020202020204" pitchFamily="34" charset="0"/>
              </a:rPr>
              <a:t>. </a:t>
            </a:r>
            <a:r>
              <a:rPr lang="en-GB" b="1" dirty="0" err="1" smtClean="0">
                <a:solidFill>
                  <a:srgbClr val="002060"/>
                </a:solidFill>
                <a:latin typeface="Arial" panose="020B0604020202020204" pitchFamily="34" charset="0"/>
                <a:cs typeface="Arial" panose="020B0604020202020204" pitchFamily="34" charset="0"/>
              </a:rPr>
              <a:t>TEDxGlasgow</a:t>
            </a:r>
            <a:r>
              <a:rPr lang="en-GB" b="1" dirty="0" smtClean="0">
                <a:solidFill>
                  <a:srgbClr val="002060"/>
                </a:solidFill>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hlinkClick r:id="rId5"/>
              </a:rPr>
              <a:t>https</a:t>
            </a:r>
            <a:r>
              <a:rPr lang="en-GB" sz="1600" dirty="0">
                <a:latin typeface="Arial" panose="020B0604020202020204" pitchFamily="34" charset="0"/>
                <a:cs typeface="Arial" panose="020B0604020202020204" pitchFamily="34" charset="0"/>
                <a:hlinkClick r:id="rId5"/>
              </a:rPr>
              <a:t>://</a:t>
            </a:r>
            <a:r>
              <a:rPr lang="en-GB" sz="1600" dirty="0" smtClean="0">
                <a:latin typeface="Arial" panose="020B0604020202020204" pitchFamily="34" charset="0"/>
                <a:cs typeface="Arial" panose="020B0604020202020204" pitchFamily="34" charset="0"/>
                <a:hlinkClick r:id="rId5"/>
              </a:rPr>
              <a:t>www.youtube.com/watch?v=yEh3JG74C6s</a:t>
            </a:r>
            <a:endParaRPr lang="en-GB" sz="1600" dirty="0" smtClean="0">
              <a:latin typeface="Arial" panose="020B0604020202020204" pitchFamily="34" charset="0"/>
              <a:cs typeface="Arial" panose="020B0604020202020204" pitchFamily="34" charset="0"/>
            </a:endParaRPr>
          </a:p>
          <a:p>
            <a:pPr marL="0" indent="0">
              <a:buNone/>
            </a:pPr>
            <a:r>
              <a:rPr lang="en-GB" dirty="0" smtClean="0">
                <a:solidFill>
                  <a:srgbClr val="002060"/>
                </a:solidFill>
                <a:latin typeface="Arial" panose="020B0604020202020204" pitchFamily="34" charset="0"/>
                <a:cs typeface="Arial" panose="020B0604020202020204" pitchFamily="34" charset="0"/>
              </a:rPr>
              <a:t>PH </a:t>
            </a:r>
            <a:r>
              <a:rPr lang="en-GB" dirty="0">
                <a:solidFill>
                  <a:srgbClr val="002060"/>
                </a:solidFill>
                <a:latin typeface="Arial" panose="020B0604020202020204" pitchFamily="34" charset="0"/>
                <a:cs typeface="Arial" panose="020B0604020202020204" pitchFamily="34" charset="0"/>
              </a:rPr>
              <a:t>England and PH Wales supported by the Welsh </a:t>
            </a:r>
            <a:r>
              <a:rPr lang="en-GB" dirty="0" err="1" smtClean="0">
                <a:solidFill>
                  <a:srgbClr val="002060"/>
                </a:solidFill>
                <a:latin typeface="Arial" panose="020B0604020202020204" pitchFamily="34" charset="0"/>
                <a:cs typeface="Arial" panose="020B0604020202020204" pitchFamily="34" charset="0"/>
              </a:rPr>
              <a:t>Govt</a:t>
            </a:r>
            <a:r>
              <a:rPr lang="en-GB" dirty="0" smtClean="0">
                <a:solidFill>
                  <a:srgbClr val="002060"/>
                </a:solidFill>
                <a:latin typeface="Arial" panose="020B0604020202020204" pitchFamily="34" charset="0"/>
                <a:cs typeface="Arial" panose="020B0604020202020204" pitchFamily="34" charset="0"/>
              </a:rPr>
              <a:t>, Mark </a:t>
            </a:r>
            <a:r>
              <a:rPr lang="en-GB" dirty="0">
                <a:solidFill>
                  <a:srgbClr val="002060"/>
                </a:solidFill>
                <a:latin typeface="Arial" panose="020B0604020202020204" pitchFamily="34" charset="0"/>
                <a:cs typeface="Arial" panose="020B0604020202020204" pitchFamily="34" charset="0"/>
              </a:rPr>
              <a:t>Bellis, Warren </a:t>
            </a:r>
            <a:r>
              <a:rPr lang="en-GB" dirty="0" smtClean="0">
                <a:solidFill>
                  <a:srgbClr val="002060"/>
                </a:solidFill>
                <a:latin typeface="Arial" panose="020B0604020202020204" pitchFamily="34" charset="0"/>
                <a:cs typeface="Arial" panose="020B0604020202020204" pitchFamily="34" charset="0"/>
              </a:rPr>
              <a:t>Larkin - </a:t>
            </a:r>
            <a:r>
              <a:rPr lang="en-GB" b="1" dirty="0" smtClean="0">
                <a:solidFill>
                  <a:srgbClr val="002060"/>
                </a:solidFill>
                <a:latin typeface="Arial" panose="020B0604020202020204" pitchFamily="34" charset="0"/>
                <a:cs typeface="Arial" panose="020B0604020202020204" pitchFamily="34" charset="0"/>
              </a:rPr>
              <a:t>ACEs </a:t>
            </a:r>
            <a:r>
              <a:rPr lang="en-GB" b="1" dirty="0">
                <a:solidFill>
                  <a:srgbClr val="002060"/>
                </a:solidFill>
                <a:latin typeface="Arial" panose="020B0604020202020204" pitchFamily="34" charset="0"/>
                <a:cs typeface="Arial" panose="020B0604020202020204" pitchFamily="34" charset="0"/>
              </a:rPr>
              <a:t>VT (2017</a:t>
            </a:r>
            <a:r>
              <a:rPr lang="en-GB" b="1" dirty="0" smtClean="0">
                <a:solidFill>
                  <a:srgbClr val="002060"/>
                </a:solidFill>
                <a:latin typeface="Arial" panose="020B0604020202020204" pitchFamily="34" charset="0"/>
                <a:cs typeface="Arial" panose="020B0604020202020204" pitchFamily="34" charset="0"/>
              </a:rPr>
              <a:t>):</a:t>
            </a:r>
            <a:r>
              <a:rPr lang="en-GB" b="1" dirty="0" smtClean="0">
                <a:latin typeface="Arial" panose="020B0604020202020204" pitchFamily="34" charset="0"/>
                <a:cs typeface="Arial" panose="020B0604020202020204" pitchFamily="34" charset="0"/>
              </a:rPr>
              <a:t> </a:t>
            </a:r>
            <a:r>
              <a:rPr lang="en-GB" sz="1500" u="sng" dirty="0" smtClean="0">
                <a:latin typeface="Arial" panose="020B0604020202020204" pitchFamily="34" charset="0"/>
                <a:cs typeface="Arial" panose="020B0604020202020204" pitchFamily="34" charset="0"/>
                <a:hlinkClick r:id="rId6"/>
              </a:rPr>
              <a:t>http</a:t>
            </a:r>
            <a:r>
              <a:rPr lang="en-GB" sz="1500" u="sng" dirty="0">
                <a:latin typeface="Arial" panose="020B0604020202020204" pitchFamily="34" charset="0"/>
                <a:cs typeface="Arial" panose="020B0604020202020204" pitchFamily="34" charset="0"/>
                <a:hlinkClick r:id="rId6"/>
              </a:rPr>
              <a:t>://www.aces.me.uk/in-england/</a:t>
            </a: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15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593"/>
            <a:ext cx="10515600" cy="1792223"/>
          </a:xfrm>
        </p:spPr>
        <p:txBody>
          <a:bodyPr>
            <a:normAutofit/>
          </a:bodyPr>
          <a:lstStyle/>
          <a:p>
            <a:pPr algn="ctr"/>
            <a:r>
              <a:rPr lang="en-GB" sz="9600" b="1" dirty="0" smtClean="0">
                <a:solidFill>
                  <a:schemeClr val="accent6"/>
                </a:solidFill>
                <a:latin typeface="Arial" panose="020B0604020202020204" pitchFamily="34" charset="0"/>
                <a:cs typeface="Arial" panose="020B0604020202020204" pitchFamily="34" charset="0"/>
              </a:rPr>
              <a:t>5</a:t>
            </a:r>
            <a:r>
              <a:rPr lang="en-GB" b="1" dirty="0" smtClean="0">
                <a:solidFill>
                  <a:schemeClr val="accent6"/>
                </a:solidFill>
                <a:latin typeface="Arial" panose="020B0604020202020204" pitchFamily="34" charset="0"/>
                <a:cs typeface="Arial" panose="020B0604020202020204" pitchFamily="34" charset="0"/>
              </a:rPr>
              <a:t> ACE’s Science </a:t>
            </a:r>
            <a:endParaRPr lang="en-GB"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2880" y="1690688"/>
            <a:ext cx="11850624" cy="4892991"/>
          </a:xfrm>
        </p:spPr>
        <p:txBody>
          <a:bodyPr>
            <a:normAutofit fontScale="77500" lnSpcReduction="20000"/>
          </a:bodyPr>
          <a:lstStyle/>
          <a:p>
            <a:pPr marL="0" indent="0">
              <a:buNone/>
            </a:pPr>
            <a:r>
              <a:rPr lang="en-GB" sz="3000" b="1" dirty="0" smtClean="0">
                <a:solidFill>
                  <a:schemeClr val="accent5">
                    <a:lumMod val="75000"/>
                  </a:schemeClr>
                </a:solidFill>
                <a:latin typeface="Arial" panose="020B0604020202020204" pitchFamily="34" charset="0"/>
                <a:cs typeface="Arial" panose="020B0604020202020204" pitchFamily="34" charset="0"/>
              </a:rPr>
              <a:t>1</a:t>
            </a:r>
            <a:r>
              <a:rPr lang="en-GB" sz="3000" b="1" dirty="0" smtClean="0">
                <a:solidFill>
                  <a:srgbClr val="002060"/>
                </a:solidFill>
                <a:latin typeface="Arial" panose="020B0604020202020204" pitchFamily="34" charset="0"/>
                <a:cs typeface="Arial" panose="020B0604020202020204" pitchFamily="34" charset="0"/>
              </a:rPr>
              <a:t>.Epidemiology: </a:t>
            </a:r>
            <a:r>
              <a:rPr lang="en-GB" sz="3000" dirty="0" smtClean="0">
                <a:solidFill>
                  <a:srgbClr val="002060"/>
                </a:solidFill>
                <a:latin typeface="Arial" panose="020B0604020202020204" pitchFamily="34" charset="0"/>
                <a:cs typeface="Arial" panose="020B0604020202020204" pitchFamily="34" charset="0"/>
              </a:rPr>
              <a:t>a population approach</a:t>
            </a:r>
          </a:p>
          <a:p>
            <a:pPr marL="0" indent="0">
              <a:buNone/>
            </a:pPr>
            <a:endParaRPr lang="en-GB" sz="3000" dirty="0" smtClean="0">
              <a:solidFill>
                <a:srgbClr val="002060"/>
              </a:solidFill>
              <a:latin typeface="Arial" panose="020B0604020202020204" pitchFamily="34" charset="0"/>
              <a:cs typeface="Arial" panose="020B0604020202020204" pitchFamily="34" charset="0"/>
            </a:endParaRPr>
          </a:p>
          <a:p>
            <a:pPr marL="0" indent="0">
              <a:buNone/>
            </a:pPr>
            <a:r>
              <a:rPr lang="en-GB" sz="3000" dirty="0" smtClean="0">
                <a:solidFill>
                  <a:srgbClr val="002060"/>
                </a:solidFill>
                <a:latin typeface="Arial" panose="020B0604020202020204" pitchFamily="34" charset="0"/>
                <a:cs typeface="Arial" panose="020B0604020202020204" pitchFamily="34" charset="0"/>
              </a:rPr>
              <a:t>2. </a:t>
            </a:r>
            <a:r>
              <a:rPr lang="en-GB" sz="3000" b="1" dirty="0" smtClean="0">
                <a:solidFill>
                  <a:srgbClr val="002060"/>
                </a:solidFill>
                <a:latin typeface="Arial" panose="020B0604020202020204" pitchFamily="34" charset="0"/>
                <a:cs typeface="Arial" panose="020B0604020202020204" pitchFamily="34" charset="0"/>
              </a:rPr>
              <a:t>Neurology:</a:t>
            </a:r>
            <a:r>
              <a:rPr lang="en-GB" sz="3000" dirty="0" smtClean="0">
                <a:solidFill>
                  <a:srgbClr val="002060"/>
                </a:solidFill>
                <a:latin typeface="Arial" panose="020B0604020202020204" pitchFamily="34" charset="0"/>
                <a:cs typeface="Arial" panose="020B0604020202020204" pitchFamily="34" charset="0"/>
              </a:rPr>
              <a:t> trauma, toxic stress, childhood brain development &amp; dysregulation </a:t>
            </a:r>
          </a:p>
          <a:p>
            <a:pPr marL="0" indent="0">
              <a:buNone/>
            </a:pPr>
            <a:endParaRPr lang="en-GB" sz="3000" dirty="0" smtClean="0">
              <a:solidFill>
                <a:srgbClr val="002060"/>
              </a:solidFill>
              <a:latin typeface="Arial" panose="020B0604020202020204" pitchFamily="34" charset="0"/>
              <a:cs typeface="Arial" panose="020B0604020202020204" pitchFamily="34" charset="0"/>
            </a:endParaRPr>
          </a:p>
          <a:p>
            <a:pPr marL="0" indent="0">
              <a:buNone/>
            </a:pPr>
            <a:r>
              <a:rPr lang="en-GB" sz="3000" dirty="0" smtClean="0">
                <a:solidFill>
                  <a:srgbClr val="002060"/>
                </a:solidFill>
                <a:latin typeface="Arial" panose="020B0604020202020204" pitchFamily="34" charset="0"/>
                <a:cs typeface="Arial" panose="020B0604020202020204" pitchFamily="34" charset="0"/>
              </a:rPr>
              <a:t>3.</a:t>
            </a:r>
            <a:r>
              <a:rPr lang="en-GB" sz="3000" b="1" dirty="0" smtClean="0">
                <a:solidFill>
                  <a:srgbClr val="002060"/>
                </a:solidFill>
                <a:latin typeface="Arial" panose="020B0604020202020204" pitchFamily="34" charset="0"/>
                <a:cs typeface="Arial" panose="020B0604020202020204" pitchFamily="34" charset="0"/>
              </a:rPr>
              <a:t>Epigenetics: </a:t>
            </a:r>
            <a:r>
              <a:rPr lang="en-GB" sz="3000" dirty="0" smtClean="0">
                <a:solidFill>
                  <a:srgbClr val="002060"/>
                </a:solidFill>
                <a:latin typeface="Arial" panose="020B0604020202020204" pitchFamily="34" charset="0"/>
                <a:cs typeface="Arial" panose="020B0604020202020204" pitchFamily="34" charset="0"/>
              </a:rPr>
              <a:t>‘the body keeps the score’;</a:t>
            </a:r>
            <a:r>
              <a:rPr lang="en-GB" sz="3000" b="1" dirty="0" smtClean="0">
                <a:solidFill>
                  <a:srgbClr val="002060"/>
                </a:solidFill>
                <a:latin typeface="Arial" panose="020B0604020202020204" pitchFamily="34" charset="0"/>
                <a:cs typeface="Arial" panose="020B0604020202020204" pitchFamily="34" charset="0"/>
              </a:rPr>
              <a:t> </a:t>
            </a:r>
            <a:r>
              <a:rPr lang="en-GB" sz="3000" dirty="0" smtClean="0">
                <a:solidFill>
                  <a:srgbClr val="002060"/>
                </a:solidFill>
                <a:latin typeface="Arial" panose="020B0604020202020204" pitchFamily="34" charset="0"/>
                <a:cs typeface="Arial" panose="020B0604020202020204" pitchFamily="34" charset="0"/>
              </a:rPr>
              <a:t>commonly </a:t>
            </a:r>
            <a:r>
              <a:rPr lang="en-GB" sz="3000" dirty="0">
                <a:solidFill>
                  <a:srgbClr val="002060"/>
                </a:solidFill>
                <a:latin typeface="Arial" panose="020B0604020202020204" pitchFamily="34" charset="0"/>
                <a:cs typeface="Arial" panose="020B0604020202020204" pitchFamily="34" charset="0"/>
              </a:rPr>
              <a:t>known as ‘above the gene’ </a:t>
            </a:r>
            <a:r>
              <a:rPr lang="en-GB" sz="3000" dirty="0" smtClean="0">
                <a:solidFill>
                  <a:srgbClr val="002060"/>
                </a:solidFill>
                <a:latin typeface="Arial" panose="020B0604020202020204" pitchFamily="34" charset="0"/>
                <a:cs typeface="Arial" panose="020B0604020202020204" pitchFamily="34" charset="0"/>
              </a:rPr>
              <a:t>and a chemical modification arising from historical, intergenerational </a:t>
            </a:r>
            <a:r>
              <a:rPr lang="en-GB" sz="3000" dirty="0">
                <a:solidFill>
                  <a:srgbClr val="002060"/>
                </a:solidFill>
                <a:latin typeface="Arial" panose="020B0604020202020204" pitchFamily="34" charset="0"/>
                <a:cs typeface="Arial" panose="020B0604020202020204" pitchFamily="34" charset="0"/>
              </a:rPr>
              <a:t>trauma &amp; </a:t>
            </a:r>
            <a:r>
              <a:rPr lang="en-GB" sz="3000" dirty="0" smtClean="0">
                <a:solidFill>
                  <a:srgbClr val="002060"/>
                </a:solidFill>
                <a:latin typeface="Arial" panose="020B0604020202020204" pitchFamily="34" charset="0"/>
                <a:cs typeface="Arial" panose="020B0604020202020204" pitchFamily="34" charset="0"/>
              </a:rPr>
              <a:t>sustained toxic stress.  </a:t>
            </a:r>
          </a:p>
          <a:p>
            <a:pPr marL="0" indent="0">
              <a:buNone/>
            </a:pPr>
            <a:endParaRPr lang="en-GB" sz="3000" dirty="0" smtClean="0">
              <a:solidFill>
                <a:srgbClr val="002060"/>
              </a:solidFill>
              <a:latin typeface="Arial" panose="020B0604020202020204" pitchFamily="34" charset="0"/>
              <a:cs typeface="Arial" panose="020B0604020202020204" pitchFamily="34" charset="0"/>
            </a:endParaRPr>
          </a:p>
          <a:p>
            <a:pPr marL="0" indent="0">
              <a:buNone/>
            </a:pPr>
            <a:r>
              <a:rPr lang="en-GB" sz="3000" dirty="0" smtClean="0">
                <a:solidFill>
                  <a:srgbClr val="002060"/>
                </a:solidFill>
                <a:latin typeface="Arial" panose="020B0604020202020204" pitchFamily="34" charset="0"/>
                <a:cs typeface="Arial" panose="020B0604020202020204" pitchFamily="34" charset="0"/>
              </a:rPr>
              <a:t>4. </a:t>
            </a:r>
            <a:r>
              <a:rPr lang="en-GB" sz="3000" b="1" dirty="0" smtClean="0">
                <a:solidFill>
                  <a:srgbClr val="002060"/>
                </a:solidFill>
                <a:latin typeface="Arial" panose="020B0604020202020204" pitchFamily="34" charset="0"/>
                <a:cs typeface="Arial" panose="020B0604020202020204" pitchFamily="34" charset="0"/>
              </a:rPr>
              <a:t>Inequalities:</a:t>
            </a:r>
            <a:r>
              <a:rPr lang="en-GB" sz="3000" dirty="0" smtClean="0">
                <a:solidFill>
                  <a:srgbClr val="002060"/>
                </a:solidFill>
                <a:latin typeface="Arial" panose="020B0604020202020204" pitchFamily="34" charset="0"/>
                <a:cs typeface="Arial" panose="020B0604020202020204" pitchFamily="34" charset="0"/>
              </a:rPr>
              <a:t> biopsychosocial impact on physical health &amp; emotional mental health and holds wellbeing, learning, education &amp; financial health; </a:t>
            </a:r>
            <a:r>
              <a:rPr lang="en-GB" sz="3000" b="1" dirty="0" smtClean="0">
                <a:solidFill>
                  <a:srgbClr val="002060"/>
                </a:solidFill>
                <a:latin typeface="Arial" panose="020B0604020202020204" pitchFamily="34" charset="0"/>
                <a:cs typeface="Arial" panose="020B0604020202020204" pitchFamily="34" charset="0"/>
              </a:rPr>
              <a:t>‘more ACEs=more impact</a:t>
            </a:r>
            <a:r>
              <a:rPr lang="en-GB" sz="3000" dirty="0" smtClean="0">
                <a:solidFill>
                  <a:srgbClr val="002060"/>
                </a:solidFill>
                <a:latin typeface="Arial" panose="020B0604020202020204" pitchFamily="34" charset="0"/>
                <a:cs typeface="Arial" panose="020B0604020202020204" pitchFamily="34" charset="0"/>
              </a:rPr>
              <a:t>’</a:t>
            </a:r>
          </a:p>
          <a:p>
            <a:pPr marL="0" indent="0">
              <a:buNone/>
            </a:pPr>
            <a:endParaRPr lang="en-GB" sz="3000" dirty="0" smtClean="0">
              <a:solidFill>
                <a:srgbClr val="002060"/>
              </a:solidFill>
              <a:latin typeface="Arial" panose="020B0604020202020204" pitchFamily="34" charset="0"/>
              <a:cs typeface="Arial" panose="020B0604020202020204" pitchFamily="34" charset="0"/>
            </a:endParaRPr>
          </a:p>
          <a:p>
            <a:pPr marL="0" indent="0">
              <a:buNone/>
            </a:pPr>
            <a:r>
              <a:rPr lang="en-GB" sz="3000" dirty="0" smtClean="0">
                <a:solidFill>
                  <a:srgbClr val="002060"/>
                </a:solidFill>
                <a:latin typeface="Arial" panose="020B0604020202020204" pitchFamily="34" charset="0"/>
                <a:cs typeface="Arial" panose="020B0604020202020204" pitchFamily="34" charset="0"/>
              </a:rPr>
              <a:t>5. </a:t>
            </a:r>
            <a:r>
              <a:rPr lang="en-US" sz="3000" b="1" dirty="0" smtClean="0">
                <a:solidFill>
                  <a:srgbClr val="002060"/>
                </a:solidFill>
                <a:latin typeface="Arial" panose="020B0604020202020204" pitchFamily="34" charset="0"/>
                <a:cs typeface="Arial" panose="020B0604020202020204" pitchFamily="34" charset="0"/>
              </a:rPr>
              <a:t>Homeostasis:</a:t>
            </a:r>
            <a:r>
              <a:rPr lang="en-US" sz="3000" dirty="0" smtClean="0">
                <a:solidFill>
                  <a:srgbClr val="002060"/>
                </a:solidFill>
                <a:latin typeface="Arial" panose="020B0604020202020204" pitchFamily="34" charset="0"/>
                <a:cs typeface="Arial" panose="020B0604020202020204" pitchFamily="34" charset="0"/>
              </a:rPr>
              <a:t> the </a:t>
            </a:r>
            <a:r>
              <a:rPr lang="en-US" sz="3000" dirty="0">
                <a:solidFill>
                  <a:srgbClr val="002060"/>
                </a:solidFill>
                <a:latin typeface="Arial" panose="020B0604020202020204" pitchFamily="34" charset="0"/>
                <a:cs typeface="Arial" panose="020B0604020202020204" pitchFamily="34" charset="0"/>
              </a:rPr>
              <a:t>brain is plastic and the body wants to </a:t>
            </a:r>
            <a:r>
              <a:rPr lang="en-US" sz="3000" dirty="0" smtClean="0">
                <a:solidFill>
                  <a:srgbClr val="002060"/>
                </a:solidFill>
                <a:latin typeface="Arial" panose="020B0604020202020204" pitchFamily="34" charset="0"/>
                <a:cs typeface="Arial" panose="020B0604020202020204" pitchFamily="34" charset="0"/>
              </a:rPr>
              <a:t>heal</a:t>
            </a:r>
            <a:endParaRPr lang="en-US" sz="3000" dirty="0">
              <a:solidFill>
                <a:srgbClr val="002060"/>
              </a:solidFill>
              <a:latin typeface="Arial" panose="020B0604020202020204" pitchFamily="34" charset="0"/>
              <a:cs typeface="Arial" panose="020B0604020202020204" pitchFamily="34" charset="0"/>
            </a:endParaRPr>
          </a:p>
          <a:p>
            <a:pPr marL="0" indent="0" algn="ctr">
              <a:buNone/>
            </a:pPr>
            <a:r>
              <a:rPr lang="en-US" b="1" dirty="0" smtClean="0">
                <a:solidFill>
                  <a:schemeClr val="accent6"/>
                </a:solidFill>
                <a:latin typeface="Arial" panose="020B0604020202020204" pitchFamily="34" charset="0"/>
                <a:cs typeface="Arial" panose="020B0604020202020204" pitchFamily="34" charset="0"/>
              </a:rPr>
              <a:t>Adversity to Assets</a:t>
            </a:r>
            <a:endParaRPr lang="en-US" dirty="0">
              <a:solidFill>
                <a:schemeClr val="accent6"/>
              </a:solidFill>
              <a:latin typeface="Arial" panose="020B0604020202020204" pitchFamily="34" charset="0"/>
              <a:cs typeface="Arial" panose="020B0604020202020204" pitchFamily="34" charset="0"/>
            </a:endParaRPr>
          </a:p>
          <a:p>
            <a:pPr marL="0" indent="0">
              <a:buNone/>
            </a:pPr>
            <a:endParaRPr lang="en-GB" dirty="0" smtClean="0"/>
          </a:p>
          <a:p>
            <a:endParaRPr lang="en-GB" dirty="0"/>
          </a:p>
        </p:txBody>
      </p:sp>
    </p:spTree>
    <p:extLst>
      <p:ext uri="{BB962C8B-B14F-4D97-AF65-F5344CB8AC3E}">
        <p14:creationId xmlns:p14="http://schemas.microsoft.com/office/powerpoint/2010/main" val="3322415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72198" y="759655"/>
            <a:ext cx="10438228" cy="5417308"/>
          </a:xfrm>
        </p:spPr>
        <p:txBody>
          <a:bodyPr/>
          <a:lstStyle/>
          <a:p>
            <a:pPr marL="0" indent="0">
              <a:buNone/>
            </a:pPr>
            <a:endParaRPr lang="en-GB" b="1" dirty="0" smtClean="0">
              <a:solidFill>
                <a:schemeClr val="accent5">
                  <a:lumMod val="75000"/>
                </a:schemeClr>
              </a:solidFill>
              <a:latin typeface="Arial" panose="020B0604020202020204" pitchFamily="34" charset="0"/>
              <a:cs typeface="Arial" panose="020B0604020202020204" pitchFamily="34" charset="0"/>
            </a:endParaRPr>
          </a:p>
          <a:p>
            <a:pPr marL="0" indent="0">
              <a:buNone/>
            </a:pPr>
            <a:endParaRPr lang="en-GB" b="1" dirty="0">
              <a:solidFill>
                <a:schemeClr val="accent5">
                  <a:lumMod val="75000"/>
                </a:schemeClr>
              </a:solidFill>
              <a:latin typeface="Arial" panose="020B0604020202020204" pitchFamily="34" charset="0"/>
              <a:cs typeface="Arial" panose="020B0604020202020204" pitchFamily="34" charset="0"/>
            </a:endParaRPr>
          </a:p>
          <a:p>
            <a:pPr marL="0" indent="0">
              <a:buNone/>
            </a:pPr>
            <a:endParaRPr lang="en-GB" b="1" dirty="0" smtClean="0">
              <a:solidFill>
                <a:schemeClr val="accent5">
                  <a:lumMod val="75000"/>
                </a:schemeClr>
              </a:solidFill>
              <a:latin typeface="Arial" panose="020B0604020202020204" pitchFamily="34" charset="0"/>
              <a:cs typeface="Arial" panose="020B0604020202020204" pitchFamily="34" charset="0"/>
            </a:endParaRPr>
          </a:p>
          <a:p>
            <a:pPr marL="0" indent="0">
              <a:buNone/>
            </a:pPr>
            <a:r>
              <a:rPr lang="en-GB" sz="9600" b="1" dirty="0" smtClean="0">
                <a:solidFill>
                  <a:schemeClr val="accent6"/>
                </a:solidFill>
                <a:latin typeface="Arial" panose="020B0604020202020204" pitchFamily="34" charset="0"/>
                <a:cs typeface="Arial" panose="020B0604020202020204" pitchFamily="34" charset="0"/>
              </a:rPr>
              <a:t>1 </a:t>
            </a:r>
            <a:r>
              <a:rPr lang="en-GB" sz="4400" b="1" dirty="0" smtClean="0">
                <a:solidFill>
                  <a:schemeClr val="accent6"/>
                </a:solidFill>
                <a:latin typeface="Arial" panose="020B0604020202020204" pitchFamily="34" charset="0"/>
                <a:cs typeface="Arial" panose="020B0604020202020204" pitchFamily="34" charset="0"/>
              </a:rPr>
              <a:t>Epidemiology:</a:t>
            </a:r>
            <a:r>
              <a:rPr lang="en-GB" sz="4400" b="1" dirty="0" smtClean="0">
                <a:solidFill>
                  <a:schemeClr val="accent5">
                    <a:lumMod val="75000"/>
                  </a:schemeClr>
                </a:solidFill>
                <a:latin typeface="Arial" panose="020B0604020202020204" pitchFamily="34" charset="0"/>
                <a:cs typeface="Arial" panose="020B0604020202020204" pitchFamily="34" charset="0"/>
              </a:rPr>
              <a:t> </a:t>
            </a:r>
            <a:r>
              <a:rPr lang="en-GB" sz="4400" dirty="0" smtClean="0">
                <a:solidFill>
                  <a:srgbClr val="002060"/>
                </a:solidFill>
                <a:latin typeface="Arial" panose="020B0604020202020204" pitchFamily="34" charset="0"/>
                <a:cs typeface="Arial" panose="020B0604020202020204" pitchFamily="34" charset="0"/>
              </a:rPr>
              <a:t>a population approach</a:t>
            </a:r>
          </a:p>
          <a:p>
            <a:endParaRPr lang="en-GB" dirty="0"/>
          </a:p>
        </p:txBody>
      </p:sp>
    </p:spTree>
    <p:extLst>
      <p:ext uri="{BB962C8B-B14F-4D97-AF65-F5344CB8AC3E}">
        <p14:creationId xmlns:p14="http://schemas.microsoft.com/office/powerpoint/2010/main" val="1043419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5972" y="292608"/>
            <a:ext cx="11636513" cy="6217920"/>
          </a:xfrm>
          <a:prstGeom prst="rect">
            <a:avLst/>
          </a:prstGeom>
        </p:spPr>
      </p:pic>
    </p:spTree>
    <p:extLst>
      <p:ext uri="{BB962C8B-B14F-4D97-AF65-F5344CB8AC3E}">
        <p14:creationId xmlns:p14="http://schemas.microsoft.com/office/powerpoint/2010/main" val="2699510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accent6"/>
                </a:solidFill>
                <a:latin typeface="Arial" panose="020B0604020202020204" pitchFamily="34" charset="0"/>
                <a:cs typeface="Arial" panose="020B0604020202020204" pitchFamily="34" charset="0"/>
              </a:rPr>
              <a:t>The Nottinghamshire Landscape </a:t>
            </a:r>
            <a:endParaRPr lang="en-GB"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1168" y="1825625"/>
            <a:ext cx="11832336" cy="4351338"/>
          </a:xfrm>
        </p:spPr>
        <p:txBody>
          <a:bodyPr>
            <a:normAutofit/>
          </a:bodyPr>
          <a:lstStyle/>
          <a:p>
            <a:pPr marL="0" indent="0">
              <a:buNone/>
            </a:pPr>
            <a:r>
              <a:rPr lang="en-GB" sz="3200" b="1" dirty="0" smtClean="0">
                <a:solidFill>
                  <a:srgbClr val="002060"/>
                </a:solidFill>
                <a:latin typeface="Arial" panose="020B0604020202020204" pitchFamily="34" charset="0"/>
                <a:cs typeface="Arial" panose="020B0604020202020204" pitchFamily="34" charset="0"/>
              </a:rPr>
              <a:t>In a </a:t>
            </a:r>
            <a:r>
              <a:rPr lang="en-GB" sz="3200" b="1" dirty="0">
                <a:solidFill>
                  <a:srgbClr val="002060"/>
                </a:solidFill>
                <a:latin typeface="Arial" panose="020B0604020202020204" pitchFamily="34" charset="0"/>
                <a:cs typeface="Arial" panose="020B0604020202020204" pitchFamily="34" charset="0"/>
              </a:rPr>
              <a:t>population of 646,625 of </a:t>
            </a:r>
            <a:r>
              <a:rPr lang="en-GB" sz="3200" b="1" dirty="0" smtClean="0">
                <a:solidFill>
                  <a:srgbClr val="002060"/>
                </a:solidFill>
                <a:latin typeface="Arial" panose="020B0604020202020204" pitchFamily="34" charset="0"/>
                <a:cs typeface="Arial" panose="020B0604020202020204" pitchFamily="34" charset="0"/>
              </a:rPr>
              <a:t>people </a:t>
            </a:r>
            <a:r>
              <a:rPr lang="en-GB" sz="3200" b="1" dirty="0">
                <a:solidFill>
                  <a:srgbClr val="002060"/>
                </a:solidFill>
                <a:latin typeface="Arial" panose="020B0604020202020204" pitchFamily="34" charset="0"/>
                <a:cs typeface="Arial" panose="020B0604020202020204" pitchFamily="34" charset="0"/>
              </a:rPr>
              <a:t>over the age of </a:t>
            </a:r>
            <a:r>
              <a:rPr lang="en-GB" sz="3200" b="1" dirty="0" smtClean="0">
                <a:solidFill>
                  <a:srgbClr val="002060"/>
                </a:solidFill>
                <a:latin typeface="Arial" panose="020B0604020202020204" pitchFamily="34" charset="0"/>
                <a:cs typeface="Arial" panose="020B0604020202020204" pitchFamily="34" charset="0"/>
              </a:rPr>
              <a:t>18 years</a:t>
            </a:r>
            <a:endParaRPr lang="en-GB" sz="3200" b="1" dirty="0">
              <a:solidFill>
                <a:srgbClr val="002060"/>
              </a:solidFill>
              <a:latin typeface="Arial" panose="020B0604020202020204" pitchFamily="34" charset="0"/>
              <a:cs typeface="Arial" panose="020B0604020202020204" pitchFamily="34" charset="0"/>
            </a:endParaRPr>
          </a:p>
          <a:p>
            <a:pPr marL="0" indent="0">
              <a:buNone/>
            </a:pPr>
            <a:endParaRPr lang="en-GB" sz="3200" dirty="0" smtClean="0">
              <a:solidFill>
                <a:srgbClr val="002060"/>
              </a:solidFill>
              <a:latin typeface="Arial" panose="020B0604020202020204" pitchFamily="34" charset="0"/>
              <a:cs typeface="Arial" panose="020B0604020202020204" pitchFamily="34" charset="0"/>
            </a:endParaRPr>
          </a:p>
          <a:p>
            <a:pPr marL="0" indent="0" algn="ctr">
              <a:buNone/>
            </a:pPr>
            <a:r>
              <a:rPr lang="en-GB" sz="3200" dirty="0" smtClean="0">
                <a:solidFill>
                  <a:srgbClr val="002060"/>
                </a:solidFill>
                <a:latin typeface="Arial" panose="020B0604020202020204" pitchFamily="34" charset="0"/>
                <a:cs typeface="Arial" panose="020B0604020202020204" pitchFamily="34" charset="0"/>
              </a:rPr>
              <a:t>336,245 </a:t>
            </a:r>
            <a:r>
              <a:rPr lang="en-GB" sz="3200" dirty="0">
                <a:solidFill>
                  <a:srgbClr val="002060"/>
                </a:solidFill>
                <a:latin typeface="Arial" panose="020B0604020202020204" pitchFamily="34" charset="0"/>
                <a:cs typeface="Arial" panose="020B0604020202020204" pitchFamily="34" charset="0"/>
              </a:rPr>
              <a:t>will have </a:t>
            </a:r>
            <a:r>
              <a:rPr lang="en-GB" sz="3200" dirty="0" smtClean="0">
                <a:solidFill>
                  <a:srgbClr val="002060"/>
                </a:solidFill>
                <a:latin typeface="Arial" panose="020B0604020202020204" pitchFamily="34" charset="0"/>
                <a:cs typeface="Arial" panose="020B0604020202020204" pitchFamily="34" charset="0"/>
              </a:rPr>
              <a:t>experienced 0 </a:t>
            </a:r>
            <a:r>
              <a:rPr lang="en-GB" sz="3200" dirty="0">
                <a:solidFill>
                  <a:srgbClr val="002060"/>
                </a:solidFill>
                <a:latin typeface="Arial" panose="020B0604020202020204" pitchFamily="34" charset="0"/>
                <a:cs typeface="Arial" panose="020B0604020202020204" pitchFamily="34" charset="0"/>
              </a:rPr>
              <a:t>ACE’s</a:t>
            </a:r>
          </a:p>
          <a:p>
            <a:pPr algn="ctr"/>
            <a:endParaRPr lang="en-GB" sz="3200" dirty="0" smtClean="0">
              <a:solidFill>
                <a:srgbClr val="002060"/>
              </a:solidFill>
              <a:latin typeface="Arial" panose="020B0604020202020204" pitchFamily="34" charset="0"/>
              <a:cs typeface="Arial" panose="020B0604020202020204" pitchFamily="34" charset="0"/>
            </a:endParaRPr>
          </a:p>
          <a:p>
            <a:pPr marL="0" indent="0" algn="ctr">
              <a:buNone/>
            </a:pPr>
            <a:r>
              <a:rPr lang="en-GB" sz="3200" dirty="0" smtClean="0">
                <a:solidFill>
                  <a:srgbClr val="002060"/>
                </a:solidFill>
                <a:latin typeface="Arial" panose="020B0604020202020204" pitchFamily="34" charset="0"/>
                <a:cs typeface="Arial" panose="020B0604020202020204" pitchFamily="34" charset="0"/>
              </a:rPr>
              <a:t>291,000 will </a:t>
            </a:r>
            <a:r>
              <a:rPr lang="en-GB" sz="3200" dirty="0">
                <a:solidFill>
                  <a:srgbClr val="002060"/>
                </a:solidFill>
                <a:latin typeface="Arial" panose="020B0604020202020204" pitchFamily="34" charset="0"/>
                <a:cs typeface="Arial" panose="020B0604020202020204" pitchFamily="34" charset="0"/>
              </a:rPr>
              <a:t>have experienced</a:t>
            </a:r>
            <a:r>
              <a:rPr lang="en-GB" sz="3200" dirty="0" smtClean="0">
                <a:solidFill>
                  <a:srgbClr val="002060"/>
                </a:solidFill>
                <a:latin typeface="Arial" panose="020B0604020202020204" pitchFamily="34" charset="0"/>
                <a:cs typeface="Arial" panose="020B0604020202020204" pitchFamily="34" charset="0"/>
              </a:rPr>
              <a:t>1 ACE</a:t>
            </a:r>
            <a:endParaRPr lang="en-GB" sz="3200" dirty="0">
              <a:solidFill>
                <a:srgbClr val="002060"/>
              </a:solidFill>
              <a:latin typeface="Arial" panose="020B0604020202020204" pitchFamily="34" charset="0"/>
              <a:cs typeface="Arial" panose="020B0604020202020204" pitchFamily="34" charset="0"/>
            </a:endParaRPr>
          </a:p>
          <a:p>
            <a:pPr algn="ctr"/>
            <a:endParaRPr lang="en-GB" sz="3200" dirty="0" smtClean="0">
              <a:solidFill>
                <a:srgbClr val="002060"/>
              </a:solidFill>
              <a:latin typeface="Arial" panose="020B0604020202020204" pitchFamily="34" charset="0"/>
              <a:cs typeface="Arial" panose="020B0604020202020204" pitchFamily="34" charset="0"/>
            </a:endParaRPr>
          </a:p>
          <a:p>
            <a:pPr marL="0" indent="0" algn="ctr">
              <a:buNone/>
            </a:pPr>
            <a:r>
              <a:rPr lang="en-GB" sz="3200" dirty="0" smtClean="0">
                <a:solidFill>
                  <a:srgbClr val="002060"/>
                </a:solidFill>
                <a:latin typeface="Arial" panose="020B0604020202020204" pitchFamily="34" charset="0"/>
                <a:cs typeface="Arial" panose="020B0604020202020204" pitchFamily="34" charset="0"/>
              </a:rPr>
              <a:t>64,000 will have experienced 4 </a:t>
            </a:r>
            <a:r>
              <a:rPr lang="en-GB" sz="3200" dirty="0">
                <a:solidFill>
                  <a:srgbClr val="002060"/>
                </a:solidFill>
                <a:latin typeface="Arial" panose="020B0604020202020204" pitchFamily="34" charset="0"/>
                <a:cs typeface="Arial" panose="020B0604020202020204" pitchFamily="34" charset="0"/>
              </a:rPr>
              <a:t>or more ACE’s</a:t>
            </a:r>
          </a:p>
          <a:p>
            <a:endParaRPr lang="en-GB" dirty="0"/>
          </a:p>
        </p:txBody>
      </p:sp>
    </p:spTree>
    <p:extLst>
      <p:ext uri="{BB962C8B-B14F-4D97-AF65-F5344CB8AC3E}">
        <p14:creationId xmlns:p14="http://schemas.microsoft.com/office/powerpoint/2010/main" val="2251924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TotalTime>
  <Words>4467</Words>
  <Application>Microsoft Office PowerPoint</Application>
  <PresentationFormat>Widescreen</PresentationFormat>
  <Paragraphs>458</Paragraphs>
  <Slides>53</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Arial Bold</vt:lpstr>
      <vt:lpstr>Calibri</vt:lpstr>
      <vt:lpstr>Calibri Light</vt:lpstr>
      <vt:lpstr>Century Gothic</vt:lpstr>
      <vt:lpstr>Comic Sans MS</vt:lpstr>
      <vt:lpstr>Times New Roman</vt:lpstr>
      <vt:lpstr>Office Theme</vt:lpstr>
      <vt:lpstr>Adverse Childhood Experiences (ACE’s): developing trauma informed services &amp; support for CYP &amp; families  </vt:lpstr>
      <vt:lpstr>   Children &amp; Families Alliance  </vt:lpstr>
      <vt:lpstr>  Adverse Childhood Experiences (ACE’s): Definition</vt:lpstr>
      <vt:lpstr>PowerPoint Presentation</vt:lpstr>
      <vt:lpstr>Commonly cited &amp; researched ACE’s we know most about  Vincent Filetti et al (1998) : Centers for Disease Control and Prevention ACE Study </vt:lpstr>
      <vt:lpstr>5 ACE’s Science </vt:lpstr>
      <vt:lpstr>PowerPoint Presentation</vt:lpstr>
      <vt:lpstr>PowerPoint Presentation</vt:lpstr>
      <vt:lpstr>The Nottinghamshire Landscape </vt:lpstr>
      <vt:lpstr>   Adversity will affect learners in every class, so in every classroom… </vt:lpstr>
      <vt:lpstr>PowerPoint Presentation</vt:lpstr>
      <vt:lpstr>Healthy Stress Response</vt:lpstr>
      <vt:lpstr>PowerPoint Presentation</vt:lpstr>
      <vt:lpstr>The role of connection and compassion</vt:lpstr>
      <vt:lpstr>PowerPoint Presentation</vt:lpstr>
      <vt:lpstr>PowerPoint Presentation</vt:lpstr>
      <vt:lpstr>PowerPoint Presentation</vt:lpstr>
      <vt:lpstr>PowerPoint Presentation</vt:lpstr>
      <vt:lpstr>PowerPoint Presentation</vt:lpstr>
      <vt:lpstr>PowerPoint Presentation</vt:lpstr>
      <vt:lpstr>Preventing ACEs in future generations could reduce levels of: </vt:lpstr>
      <vt:lpstr>  Fair Society, Healthy Lives:  The Marmot Review (2010) </vt:lpstr>
      <vt:lpstr>PowerPoint Presentation</vt:lpstr>
      <vt:lpstr>Nature v Nurture/Environment</vt:lpstr>
      <vt:lpstr>ACE’s VT (5.43mins)</vt:lpstr>
      <vt:lpstr>PowerPoint Presentation</vt:lpstr>
      <vt:lpstr>Homeostasis</vt:lpstr>
      <vt:lpstr> Summary of Key Research Findings </vt:lpstr>
      <vt:lpstr>‘Raw Nerve’? Scepticism &amp; Criticism </vt:lpstr>
      <vt:lpstr>PowerPoint Presentation</vt:lpstr>
      <vt:lpstr>   Director of Public Health Report 2017-18 http://www.nottinghamshire.gov.uk/media/129275/dph-annual-report-2017-final.pdf  </vt:lpstr>
      <vt:lpstr>PowerPoint Presentation</vt:lpstr>
      <vt:lpstr>PowerPoint Presentation</vt:lpstr>
      <vt:lpstr>‘Start where we are &amp; do what we can’ Policy and guidance</vt:lpstr>
      <vt:lpstr>Commissioning Interventions: a Public Health prevention approach</vt:lpstr>
      <vt:lpstr>So, now that we know this, what do we do?</vt:lpstr>
      <vt:lpstr>This is how dysregulation feels</vt:lpstr>
      <vt:lpstr>Trauma Informed Primary Schools  &amp; Edu-care </vt:lpstr>
      <vt:lpstr> Trauma-sensitive? </vt:lpstr>
      <vt:lpstr> Why trauma-sensitive? </vt:lpstr>
      <vt:lpstr> Trauma-sensitive schools </vt:lpstr>
      <vt:lpstr>Loco-parentis </vt:lpstr>
      <vt:lpstr> Trauma-sensitive schools: key ingredients </vt:lpstr>
      <vt:lpstr>Asking the right questions</vt:lpstr>
      <vt:lpstr>What do does Capacity Building  mean?</vt:lpstr>
      <vt:lpstr>What is the prize? </vt:lpstr>
      <vt:lpstr>Enabling and measuring success</vt:lpstr>
      <vt:lpstr>Summary: getting it right</vt:lpstr>
      <vt:lpstr>So, lets start where we are  &amp; do what we can… </vt:lpstr>
      <vt:lpstr>PowerPoint Presentation</vt:lpstr>
      <vt:lpstr>USA: Research &amp; application (from 1998)</vt:lpstr>
      <vt:lpstr>UK: Research &amp; application (from 2006)</vt:lpstr>
      <vt:lpstr>If you want to know more…. Additional Media Resources &amp; Information</vt:lpstr>
    </vt:vector>
  </TitlesOfParts>
  <Company>NCC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Adverse Childhood Experiences (ACE’s): developing trauma informed CYP &amp; families services &amp; support</dc:title>
  <dc:creator>Ann Berry</dc:creator>
  <cp:lastModifiedBy>Georgina Staveley</cp:lastModifiedBy>
  <cp:revision>89</cp:revision>
  <dcterms:created xsi:type="dcterms:W3CDTF">2018-11-16T15:54:30Z</dcterms:created>
  <dcterms:modified xsi:type="dcterms:W3CDTF">2018-11-29T13:39:09Z</dcterms:modified>
</cp:coreProperties>
</file>