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1" r:id="rId3"/>
    <p:sldId id="262" r:id="rId4"/>
    <p:sldId id="264" r:id="rId5"/>
    <p:sldId id="270" r:id="rId6"/>
    <p:sldId id="265" r:id="rId7"/>
    <p:sldId id="263" r:id="rId8"/>
    <p:sldId id="266" r:id="rId9"/>
    <p:sldId id="267" r:id="rId10"/>
    <p:sldId id="268" r:id="rId11"/>
    <p:sldId id="269"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6" y="882"/>
      </p:cViewPr>
      <p:guideLst>
        <p:guide orient="horz" pos="2160"/>
        <p:guide pos="2880"/>
      </p:guideLst>
    </p:cSldViewPr>
  </p:slid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08/11/2016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dirty="0"/>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When we are out and about we often have to cross roads.  Crossing the road can be dangerous, but if we learn and remember the Green Cross Code it will help us to cross the road safely.</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a:t>
            </a:fld>
            <a:endParaRPr lang="en-GB" dirty="0"/>
          </a:p>
        </p:txBody>
      </p:sp>
    </p:spTree>
    <p:extLst>
      <p:ext uri="{BB962C8B-B14F-4D97-AF65-F5344CB8AC3E}">
        <p14:creationId xmlns:p14="http://schemas.microsoft.com/office/powerpoint/2010/main" val="288322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The first thing to do is find a safe place to cross.  If there is a crossing to help you always use it.  Puffin crossings, zebra crossings, central refuges, footbridges and subways are all safer places to cross.  You still need to take care and make sure all the traffic has stopped before crossing. </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3</a:t>
            </a:fld>
            <a:endParaRPr lang="en-GB" dirty="0"/>
          </a:p>
        </p:txBody>
      </p:sp>
    </p:spTree>
    <p:extLst>
      <p:ext uri="{BB962C8B-B14F-4D97-AF65-F5344CB8AC3E}">
        <p14:creationId xmlns:p14="http://schemas.microsoft.com/office/powerpoint/2010/main" val="16017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If there isn’t a crossing near where you want to cross, try to find a space without parked cars where you can see clearly in all directions.  Make sure it is clear on both side of the road.</a:t>
            </a:r>
          </a:p>
          <a:p>
            <a:pPr eaLnBrk="1" hangingPunct="1"/>
            <a:r>
              <a:rPr lang="en-GB" altLang="en-US" dirty="0">
                <a:latin typeface="Arial" panose="020B0604020202020204" pitchFamily="34" charset="0"/>
              </a:rPr>
              <a:t>Try not to cross in between parked cars.</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4</a:t>
            </a:fld>
            <a:endParaRPr lang="en-GB" dirty="0"/>
          </a:p>
        </p:txBody>
      </p:sp>
    </p:spTree>
    <p:extLst>
      <p:ext uri="{BB962C8B-B14F-4D97-AF65-F5344CB8AC3E}">
        <p14:creationId xmlns:p14="http://schemas.microsoft.com/office/powerpoint/2010/main" val="196955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When you have found a place to cross, always stop.  Stop just before the kerb, where you are protected from passing traffic, but you can see clearly in all directions.  </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5</a:t>
            </a:fld>
            <a:endParaRPr lang="en-GB" dirty="0"/>
          </a:p>
        </p:txBody>
      </p:sp>
    </p:spTree>
    <p:extLst>
      <p:ext uri="{BB962C8B-B14F-4D97-AF65-F5344CB8AC3E}">
        <p14:creationId xmlns:p14="http://schemas.microsoft.com/office/powerpoint/2010/main" val="264179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Always look all around, in all directions for traffic.  Make sure you double check for cyclists as well as vehicles.  Listen as well, you can often hear traffic coming before you can see it.</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6</a:t>
            </a:fld>
            <a:endParaRPr lang="en-GB" dirty="0"/>
          </a:p>
        </p:txBody>
      </p:sp>
    </p:spTree>
    <p:extLst>
      <p:ext uri="{BB962C8B-B14F-4D97-AF65-F5344CB8AC3E}">
        <p14:creationId xmlns:p14="http://schemas.microsoft.com/office/powerpoint/2010/main" val="345232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If traffic is coming let it pass.  Look all around again and keep listening.  Wait until you are certain there is a big enough gap in the traffic for you to safely reach the other side in plenty of time.  Keep looking and listening.  Remember even if traffic is a long way off, it can be approaching very quickly</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7</a:t>
            </a:fld>
            <a:endParaRPr lang="en-GB" dirty="0"/>
          </a:p>
        </p:txBody>
      </p:sp>
    </p:spTree>
    <p:extLst>
      <p:ext uri="{BB962C8B-B14F-4D97-AF65-F5344CB8AC3E}">
        <p14:creationId xmlns:p14="http://schemas.microsoft.com/office/powerpoint/2010/main" val="327674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Remember that even if traffic looks a long way off, it can be approaching very quickly.  Also when a driver starts to brake the car does not stop straight away.  If a car is travelling at 30 miles per hour, then it will take about 23 metres to stop.  A swimming pool is 25 metres, so always remember that it will take about the length of a swimming pool for a car to stop.</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8</a:t>
            </a:fld>
            <a:endParaRPr lang="en-GB" dirty="0"/>
          </a:p>
        </p:txBody>
      </p:sp>
    </p:spTree>
    <p:extLst>
      <p:ext uri="{BB962C8B-B14F-4D97-AF65-F5344CB8AC3E}">
        <p14:creationId xmlns:p14="http://schemas.microsoft.com/office/powerpoint/2010/main" val="328443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When you are sure it is safe to do so, walk straight across the road to the other side.  Do not run.  Keep looking and listening as you cross.  Never walk diagonally across the road.</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9</a:t>
            </a:fld>
            <a:endParaRPr lang="en-GB" dirty="0"/>
          </a:p>
        </p:txBody>
      </p:sp>
    </p:spTree>
    <p:extLst>
      <p:ext uri="{BB962C8B-B14F-4D97-AF65-F5344CB8AC3E}">
        <p14:creationId xmlns:p14="http://schemas.microsoft.com/office/powerpoint/2010/main" val="185326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It is really easy to get distracted when you are crossing the road.  Friends, phones and music are just a few of the things that can take your mind off the traffic.  What ever you are doing can wait until you are safely away from the traffic – always remember to give the road your full attention, especially when you are crossing the road. </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10</a:t>
            </a:fld>
            <a:endParaRPr lang="en-GB" dirty="0"/>
          </a:p>
        </p:txBody>
      </p:sp>
    </p:spTree>
    <p:extLst>
      <p:ext uri="{BB962C8B-B14F-4D97-AF65-F5344CB8AC3E}">
        <p14:creationId xmlns:p14="http://schemas.microsoft.com/office/powerpoint/2010/main" val="416229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a 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01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11911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61357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091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16589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52012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328139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28459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7288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18732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08/11/2016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0188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CCDE-99D6-4EA7-8E8C-EDC9312FB994}" type="datetimeFigureOut">
              <a:rPr lang="en-GB" smtClean="0"/>
              <a:t>08/11/2016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D20F2-AD89-40B2-B604-09E4348BC840}" type="slidenum">
              <a:rPr lang="en-GB" smtClean="0"/>
              <a:t>‹#›</a:t>
            </a:fld>
            <a:endParaRPr lang="en-GB" dirty="0"/>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hyperlink" Target="http://uk.images.search.yahoo.com/images/view;_ylt=A0PDodnpWAVQkwkAVfhNBQx.;_ylu=X3oDMTBlMTQ4cGxyBHNlYwNzcgRzbGsDaW1n?back=http%3A%2F%2Fuk.images.search.yahoo.com%2Fsearch%2Fimages%3Fp%3Duk%2Bpedestrian%2Bcrossing%26n%3D30%26ei%3Dutf-8%26vm%3Dr%26tab%3Dorganic%26ri%3D75&amp;w=540&amp;h=405&amp;imgurl=www.idgo.ac.uk%2FImages%2Fpedestrian_refuge-2.jpg&amp;rurl=http%3A%2F%2Fwww.idgo.ac.uk%2Fdesign_guidance%2Ffactsheets%2FPedestrian_Crossings.htm&amp;size=43.7+KB&amp;name=DGO%3A+Pedestrian+Crossings&amp;p=uk+pedestrian+crossing&amp;oid=7ad330f258e120f66475000f9f63a140&amp;fr2=&amp;fr=&amp;tt=DGO%253A%2BPedestrian%2BCrossings&amp;b=61&amp;ni=72&amp;no=75&amp;ts=&amp;vm=r&amp;tab=organic&amp;sigr=12975dsoc&amp;sigb=13ddbj345&amp;sigi=11dj5so2i&amp;.crumb=Ph.aXPFmkTN" TargetMode="Externa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hyperlink" Target="http://uk.images.search.yahoo.com/images/view;_ylt=A0PDodm9WQVQ2X8AeH9NBQx.;_ylu=X3oDMTBlMTQ4cGxyBHNlYwNzcgRzbGsDaW1n?back=http%3A%2F%2Fuk.images.search.yahoo.com%2Fsearch%2Fimages%3Fp%3Duk%2Bpedestrian%2Bcrossing%26n%3D30%26ei%3Dutf-8%26vm%3Dr%26tab%3Dorganic%26ri%3D138&amp;w=540&amp;h=372&amp;imgurl=www.idgo.ac.uk%2FImages%2FUnderpass_Salford.jpg&amp;rurl=http%3A%2F%2Fwww.idgo.ac.uk%2Fdesign_guidance%2Ffactsheets%2FPedestrian_Crossings.htm&amp;size=48.7+KB&amp;name=DGO%3A+Pedestrian+Crossings&amp;p=uk+pedestrian+crossing&amp;oid=61d3609c7006916d809a6e1c66fdeb69&amp;fr2=&amp;fr=&amp;tt=DGO%253A%2BPedestrian%2BCrossings&amp;b=121&amp;ni=144&amp;no=138&amp;ts=&amp;vm=r&amp;tab=organic&amp;sigr=12975dsoc&amp;sigb=13erca0o3&amp;sigi=11bf9vpvm&amp;.crumb=Ph.aXPFmkTN" TargetMode="External"/><Relationship Id="rId4" Type="http://schemas.openxmlformats.org/officeDocument/2006/relationships/hyperlink" Target="http://www.google.co.uk/imgres?imgurl=http://farm8.staticflickr.com/7055/6908210659_b33c2a4acc_z.jpg&amp;imgrefurl=http://www.flickr.com/photos/33961695%40N06/6908210659/&amp;usg=__L-lAwIpLxidEZ5AnhUH9McuDvuE=&amp;h=640&amp;w=480&amp;sz=141&amp;hl=en&amp;start=42&amp;zoom=1&amp;tbnid=FdulBBUiNcyRMM:&amp;tbnh=137&amp;tbnw=103&amp;ei=HGsFUMTbJeao0AXoro34Bw&amp;prev=/search%3Fq%3Dpuffin%2Bcrossing%26start%3D40%26hl%3Den%26safe%3Dactive%26sa%3DN%26gbv%3D2%26tbm%3Disch&amp;itbs=1"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hyperlink" Target="http://www.google.co.uk/imgres?imgurl=http://mundabor.files.wordpress.com/2011/07/stop-sign1.jpeg&amp;imgrefurl=http://mundabor.wordpress.com/please-help-stop-the-heresy-in-austria/&amp;usg=__x74i2vI5KC5DbBLTPl7Wnz6x1N4=&amp;h=346&amp;w=347&amp;sz=44&amp;hl=en&amp;start=1&amp;zoom=1&amp;tbnid=jzb3D2f8kuCMJM:&amp;tbnh=120&amp;tbnw=120&amp;ei=lW0FUMvdIYSR0QX_-a3jBw&amp;prev=/search%3Fq%3Dstop%26hl%3Den%26safe%3Dactive%26sa%3DN%26gbv%3D2%26tbm%3Disch&amp;itbs=1"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hyperlink" Target="http://www.google.co.uk/imgres?imgurl=http://unitedministriessc.files.wordpress.com/2011/07/listening.png&amp;imgrefurl=http://unitedministriessc.wordpress.com/category/the-listening-project/&amp;usg=__Fcu2Bm7BZJ9l_YLAJSCBVB1rY38=&amp;h=475&amp;w=283&amp;sz=22&amp;hl=en&amp;start=11&amp;zoom=1&amp;tbnid=Aj1GJKR8e5-a-M:&amp;tbnh=129&amp;tbnw=77&amp;ei=vkIRUL2OGqn80QW194GoCA&amp;prev=/search%3Fq%3DListening%26hl%3Den%26safe%3Dactive%26sa%3DN%26gbv%3D2%26tbm%3Disch&amp;itbs=1"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64704"/>
            <a:ext cx="6403765" cy="1350515"/>
          </a:xfrm>
          <a:prstGeom prst="rect">
            <a:avLst/>
          </a:prstGeom>
        </p:spPr>
      </p:pic>
      <p:sp>
        <p:nvSpPr>
          <p:cNvPr id="6" name="TextBox 5"/>
          <p:cNvSpPr txBox="1"/>
          <p:nvPr/>
        </p:nvSpPr>
        <p:spPr>
          <a:xfrm>
            <a:off x="827584" y="2924944"/>
            <a:ext cx="4176464" cy="1754326"/>
          </a:xfrm>
          <a:prstGeom prst="rect">
            <a:avLst/>
          </a:prstGeom>
          <a:noFill/>
        </p:spPr>
        <p:txBody>
          <a:bodyPr wrap="square" rtlCol="0">
            <a:spAutoFit/>
          </a:bodyPr>
          <a:lstStyle/>
          <a:p>
            <a:pPr>
              <a:spcAft>
                <a:spcPts val="600"/>
              </a:spcAft>
            </a:pPr>
            <a:r>
              <a:rPr lang="en-US" sz="5400" b="1" dirty="0">
                <a:solidFill>
                  <a:schemeClr val="tx1">
                    <a:lumMod val="75000"/>
                    <a:lumOff val="25000"/>
                  </a:schemeClr>
                </a:solidFill>
                <a:latin typeface="Arial" panose="020B0604020202020204" pitchFamily="34" charset="0"/>
                <a:cs typeface="Arial" panose="020B0604020202020204" pitchFamily="34" charset="0"/>
              </a:rPr>
              <a:t>The Green Cross Code</a:t>
            </a:r>
            <a:endParaRPr lang="en-GB" sz="5400"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9202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533" y="404664"/>
            <a:ext cx="8208912" cy="707886"/>
          </a:xfrm>
          <a:prstGeom prst="rect">
            <a:avLst/>
          </a:prstGeom>
          <a:noFill/>
        </p:spPr>
        <p:txBody>
          <a:bodyPr wrap="square" rtlCol="0">
            <a:spAutoFit/>
          </a:bodyPr>
          <a:lstStyle/>
          <a:p>
            <a:pPr algn="ctr"/>
            <a:r>
              <a:rPr lang="en-GB" sz="4000" b="1" dirty="0">
                <a:solidFill>
                  <a:srgbClr val="F26122"/>
                </a:solidFill>
                <a:latin typeface="Arial" panose="020B0604020202020204" pitchFamily="34" charset="0"/>
                <a:cs typeface="Arial" panose="020B0604020202020204" pitchFamily="34" charset="0"/>
              </a:rPr>
              <a:t>Don’t Get Distracted</a:t>
            </a:r>
            <a:endParaRPr lang="en-GB" sz="4000" b="1" u="sng" dirty="0">
              <a:solidFill>
                <a:srgbClr val="F26122"/>
              </a:solidFill>
              <a:latin typeface="Arial" panose="020B0604020202020204" pitchFamily="34" charset="0"/>
              <a:cs typeface="Arial" panose="020B0604020202020204" pitchFamily="34" charset="0"/>
            </a:endParaRPr>
          </a:p>
        </p:txBody>
      </p:sp>
      <p:sp>
        <p:nvSpPr>
          <p:cNvPr id="7" name="TextBox 6"/>
          <p:cNvSpPr txBox="1"/>
          <p:nvPr/>
        </p:nvSpPr>
        <p:spPr>
          <a:xfrm>
            <a:off x="4644008" y="1700808"/>
            <a:ext cx="4176464"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Concentrate on the road – and make sure your friends do</a:t>
            </a:r>
          </a:p>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Never use a phone</a:t>
            </a:r>
          </a:p>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Take your headphones out</a:t>
            </a:r>
          </a:p>
        </p:txBody>
      </p:sp>
      <p:pic>
        <p:nvPicPr>
          <p:cNvPr id="8" name="Picture 24" descr="cellphone-kids4"/>
          <p:cNvPicPr>
            <a:picLocks noChangeAspect="1" noChangeArrowheads="1"/>
          </p:cNvPicPr>
          <p:nvPr/>
        </p:nvPicPr>
        <p:blipFill>
          <a:blip r:embed="rId4">
            <a:extLst>
              <a:ext uri="{28A0092B-C50C-407E-A947-70E740481C1C}">
                <a14:useLocalDpi xmlns:a14="http://schemas.microsoft.com/office/drawing/2010/main" val="0"/>
              </a:ext>
            </a:extLst>
          </a:blip>
          <a:srcRect l="7635" r="5569"/>
          <a:stretch>
            <a:fillRect/>
          </a:stretch>
        </p:blipFill>
        <p:spPr>
          <a:xfrm>
            <a:off x="407533" y="1650900"/>
            <a:ext cx="3933825" cy="3589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045" y="5661248"/>
            <a:ext cx="8208912" cy="707886"/>
          </a:xfrm>
          <a:prstGeom prst="rect">
            <a:avLst/>
          </a:prstGeom>
          <a:noFill/>
        </p:spPr>
        <p:txBody>
          <a:bodyPr wrap="square" rtlCol="0">
            <a:spAutoFit/>
          </a:bodyPr>
          <a:lstStyle/>
          <a:p>
            <a:pPr algn="ctr"/>
            <a:r>
              <a:rPr lang="en-GB" sz="4000" b="1" dirty="0">
                <a:solidFill>
                  <a:srgbClr val="F26122"/>
                </a:solidFill>
                <a:latin typeface="Arial" panose="020B0604020202020204" pitchFamily="34" charset="0"/>
                <a:cs typeface="Arial" panose="020B0604020202020204" pitchFamily="34" charset="0"/>
              </a:rPr>
              <a:t>Give the road your full attention</a:t>
            </a:r>
            <a:endParaRPr lang="en-GB" sz="4000" b="1" u="sng" dirty="0">
              <a:solidFill>
                <a:srgbClr val="F2612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1068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64704"/>
            <a:ext cx="6403765" cy="1350515"/>
          </a:xfrm>
          <a:prstGeom prst="rect">
            <a:avLst/>
          </a:prstGeom>
        </p:spPr>
      </p:pic>
      <p:sp>
        <p:nvSpPr>
          <p:cNvPr id="6" name="TextBox 5"/>
          <p:cNvSpPr txBox="1"/>
          <p:nvPr/>
        </p:nvSpPr>
        <p:spPr>
          <a:xfrm>
            <a:off x="827584" y="2924944"/>
            <a:ext cx="4176464" cy="3570208"/>
          </a:xfrm>
          <a:prstGeom prst="rect">
            <a:avLst/>
          </a:prstGeom>
          <a:noFill/>
        </p:spPr>
        <p:txBody>
          <a:bodyPr wrap="square" rtlCol="0">
            <a:spAutoFit/>
          </a:bodyPr>
          <a:lstStyle/>
          <a:p>
            <a:pPr>
              <a:spcAft>
                <a:spcPts val="600"/>
              </a:spcAft>
            </a:pPr>
            <a:r>
              <a:rPr lang="en-US" sz="5400" b="1" dirty="0">
                <a:solidFill>
                  <a:schemeClr val="tx1">
                    <a:lumMod val="75000"/>
                    <a:lumOff val="25000"/>
                  </a:schemeClr>
                </a:solidFill>
                <a:latin typeface="Arial" panose="020B0604020202020204" pitchFamily="34" charset="0"/>
                <a:cs typeface="Arial" panose="020B0604020202020204" pitchFamily="34" charset="0"/>
              </a:rPr>
              <a:t>The Green Cross Code</a:t>
            </a:r>
          </a:p>
          <a:p>
            <a:pPr>
              <a:spcAft>
                <a:spcPts val="600"/>
              </a:spcAft>
            </a:pPr>
            <a:endParaRPr lang="en-US" sz="5400" b="1" dirty="0">
              <a:solidFill>
                <a:schemeClr val="tx1">
                  <a:lumMod val="75000"/>
                  <a:lumOff val="25000"/>
                </a:schemeClr>
              </a:solidFill>
              <a:latin typeface="Arial" panose="020B0604020202020204" pitchFamily="34" charset="0"/>
              <a:cs typeface="Arial" panose="020B0604020202020204" pitchFamily="34" charset="0"/>
            </a:endParaRPr>
          </a:p>
          <a:p>
            <a:pPr>
              <a:spcAft>
                <a:spcPts val="600"/>
              </a:spcAft>
            </a:pPr>
            <a:r>
              <a:rPr lang="en-US" sz="5400" b="1" i="1" dirty="0">
                <a:solidFill>
                  <a:schemeClr val="tx1">
                    <a:lumMod val="75000"/>
                    <a:lumOff val="25000"/>
                  </a:schemeClr>
                </a:solidFill>
                <a:latin typeface="Arial" panose="020B0604020202020204" pitchFamily="34" charset="0"/>
                <a:cs typeface="Arial" panose="020B0604020202020204" pitchFamily="34" charset="0"/>
              </a:rPr>
              <a:t>Thank You!</a:t>
            </a:r>
            <a:endParaRPr lang="en-GB" sz="5400" i="1"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3071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9" y="580038"/>
            <a:ext cx="5472608" cy="1200329"/>
          </a:xfrm>
          <a:prstGeom prst="rect">
            <a:avLst/>
          </a:prstGeom>
          <a:noFill/>
        </p:spPr>
        <p:txBody>
          <a:bodyPr wrap="square" rtlCol="0">
            <a:spAutoFit/>
          </a:bodyPr>
          <a:lstStyle/>
          <a:p>
            <a:r>
              <a:rPr lang="en-GB" sz="3600" b="1" dirty="0">
                <a:solidFill>
                  <a:srgbClr val="F26122"/>
                </a:solidFill>
                <a:latin typeface="Arial" panose="020B0604020202020204" pitchFamily="34" charset="0"/>
                <a:cs typeface="Arial" panose="020B0604020202020204" pitchFamily="34" charset="0"/>
              </a:rPr>
              <a:t>Crossing the road can be </a:t>
            </a:r>
            <a:r>
              <a:rPr lang="en-GB" sz="3600" b="1" u="sng" dirty="0">
                <a:solidFill>
                  <a:srgbClr val="F26122"/>
                </a:solidFill>
                <a:latin typeface="Arial" panose="020B0604020202020204" pitchFamily="34" charset="0"/>
                <a:cs typeface="Arial" panose="020B0604020202020204" pitchFamily="34" charset="0"/>
              </a:rPr>
              <a:t>dangerous!</a:t>
            </a:r>
          </a:p>
        </p:txBody>
      </p:sp>
      <p:sp>
        <p:nvSpPr>
          <p:cNvPr id="5" name="TextBox 4"/>
          <p:cNvSpPr txBox="1"/>
          <p:nvPr/>
        </p:nvSpPr>
        <p:spPr>
          <a:xfrm>
            <a:off x="3851920" y="4005064"/>
            <a:ext cx="4968342" cy="2308324"/>
          </a:xfrm>
          <a:prstGeom prst="rect">
            <a:avLst/>
          </a:prstGeom>
          <a:noFill/>
        </p:spPr>
        <p:txBody>
          <a:bodyPr wrap="square" rtlCol="0">
            <a:spAutoFit/>
          </a:bodyPr>
          <a:lstStyle/>
          <a:p>
            <a:r>
              <a:rPr lang="en-GB" sz="3600" dirty="0">
                <a:solidFill>
                  <a:schemeClr val="tx1">
                    <a:lumMod val="75000"/>
                    <a:lumOff val="25000"/>
                  </a:schemeClr>
                </a:solidFill>
                <a:latin typeface="Arial" panose="020B0604020202020204" pitchFamily="34" charset="0"/>
                <a:cs typeface="Arial" panose="020B0604020202020204" pitchFamily="34" charset="0"/>
              </a:rPr>
              <a:t>The Green Cross Code will help you remember how to cross the road safely</a:t>
            </a:r>
          </a:p>
        </p:txBody>
      </p:sp>
      <p:pic>
        <p:nvPicPr>
          <p:cNvPr id="6" name="Picture 36" descr="Image De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86198" y="2852936"/>
            <a:ext cx="2733675" cy="364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8" descr="Image Det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52120" y="877855"/>
            <a:ext cx="2849562" cy="237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14464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7" y="385506"/>
            <a:ext cx="7704855" cy="646331"/>
          </a:xfrm>
          <a:prstGeom prst="rect">
            <a:avLst/>
          </a:prstGeom>
          <a:noFill/>
        </p:spPr>
        <p:txBody>
          <a:bodyPr wrap="square" rtlCol="0">
            <a:spAutoFit/>
          </a:bodyPr>
          <a:lstStyle/>
          <a:p>
            <a:pPr algn="ctr"/>
            <a:r>
              <a:rPr lang="en-GB" sz="3600" b="1" dirty="0">
                <a:solidFill>
                  <a:srgbClr val="F26122"/>
                </a:solidFill>
                <a:latin typeface="Arial" panose="020B0604020202020204" pitchFamily="34" charset="0"/>
                <a:cs typeface="Arial" panose="020B0604020202020204" pitchFamily="34" charset="0"/>
              </a:rPr>
              <a:t>First find a safe place to cross</a:t>
            </a:r>
            <a:endParaRPr lang="en-GB" sz="3600" b="1" u="sng" dirty="0">
              <a:solidFill>
                <a:srgbClr val="F26122"/>
              </a:solidFill>
              <a:latin typeface="Arial" panose="020B0604020202020204" pitchFamily="34" charset="0"/>
              <a:cs typeface="Arial" panose="020B0604020202020204" pitchFamily="34" charset="0"/>
            </a:endParaRPr>
          </a:p>
        </p:txBody>
      </p:sp>
      <p:sp>
        <p:nvSpPr>
          <p:cNvPr id="5" name="TextBox 4"/>
          <p:cNvSpPr txBox="1"/>
          <p:nvPr/>
        </p:nvSpPr>
        <p:spPr>
          <a:xfrm>
            <a:off x="73388" y="5489224"/>
            <a:ext cx="8856984" cy="1138773"/>
          </a:xfrm>
          <a:prstGeom prst="rect">
            <a:avLst/>
          </a:prstGeom>
          <a:noFill/>
        </p:spPr>
        <p:txBody>
          <a:bodyPr wrap="square" rtlCol="0">
            <a:spAutoFit/>
          </a:bodyPr>
          <a:lstStyle/>
          <a:p>
            <a:pPr algn="ctr"/>
            <a:r>
              <a:rPr lang="en-GB" sz="3400" dirty="0">
                <a:solidFill>
                  <a:schemeClr val="tx1">
                    <a:lumMod val="75000"/>
                    <a:lumOff val="25000"/>
                  </a:schemeClr>
                </a:solidFill>
                <a:latin typeface="Arial" panose="020B0604020202020204" pitchFamily="34" charset="0"/>
                <a:cs typeface="Arial" panose="020B0604020202020204" pitchFamily="34" charset="0"/>
              </a:rPr>
              <a:t>Always think about where you cross the road</a:t>
            </a:r>
          </a:p>
          <a:p>
            <a:pPr algn="ctr"/>
            <a:r>
              <a:rPr lang="en-GB" sz="3400" dirty="0">
                <a:solidFill>
                  <a:schemeClr val="tx1">
                    <a:lumMod val="75000"/>
                    <a:lumOff val="25000"/>
                  </a:schemeClr>
                </a:solidFill>
                <a:latin typeface="Arial" panose="020B0604020202020204" pitchFamily="34" charset="0"/>
                <a:cs typeface="Arial" panose="020B0604020202020204" pitchFamily="34" charset="0"/>
              </a:rPr>
              <a:t>If a crossing is provided use it</a:t>
            </a:r>
          </a:p>
        </p:txBody>
      </p:sp>
      <p:pic>
        <p:nvPicPr>
          <p:cNvPr id="8" name="Picture 56" descr="6908210659_b33c2a4acc_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23528" y="1645851"/>
            <a:ext cx="2448272" cy="32545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0" descr="Image Detail"/>
          <p:cNvPicPr>
            <a:picLocks noChangeAspect="1" noChangeArrowheads="1"/>
          </p:cNvPicPr>
          <p:nvPr/>
        </p:nvPicPr>
        <p:blipFill>
          <a:blip r:embed="rId6">
            <a:extLst>
              <a:ext uri="{28A0092B-C50C-407E-A947-70E740481C1C}">
                <a14:useLocalDpi xmlns:a14="http://schemas.microsoft.com/office/drawing/2010/main" val="0"/>
              </a:ext>
            </a:extLst>
          </a:blip>
          <a:srcRect r="29950"/>
          <a:stretch>
            <a:fillRect/>
          </a:stretch>
        </p:blipFill>
        <p:spPr>
          <a:xfrm>
            <a:off x="3427142" y="1190833"/>
            <a:ext cx="2361724" cy="20822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37" descr="thumbnai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444208" y="3421538"/>
            <a:ext cx="2362125" cy="18796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48" descr="thumbna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3099" y="3404833"/>
            <a:ext cx="2355767" cy="201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2" descr="thumbnail">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l="25832"/>
          <a:stretch>
            <a:fillRect/>
          </a:stretch>
        </p:blipFill>
        <p:spPr bwMode="auto">
          <a:xfrm>
            <a:off x="6444208" y="1151459"/>
            <a:ext cx="2269456" cy="210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672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2001" y="140936"/>
            <a:ext cx="8136904" cy="1938992"/>
          </a:xfrm>
          <a:prstGeom prst="rect">
            <a:avLst/>
          </a:prstGeom>
          <a:noFill/>
        </p:spPr>
        <p:txBody>
          <a:bodyPr wrap="square" rtlCol="0">
            <a:spAutoFit/>
          </a:bodyPr>
          <a:lstStyle/>
          <a:p>
            <a:r>
              <a:rPr lang="en-GB" sz="4000" b="1" dirty="0">
                <a:solidFill>
                  <a:srgbClr val="F26122"/>
                </a:solidFill>
                <a:latin typeface="Arial" panose="020B0604020202020204" pitchFamily="34" charset="0"/>
                <a:cs typeface="Arial" panose="020B0604020202020204" pitchFamily="34" charset="0"/>
              </a:rPr>
              <a:t>First find a safe place to cross</a:t>
            </a:r>
          </a:p>
          <a:p>
            <a:endParaRPr lang="en-GB" sz="4000" b="1" dirty="0">
              <a:solidFill>
                <a:srgbClr val="F26122"/>
              </a:solidFill>
              <a:latin typeface="Arial" panose="020B0604020202020204" pitchFamily="34" charset="0"/>
              <a:cs typeface="Arial" panose="020B0604020202020204" pitchFamily="34" charset="0"/>
            </a:endParaRPr>
          </a:p>
          <a:p>
            <a:endParaRPr lang="en-GB" sz="4000" b="1" dirty="0">
              <a:solidFill>
                <a:srgbClr val="F26122"/>
              </a:solidFill>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27784" y="964041"/>
            <a:ext cx="3649663" cy="2801938"/>
          </a:xfrm>
          <a:prstGeom prst="rect">
            <a:avLst/>
          </a:prstGeom>
          <a:noFill/>
        </p:spPr>
      </p:pic>
      <p:sp>
        <p:nvSpPr>
          <p:cNvPr id="10" name="TextBox 9"/>
          <p:cNvSpPr txBox="1"/>
          <p:nvPr/>
        </p:nvSpPr>
        <p:spPr>
          <a:xfrm>
            <a:off x="475790" y="3789040"/>
            <a:ext cx="8749326" cy="3262432"/>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If there isn’t a crossing, find a space without parked cars where you can see in  both directions</a:t>
            </a:r>
          </a:p>
          <a:p>
            <a:endParaRPr lang="en-GB" sz="14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Make sure it is clear on the other side of the road</a:t>
            </a:r>
          </a:p>
          <a:p>
            <a:endParaRPr lang="en-GB" sz="3200" b="1" dirty="0">
              <a:solidFill>
                <a:srgbClr val="F2612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0610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764704"/>
            <a:ext cx="8136904" cy="2554545"/>
          </a:xfrm>
          <a:prstGeom prst="rect">
            <a:avLst/>
          </a:prstGeom>
          <a:noFill/>
        </p:spPr>
        <p:txBody>
          <a:bodyPr wrap="square" rtlCol="0">
            <a:spAutoFit/>
          </a:bodyPr>
          <a:lstStyle/>
          <a:p>
            <a:r>
              <a:rPr lang="en-GB" sz="4000" b="1" u="sng" dirty="0">
                <a:solidFill>
                  <a:srgbClr val="F26122"/>
                </a:solidFill>
                <a:latin typeface="Arial" panose="020B0604020202020204" pitchFamily="34" charset="0"/>
                <a:cs typeface="Arial" panose="020B0604020202020204" pitchFamily="34" charset="0"/>
              </a:rPr>
              <a:t>Stop!</a:t>
            </a:r>
            <a:r>
              <a:rPr lang="en-GB" sz="4000" b="1" dirty="0">
                <a:solidFill>
                  <a:srgbClr val="F26122"/>
                </a:solidFill>
                <a:latin typeface="Arial" panose="020B0604020202020204" pitchFamily="34" charset="0"/>
                <a:cs typeface="Arial" panose="020B0604020202020204" pitchFamily="34" charset="0"/>
              </a:rPr>
              <a:t> - Just before you get to the kerb</a:t>
            </a:r>
          </a:p>
          <a:p>
            <a:endParaRPr lang="en-GB" sz="4000" b="1" u="sng" dirty="0">
              <a:solidFill>
                <a:srgbClr val="F26122"/>
              </a:solidFill>
              <a:latin typeface="Arial" panose="020B0604020202020204" pitchFamily="34" charset="0"/>
              <a:cs typeface="Arial" panose="020B0604020202020204" pitchFamily="34" charset="0"/>
            </a:endParaRPr>
          </a:p>
          <a:p>
            <a:endParaRPr lang="en-GB" sz="4000" b="1" u="sng" dirty="0">
              <a:solidFill>
                <a:srgbClr val="F26122"/>
              </a:solidFill>
              <a:latin typeface="Arial" panose="020B0604020202020204" pitchFamily="34" charset="0"/>
              <a:cs typeface="Arial" panose="020B0604020202020204" pitchFamily="34" charset="0"/>
            </a:endParaRPr>
          </a:p>
        </p:txBody>
      </p:sp>
      <p:pic>
        <p:nvPicPr>
          <p:cNvPr id="6" name="Picture 28" descr="PR018-two-kids-with-adult-stopped-at-kerb-BF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11960" y="2899216"/>
            <a:ext cx="4149476" cy="31115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0" descr="stop-sig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58553" y="2963516"/>
            <a:ext cx="2982987" cy="2982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18955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7992888" cy="1323439"/>
          </a:xfrm>
          <a:prstGeom prst="rect">
            <a:avLst/>
          </a:prstGeom>
          <a:noFill/>
        </p:spPr>
        <p:txBody>
          <a:bodyPr wrap="square" rtlCol="0">
            <a:spAutoFit/>
          </a:bodyPr>
          <a:lstStyle/>
          <a:p>
            <a:r>
              <a:rPr lang="en-GB" sz="4000" b="1" dirty="0">
                <a:solidFill>
                  <a:srgbClr val="F26122"/>
                </a:solidFill>
                <a:latin typeface="Arial" panose="020B0604020202020204" pitchFamily="34" charset="0"/>
                <a:cs typeface="Arial" panose="020B0604020202020204" pitchFamily="34" charset="0"/>
              </a:rPr>
              <a:t>Look all around for traffic and listen</a:t>
            </a:r>
            <a:endParaRPr lang="en-GB" sz="4000" b="1" u="sng" dirty="0">
              <a:solidFill>
                <a:srgbClr val="F26122"/>
              </a:solidFill>
              <a:latin typeface="Arial" panose="020B0604020202020204" pitchFamily="34" charset="0"/>
              <a:cs typeface="Arial" panose="020B0604020202020204" pitchFamily="34" charset="0"/>
            </a:endParaRPr>
          </a:p>
        </p:txBody>
      </p:sp>
      <p:sp>
        <p:nvSpPr>
          <p:cNvPr id="5" name="TextBox 4"/>
          <p:cNvSpPr txBox="1"/>
          <p:nvPr/>
        </p:nvSpPr>
        <p:spPr>
          <a:xfrm>
            <a:off x="745721" y="5085184"/>
            <a:ext cx="7272808" cy="1323439"/>
          </a:xfrm>
          <a:prstGeom prst="rect">
            <a:avLst/>
          </a:prstGeom>
          <a:noFill/>
        </p:spPr>
        <p:txBody>
          <a:bodyPr wrap="square" rtlCol="0">
            <a:spAutoFit/>
          </a:bodyPr>
          <a:lstStyle/>
          <a:p>
            <a:r>
              <a:rPr lang="en-GB" sz="3200" dirty="0">
                <a:solidFill>
                  <a:schemeClr val="tx1">
                    <a:lumMod val="75000"/>
                    <a:lumOff val="25000"/>
                  </a:schemeClr>
                </a:solidFill>
                <a:latin typeface="Arial" panose="020B0604020202020204" pitchFamily="34" charset="0"/>
                <a:cs typeface="Arial" panose="020B0604020202020204" pitchFamily="34" charset="0"/>
              </a:rPr>
              <a:t>Listen as well because sometimes you hear traffic before you see it</a:t>
            </a:r>
          </a:p>
          <a:p>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33" descr="434728-royalty-free-rf-clipart-illustration-of-a-pair-of-eyes-with-glasses"/>
          <p:cNvPicPr>
            <a:picLocks noChangeAspect="1" noChangeArrowheads="1"/>
          </p:cNvPicPr>
          <p:nvPr/>
        </p:nvPicPr>
        <p:blipFill>
          <a:blip r:embed="rId4">
            <a:extLst>
              <a:ext uri="{28A0092B-C50C-407E-A947-70E740481C1C}">
                <a14:useLocalDpi xmlns:a14="http://schemas.microsoft.com/office/drawing/2010/main" val="0"/>
              </a:ext>
            </a:extLst>
          </a:blip>
          <a:srcRect t="21678" b="5984"/>
          <a:stretch>
            <a:fillRect/>
          </a:stretch>
        </p:blipFill>
        <p:spPr>
          <a:xfrm>
            <a:off x="5868143" y="3132363"/>
            <a:ext cx="1981200" cy="1497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WordArt 29"/>
          <p:cNvSpPr>
            <a:spLocks noChangeArrowheads="1" noChangeShapeType="1" noTextEdit="1"/>
          </p:cNvSpPr>
          <p:nvPr/>
        </p:nvSpPr>
        <p:spPr bwMode="auto">
          <a:xfrm>
            <a:off x="5187105" y="1882509"/>
            <a:ext cx="3343275" cy="1439862"/>
          </a:xfrm>
          <a:prstGeom prst="rect">
            <a:avLst/>
          </a:prstGeom>
        </p:spPr>
        <p:txBody>
          <a:bodyPr wrap="none" fromWordArt="1">
            <a:prstTxWarp prst="textDeflate">
              <a:avLst>
                <a:gd name="adj" fmla="val 37500"/>
              </a:avLst>
            </a:prstTxWarp>
          </a:bodyPr>
          <a:lstStyle/>
          <a:p>
            <a:pPr algn="ctr"/>
            <a:r>
              <a:rPr lang="en-GB" sz="3600" kern="10" dirty="0">
                <a:ln w="9525">
                  <a:solidFill>
                    <a:srgbClr val="000000"/>
                  </a:solidFill>
                  <a:round/>
                  <a:headEnd/>
                  <a:tailEnd/>
                </a:ln>
                <a:solidFill>
                  <a:srgbClr val="000000"/>
                </a:solidFill>
                <a:latin typeface="Impact" panose="020B0806030902050204" pitchFamily="34" charset="0"/>
              </a:rPr>
              <a:t>Look All Around</a:t>
            </a:r>
          </a:p>
        </p:txBody>
      </p:sp>
      <p:pic>
        <p:nvPicPr>
          <p:cNvPr id="8" name="Picture 18" descr="listen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850143" y="1906650"/>
            <a:ext cx="2664296" cy="2927979"/>
          </a:xfrm>
          <a:prstGeom prst="rect">
            <a:avLst/>
          </a:prstGeom>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37479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5088" y="404664"/>
            <a:ext cx="8208912" cy="707886"/>
          </a:xfrm>
          <a:prstGeom prst="rect">
            <a:avLst/>
          </a:prstGeom>
          <a:noFill/>
        </p:spPr>
        <p:txBody>
          <a:bodyPr wrap="square" rtlCol="0">
            <a:spAutoFit/>
          </a:bodyPr>
          <a:lstStyle/>
          <a:p>
            <a:r>
              <a:rPr lang="en-GB" sz="4000" b="1" dirty="0">
                <a:solidFill>
                  <a:srgbClr val="F26122"/>
                </a:solidFill>
                <a:latin typeface="Arial" panose="020B0604020202020204" pitchFamily="34" charset="0"/>
                <a:cs typeface="Arial" panose="020B0604020202020204" pitchFamily="34" charset="0"/>
              </a:rPr>
              <a:t>If traffic is coming let it pass</a:t>
            </a:r>
            <a:endParaRPr lang="en-GB" sz="4000" b="1" u="sng" dirty="0">
              <a:solidFill>
                <a:srgbClr val="F26122"/>
              </a:solidFill>
              <a:latin typeface="Arial" panose="020B0604020202020204" pitchFamily="34" charset="0"/>
              <a:cs typeface="Arial" panose="020B0604020202020204" pitchFamily="34" charset="0"/>
            </a:endParaRPr>
          </a:p>
        </p:txBody>
      </p:sp>
      <p:sp>
        <p:nvSpPr>
          <p:cNvPr id="5" name="TextBox 4"/>
          <p:cNvSpPr txBox="1"/>
          <p:nvPr/>
        </p:nvSpPr>
        <p:spPr>
          <a:xfrm>
            <a:off x="292167" y="1556792"/>
            <a:ext cx="3970660" cy="4524315"/>
          </a:xfrm>
          <a:prstGeom prst="rect">
            <a:avLst/>
          </a:prstGeom>
          <a:noFill/>
        </p:spPr>
        <p:txBody>
          <a:bodyPr wrap="square" rtlCol="0">
            <a:spAutoFit/>
          </a:bodyPr>
          <a:lstStyle/>
          <a:p>
            <a:r>
              <a:rPr lang="en-GB" sz="3200" dirty="0">
                <a:solidFill>
                  <a:schemeClr val="tx1">
                    <a:lumMod val="75000"/>
                    <a:lumOff val="25000"/>
                  </a:schemeClr>
                </a:solidFill>
                <a:latin typeface="Arial" panose="020B0604020202020204" pitchFamily="34" charset="0"/>
                <a:cs typeface="Arial" panose="020B0604020202020204" pitchFamily="34" charset="0"/>
              </a:rPr>
              <a:t>Then, look all around and listen again</a:t>
            </a:r>
          </a:p>
          <a:p>
            <a:endParaRPr lang="en-GB" sz="3200" dirty="0">
              <a:solidFill>
                <a:schemeClr val="tx1">
                  <a:lumMod val="75000"/>
                  <a:lumOff val="25000"/>
                </a:schemeClr>
              </a:solidFill>
              <a:latin typeface="Arial" panose="020B0604020202020204" pitchFamily="34" charset="0"/>
              <a:cs typeface="Arial" panose="020B0604020202020204" pitchFamily="34" charset="0"/>
            </a:endParaRPr>
          </a:p>
          <a:p>
            <a:r>
              <a:rPr lang="en-GB" sz="3200" dirty="0">
                <a:solidFill>
                  <a:schemeClr val="tx1">
                    <a:lumMod val="75000"/>
                    <a:lumOff val="25000"/>
                  </a:schemeClr>
                </a:solidFill>
                <a:latin typeface="Arial" panose="020B0604020202020204" pitchFamily="34" charset="0"/>
                <a:cs typeface="Arial" panose="020B0604020202020204" pitchFamily="34" charset="0"/>
              </a:rPr>
              <a:t>Wait until you are sure there is a big enough gap in the traffic for you to safely reach the other side</a:t>
            </a:r>
          </a:p>
        </p:txBody>
      </p:sp>
      <p:pic>
        <p:nvPicPr>
          <p:cNvPr id="10" name="Picture 32" descr="passfield-crossing"/>
          <p:cNvPicPr>
            <a:picLocks noChangeAspect="1" noChangeArrowheads="1"/>
          </p:cNvPicPr>
          <p:nvPr/>
        </p:nvPicPr>
        <p:blipFill>
          <a:blip r:embed="rId4">
            <a:extLst>
              <a:ext uri="{28A0092B-C50C-407E-A947-70E740481C1C}">
                <a14:useLocalDpi xmlns:a14="http://schemas.microsoft.com/office/drawing/2010/main" val="0"/>
              </a:ext>
            </a:extLst>
          </a:blip>
          <a:srcRect l="33046"/>
          <a:stretch>
            <a:fillRect/>
          </a:stretch>
        </p:blipFill>
        <p:spPr>
          <a:xfrm>
            <a:off x="4355976" y="1718686"/>
            <a:ext cx="4184650" cy="420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46143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5088" y="404664"/>
            <a:ext cx="8208912" cy="707886"/>
          </a:xfrm>
          <a:prstGeom prst="rect">
            <a:avLst/>
          </a:prstGeom>
          <a:noFill/>
        </p:spPr>
        <p:txBody>
          <a:bodyPr wrap="square" rtlCol="0">
            <a:spAutoFit/>
          </a:bodyPr>
          <a:lstStyle/>
          <a:p>
            <a:r>
              <a:rPr lang="en-GB" sz="4000" b="1" dirty="0">
                <a:solidFill>
                  <a:srgbClr val="F26122"/>
                </a:solidFill>
                <a:latin typeface="Arial" panose="020B0604020202020204" pitchFamily="34" charset="0"/>
                <a:cs typeface="Arial" panose="020B0604020202020204" pitchFamily="34" charset="0"/>
              </a:rPr>
              <a:t>If traffic is coming let it pass</a:t>
            </a:r>
            <a:endParaRPr lang="en-GB" sz="4000" b="1" u="sng" dirty="0">
              <a:solidFill>
                <a:srgbClr val="F26122"/>
              </a:solidFill>
              <a:latin typeface="Arial" panose="020B0604020202020204" pitchFamily="34" charset="0"/>
              <a:cs typeface="Arial" panose="020B0604020202020204" pitchFamily="34" charset="0"/>
            </a:endParaRPr>
          </a:p>
        </p:txBody>
      </p:sp>
      <p:sp>
        <p:nvSpPr>
          <p:cNvPr id="5" name="TextBox 4"/>
          <p:cNvSpPr txBox="1"/>
          <p:nvPr/>
        </p:nvSpPr>
        <p:spPr>
          <a:xfrm>
            <a:off x="292166" y="1556792"/>
            <a:ext cx="8600313" cy="1077218"/>
          </a:xfrm>
          <a:prstGeom prst="rect">
            <a:avLst/>
          </a:prstGeom>
          <a:noFill/>
        </p:spPr>
        <p:txBody>
          <a:bodyPr wrap="square" rtlCol="0">
            <a:spAutoFit/>
          </a:bodyPr>
          <a:lstStyle/>
          <a:p>
            <a:r>
              <a:rPr lang="en-GB" sz="3200" dirty="0">
                <a:solidFill>
                  <a:schemeClr val="tx1">
                    <a:lumMod val="75000"/>
                    <a:lumOff val="25000"/>
                  </a:schemeClr>
                </a:solidFill>
                <a:latin typeface="Arial" panose="020B0604020202020204" pitchFamily="34" charset="0"/>
                <a:cs typeface="Arial" panose="020B0604020202020204" pitchFamily="34" charset="0"/>
              </a:rPr>
              <a:t>Remember that even if traffic is a long way off, it could be approaching very quickly</a:t>
            </a:r>
          </a:p>
        </p:txBody>
      </p:sp>
      <p:pic>
        <p:nvPicPr>
          <p:cNvPr id="6" name="Picture 17" descr="ICL_Ethos_103-690x430"/>
          <p:cNvPicPr>
            <a:picLocks noChangeAspect="1" noChangeArrowheads="1"/>
          </p:cNvPicPr>
          <p:nvPr/>
        </p:nvPicPr>
        <p:blipFill>
          <a:blip r:embed="rId4">
            <a:extLst>
              <a:ext uri="{28A0092B-C50C-407E-A947-70E740481C1C}">
                <a14:useLocalDpi xmlns:a14="http://schemas.microsoft.com/office/drawing/2010/main" val="0"/>
              </a:ext>
            </a:extLst>
          </a:blip>
          <a:srcRect r="9348"/>
          <a:stretch>
            <a:fillRect/>
          </a:stretch>
        </p:blipFill>
        <p:spPr>
          <a:xfrm>
            <a:off x="407533" y="3078252"/>
            <a:ext cx="4641850" cy="2941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5403542" y="2951220"/>
            <a:ext cx="3471556" cy="3539430"/>
          </a:xfrm>
          <a:prstGeom prst="rect">
            <a:avLst/>
          </a:prstGeom>
          <a:noFill/>
        </p:spPr>
        <p:txBody>
          <a:bodyPr wrap="square" rtlCol="0">
            <a:spAutoFit/>
          </a:bodyPr>
          <a:lstStyle/>
          <a:p>
            <a:r>
              <a:rPr lang="en-GB" sz="3200" dirty="0">
                <a:solidFill>
                  <a:schemeClr val="tx1">
                    <a:lumMod val="75000"/>
                    <a:lumOff val="25000"/>
                  </a:schemeClr>
                </a:solidFill>
                <a:latin typeface="Arial" panose="020B0604020202020204" pitchFamily="34" charset="0"/>
                <a:cs typeface="Arial" panose="020B0604020202020204" pitchFamily="34" charset="0"/>
              </a:rPr>
              <a:t>At 30mph it takes around 23 metres to stop a car</a:t>
            </a:r>
          </a:p>
          <a:p>
            <a:endParaRPr lang="en-GB" sz="3200" dirty="0">
              <a:solidFill>
                <a:schemeClr val="tx1">
                  <a:lumMod val="75000"/>
                  <a:lumOff val="25000"/>
                </a:schemeClr>
              </a:solidFill>
              <a:latin typeface="Arial" panose="020B0604020202020204" pitchFamily="34" charset="0"/>
              <a:cs typeface="Arial" panose="020B0604020202020204" pitchFamily="34" charset="0"/>
            </a:endParaRPr>
          </a:p>
          <a:p>
            <a:r>
              <a:rPr lang="en-GB" sz="3200" dirty="0">
                <a:solidFill>
                  <a:schemeClr val="tx1">
                    <a:lumMod val="75000"/>
                    <a:lumOff val="25000"/>
                  </a:schemeClr>
                </a:solidFill>
                <a:latin typeface="Arial" panose="020B0604020202020204" pitchFamily="34" charset="0"/>
                <a:cs typeface="Arial" panose="020B0604020202020204" pitchFamily="34" charset="0"/>
              </a:rPr>
              <a:t>That’s almost the length of a swimming pool</a:t>
            </a:r>
          </a:p>
        </p:txBody>
      </p:sp>
    </p:spTree>
    <p:custDataLst>
      <p:tags r:id="rId1"/>
    </p:custDataLst>
    <p:extLst>
      <p:ext uri="{BB962C8B-B14F-4D97-AF65-F5344CB8AC3E}">
        <p14:creationId xmlns:p14="http://schemas.microsoft.com/office/powerpoint/2010/main" val="178216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5088" y="404664"/>
            <a:ext cx="8208912" cy="1323439"/>
          </a:xfrm>
          <a:prstGeom prst="rect">
            <a:avLst/>
          </a:prstGeom>
          <a:noFill/>
        </p:spPr>
        <p:txBody>
          <a:bodyPr wrap="square" rtlCol="0">
            <a:spAutoFit/>
          </a:bodyPr>
          <a:lstStyle/>
          <a:p>
            <a:r>
              <a:rPr lang="en-GB" sz="4000" b="1" dirty="0">
                <a:solidFill>
                  <a:srgbClr val="F26122"/>
                </a:solidFill>
                <a:latin typeface="Arial" panose="020B0604020202020204" pitchFamily="34" charset="0"/>
                <a:cs typeface="Arial" panose="020B0604020202020204" pitchFamily="34" charset="0"/>
              </a:rPr>
              <a:t>When it is safe, go straight across the road</a:t>
            </a:r>
            <a:endParaRPr lang="en-GB" sz="4000" b="1" u="sng" dirty="0">
              <a:solidFill>
                <a:srgbClr val="F26122"/>
              </a:solidFill>
              <a:latin typeface="Arial" panose="020B0604020202020204" pitchFamily="34" charset="0"/>
              <a:cs typeface="Arial" panose="020B0604020202020204" pitchFamily="34" charset="0"/>
            </a:endParaRPr>
          </a:p>
        </p:txBody>
      </p:sp>
      <p:sp>
        <p:nvSpPr>
          <p:cNvPr id="5" name="TextBox 4"/>
          <p:cNvSpPr txBox="1"/>
          <p:nvPr/>
        </p:nvSpPr>
        <p:spPr>
          <a:xfrm>
            <a:off x="398843" y="3501008"/>
            <a:ext cx="8600313"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Do not run</a:t>
            </a:r>
          </a:p>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Keep looking  and listening for traffic</a:t>
            </a:r>
          </a:p>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Bikes and motorbikes are harder to see, so be extra careful</a:t>
            </a:r>
          </a:p>
          <a:p>
            <a:pPr marL="457200" indent="-457200">
              <a:buFont typeface="Arial" panose="020B0604020202020204" pitchFamily="34" charset="0"/>
              <a:buChar char="•"/>
            </a:pPr>
            <a:r>
              <a:rPr lang="en-GB" sz="3200" dirty="0">
                <a:solidFill>
                  <a:schemeClr val="tx1">
                    <a:lumMod val="75000"/>
                    <a:lumOff val="25000"/>
                  </a:schemeClr>
                </a:solidFill>
                <a:latin typeface="Arial" panose="020B0604020202020204" pitchFamily="34" charset="0"/>
                <a:cs typeface="Arial" panose="020B0604020202020204" pitchFamily="34" charset="0"/>
              </a:rPr>
              <a:t>Go straight across, not diagonally</a:t>
            </a:r>
          </a:p>
          <a:p>
            <a:pPr marL="457200" indent="-457200">
              <a:buFont typeface="Arial" panose="020B0604020202020204" pitchFamily="34" charset="0"/>
              <a:buChar char="•"/>
            </a:pPr>
            <a:endParaRPr lang="en-GB"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AutoShape 21"/>
          <p:cNvSpPr>
            <a:spLocks noChangeArrowheads="1"/>
          </p:cNvSpPr>
          <p:nvPr/>
        </p:nvSpPr>
        <p:spPr bwMode="auto">
          <a:xfrm>
            <a:off x="868361" y="1966062"/>
            <a:ext cx="7661275" cy="1296987"/>
          </a:xfrm>
          <a:prstGeom prst="rightArrow">
            <a:avLst>
              <a:gd name="adj1" fmla="val 29500"/>
              <a:gd name="adj2" fmla="val 252496"/>
            </a:avLst>
          </a:prstGeom>
          <a:solidFill>
            <a:schemeClr val="tx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Tree>
    <p:custDataLst>
      <p:tags r:id="rId1"/>
    </p:custDataLst>
    <p:extLst>
      <p:ext uri="{BB962C8B-B14F-4D97-AF65-F5344CB8AC3E}">
        <p14:creationId xmlns:p14="http://schemas.microsoft.com/office/powerpoint/2010/main" val="130319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KEY" val="VTJNKC"/>
  <p:tag name="RESPONSEDETAILS" val="&lt;NewDataSet&gt;&lt;xs:schema id=&quot;NewDataSet&quot; xmlns=&quot;&quot; xmlns:xs=&quot;http://www.w3.org/2001/XMLSchema&quot; xmlns:msdata=&quot;urn:schemas-microsoft-com:xml-msdata&quot;&gt;&lt;xs:element name=&quot;NewDataSet&quot; msdata:IsDataSet=&quot;true&quot; msdata:MainDataTable=&quot;ResponseDetails&quot; msdata:UseCurrentLocale=&quot;true&quot;&gt;&lt;xs:complexType&gt;&lt;xs:choice minOccurs=&quot;0&quot; maxOccurs=&quot;unbounded&quot;&gt;&lt;xs:element name=&quot;ResponseDetails&quot;&gt;&lt;xs:complexType&gt;&lt;xs:sequence&gt;&lt;xs:element name=&quot;Response_List_Id&quot; type=&quot;xs:string&quot; minOccurs=&quot;0&quot; /&gt;&lt;xs:element name=&quot;Activity_ID&quot; type=&quot;xs:string&quot; minOccurs=&quot;0&quot; /&gt;&lt;xs:element name=&quot;Response_List_Name&quot; type=&quot;xs:string&quot; minOccurs=&quot;0&quot; /&gt;&lt;xs:element name=&quot;Slide_Type&quot; type=&quot;xs:string&quot; minOccurs=&quot;0&quot; /&gt;&lt;xs:element name=&quot;Response_List&quot; type=&quot;xs:string&quot; minOccurs=&quot;0&quot; /&gt;&lt;/xs:sequence&gt;&lt;/xs:complexType&gt;&lt;/xs:element&gt;&lt;/xs:choice&gt;&lt;/xs:complexType&gt;&lt;/xs:element&gt;&lt;/xs:schema&gt;&lt;ResponseDetails&gt;&lt;Response_List_Id&gt;Default&lt;/Response_List_Id&gt;&lt;Activity_ID /&gt;&lt;Response_List_Name&gt;Default&lt;/Response_List_Name&gt;&lt;Slide_Type&gt;LikertScale&lt;/Slide_Type&gt;&lt;Response_List&gt;Strongly AgreeÜAgreeÜNeither Agree Nor DisagreeÜDisagreeÜStrongly Disagree&lt;/Response_List&gt;&lt;/ResponseDetails&gt;&lt;ResponseDetails&gt;&lt;Response_List_Id&gt;Custom1&lt;/Response_List_Id&gt;&lt;Activity_ID /&gt;&lt;Response_List_Name&gt;Custom1&lt;/Response_List_Name&gt;&lt;Slide_Type&gt;LikertScale&lt;/Slide_Type&gt;&lt;Response_List /&gt;&lt;/ResponseDetails&gt;&lt;ResponseDetails&gt;&lt;Response_List_Id&gt;Custom2&lt;/Response_List_Id&gt;&lt;Activity_ID /&gt;&lt;Response_List_Name&gt;Custom2&lt;/Response_List_Name&gt;&lt;Slide_Type&gt;LikertScale&lt;/Slide_Type&gt;&lt;Response_List /&gt;&lt;/ResponseDetails&gt;&lt;ResponseDetails&gt;&lt;Response_List_Id&gt;Custom3&lt;/Response_List_Id&gt;&lt;Activity_ID /&gt;&lt;Response_List_Name&gt;Custom3&lt;/Response_List_Name&gt;&lt;Slide_Type&gt;LikertScale&lt;/Slide_Type&gt;&lt;Response_List /&gt;&lt;/ResponseDetails&gt;&lt;ResponseDetails&gt;&lt;Response_List_Id&gt;Custom4&lt;/Response_List_Id&gt;&lt;Activity_ID /&gt;&lt;Response_List_Name&gt;Custom4&lt;/Response_List_Name&gt;&lt;Slide_Type&gt;LikertScale&lt;/Slide_Type&gt;&lt;Response_List /&gt;&lt;/ResponseDetails&gt;&lt;ResponseDetails&gt;&lt;Response_List_Id&gt;Custom5&lt;/Response_List_Id&gt;&lt;Activity_ID /&gt;&lt;Response_List_Name&gt;Custom5&lt;/Response_List_Name&gt;&lt;Slide_Type&gt;LikertScale&lt;/Slide_Type&gt;&lt;Response_List /&gt;&lt;/ResponseDetails&gt;&lt;ResponseDetails&gt;&lt;Response_List_Id&gt;Text&lt;/Response_List_Id&gt;&lt;Activity_ID /&gt;&lt;Response_List_Name&gt;Text (Essay)&lt;/Response_List_Name&gt;&lt;Slide_Type&gt;LikertScale&lt;/Slide_Type&gt;&lt;Response_List /&gt;&lt;/ResponseDetails&gt;&lt;/NewDataSet&gt;"/>
  <p:tag name="DEMOGRAPHICDETAILS" val="&lt;NewDataSet&gt;&lt;xs:schema id=&quot;NewDataSet&quot; xmlns=&quot;&quot; xmlns:xs=&quot;http://www.w3.org/2001/XMLSchema&quot; xmlns:msdata=&quot;urn:schemas-microsoft-com:xml-msdata&quot;&gt;&lt;xs:element name=&quot;NewDataSet&quot; msdata:IsDataSet=&quot;true&quot; msdata:MainDataTable=&quot;DemographicDetails&quot; msdata:UseCurrentLocale=&quot;true&quot;&gt;&lt;xs:complexType&gt;&lt;xs:choice minOccurs=&quot;0&quot; maxOccurs=&quot;unbounded&quot;&gt;&lt;xs:element name=&quot;DemographicDetails&quot;&gt;&lt;xs:complexType&gt;&lt;xs:sequence&gt;&lt;xs:element name=&quot;Demographic_Id&quot; type=&quot;xs:int&quot; minOccurs=&quot;0&quot; /&gt;&lt;xs:element name=&quot;Demographic_Value&quot; type=&quot;xs:string&quot; minOccurs=&quot;0&quot; /&gt;&lt;/xs:sequence&gt;&lt;/xs:complexType&gt;&lt;/xs:element&gt;&lt;/xs:choice&gt;&lt;/xs:complexType&gt;&lt;/xs:element&gt;&lt;/xs:schema&gt;&lt;DemographicDetails&gt;&lt;Demographic_Id&gt;1&lt;/Demographic_Id&gt;&lt;Demographic_Value&gt;Age&lt;/Demographic_Value&gt;&lt;/DemographicDetails&gt;&lt;DemographicDetails&gt;&lt;Demographic_Id&gt;2&lt;/Demographic_Id&gt;&lt;Demographic_Value&gt;Ethnicity&lt;/Demographic_Value&gt;&lt;/DemographicDetails&gt;&lt;DemographicDetails&gt;&lt;Demographic_Id&gt;3&lt;/Demographic_Id&gt;&lt;Demographic_Value&gt;Gender&lt;/Demographic_Value&gt;&lt;/DemographicDetails&gt;&lt;DemographicDetails&gt;&lt;Demographic_Id&gt;4&lt;/Demographic_Id&gt;&lt;Demographic_Value&gt;Language&lt;/Demographic_Value&gt;&lt;/DemographicDetails&gt;&lt;DemographicDetails&gt;&lt;Demographic_Id&gt;5&lt;/Demographic_Id&gt;&lt;Demographic_Value&gt;MaritalStatus&lt;/Demographic_Value&gt;&lt;/DemographicDetails&gt;&lt;DemographicDetails&gt;&lt;Demographic_Id&gt;6&lt;/Demographic_Id&gt;&lt;Demographic_Value&gt;Nationality&lt;/Demographic_Value&gt;&lt;/DemographicDetails&gt;&lt;DemographicDetails&gt;&lt;Demographic_Id&gt;7&lt;/Demographic_Id&gt;&lt;Demographic_Value&gt;Occupation&lt;/Demographic_Value&gt;&lt;/DemographicDetails&gt;&lt;DemographicDetails&gt;&lt;Demographic_Id&gt;8&lt;/Demographic_Id&gt;&lt;Demographic_Value&gt;Religion&lt;/Demographic_Value&gt;&lt;/DemographicDetails&gt;&lt;/NewDataSet&gt;"/>
</p:tagLst>
</file>

<file path=ppt/tags/tag10.xml><?xml version="1.0" encoding="utf-8"?>
<p:tagLst xmlns:a="http://schemas.openxmlformats.org/drawingml/2006/main" xmlns:r="http://schemas.openxmlformats.org/officeDocument/2006/relationships" xmlns:p="http://schemas.openxmlformats.org/presentationml/2006/main">
  <p:tag name="RESPONSE_TIME" val="0"/>
</p:tagLst>
</file>

<file path=ppt/tags/tag11.xml><?xml version="1.0" encoding="utf-8"?>
<p:tagLst xmlns:a="http://schemas.openxmlformats.org/drawingml/2006/main" xmlns:r="http://schemas.openxmlformats.org/officeDocument/2006/relationships" xmlns:p="http://schemas.openxmlformats.org/presentationml/2006/main">
  <p:tag name="RESPONSE_TIME" val="0"/>
</p:tagLst>
</file>

<file path=ppt/tags/tag12.xml><?xml version="1.0" encoding="utf-8"?>
<p:tagLst xmlns:a="http://schemas.openxmlformats.org/drawingml/2006/main" xmlns:r="http://schemas.openxmlformats.org/officeDocument/2006/relationships" xmlns:p="http://schemas.openxmlformats.org/presentationml/2006/main">
  <p:tag name="MARKS" val="0"/>
  <p:tag name="RESPONSE_TIME" val="10"/>
</p:tagLst>
</file>

<file path=ppt/tags/tag2.xml><?xml version="1.0" encoding="utf-8"?>
<p:tagLst xmlns:a="http://schemas.openxmlformats.org/drawingml/2006/main" xmlns:r="http://schemas.openxmlformats.org/officeDocument/2006/relationships" xmlns:p="http://schemas.openxmlformats.org/presentationml/2006/main">
  <p:tag name="MARKS" val="0"/>
  <p:tag name="RESPONSE_TIME" val="10"/>
</p:tagLst>
</file>

<file path=ppt/tags/tag3.xml><?xml version="1.0" encoding="utf-8"?>
<p:tagLst xmlns:a="http://schemas.openxmlformats.org/drawingml/2006/main" xmlns:r="http://schemas.openxmlformats.org/officeDocument/2006/relationships" xmlns:p="http://schemas.openxmlformats.org/presentationml/2006/main">
  <p:tag name="RESPONSE_TIME" val="0"/>
</p:tagLst>
</file>

<file path=ppt/tags/tag4.xml><?xml version="1.0" encoding="utf-8"?>
<p:tagLst xmlns:a="http://schemas.openxmlformats.org/drawingml/2006/main" xmlns:r="http://schemas.openxmlformats.org/officeDocument/2006/relationships" xmlns:p="http://schemas.openxmlformats.org/presentationml/2006/main">
  <p:tag name="RESPONSE_TIME" val="0"/>
</p:tagLst>
</file>

<file path=ppt/tags/tag5.xml><?xml version="1.0" encoding="utf-8"?>
<p:tagLst xmlns:a="http://schemas.openxmlformats.org/drawingml/2006/main" xmlns:r="http://schemas.openxmlformats.org/officeDocument/2006/relationships" xmlns:p="http://schemas.openxmlformats.org/presentationml/2006/main">
  <p:tag name="RESPONSE_TIME" val="0"/>
</p:tagLst>
</file>

<file path=ppt/tags/tag6.xml><?xml version="1.0" encoding="utf-8"?>
<p:tagLst xmlns:a="http://schemas.openxmlformats.org/drawingml/2006/main" xmlns:r="http://schemas.openxmlformats.org/officeDocument/2006/relationships" xmlns:p="http://schemas.openxmlformats.org/presentationml/2006/main">
  <p:tag name="RESPONSE_TIME" val="0"/>
</p:tagLst>
</file>

<file path=ppt/tags/tag7.xml><?xml version="1.0" encoding="utf-8"?>
<p:tagLst xmlns:a="http://schemas.openxmlformats.org/drawingml/2006/main" xmlns:r="http://schemas.openxmlformats.org/officeDocument/2006/relationships" xmlns:p="http://schemas.openxmlformats.org/presentationml/2006/main">
  <p:tag name="RESPONSE_TIME" val="0"/>
</p:tagLst>
</file>

<file path=ppt/tags/tag8.xml><?xml version="1.0" encoding="utf-8"?>
<p:tagLst xmlns:a="http://schemas.openxmlformats.org/drawingml/2006/main" xmlns:r="http://schemas.openxmlformats.org/officeDocument/2006/relationships" xmlns:p="http://schemas.openxmlformats.org/presentationml/2006/main">
  <p:tag name="RESPONSE_TIME" val="0"/>
</p:tagLst>
</file>

<file path=ppt/tags/tag9.xml><?xml version="1.0" encoding="utf-8"?>
<p:tagLst xmlns:a="http://schemas.openxmlformats.org/drawingml/2006/main" xmlns:r="http://schemas.openxmlformats.org/officeDocument/2006/relationships" xmlns:p="http://schemas.openxmlformats.org/presentationml/2006/main">
  <p:tag name="RESPONSE_TIME" val="0"/>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447</TotalTime>
  <Words>757</Words>
  <Application>Microsoft Office PowerPoint</Application>
  <PresentationFormat>On-screen Show (4:3)</PresentationFormat>
  <Paragraphs>55</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Impact</vt:lpstr>
      <vt:lpstr>Verdana</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Steve Stevenson</cp:lastModifiedBy>
  <cp:revision>21</cp:revision>
  <dcterms:created xsi:type="dcterms:W3CDTF">2016-06-24T08:59:57Z</dcterms:created>
  <dcterms:modified xsi:type="dcterms:W3CDTF">2016-11-08T13:33:35Z</dcterms:modified>
</cp:coreProperties>
</file>